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44"/>
  </p:notesMasterIdLst>
  <p:handoutMasterIdLst>
    <p:handoutMasterId r:id="rId145"/>
  </p:handoutMasterIdLst>
  <p:sldIdLst>
    <p:sldId id="972" r:id="rId2"/>
    <p:sldId id="989" r:id="rId3"/>
    <p:sldId id="990" r:id="rId4"/>
    <p:sldId id="991" r:id="rId5"/>
    <p:sldId id="993" r:id="rId6"/>
    <p:sldId id="992" r:id="rId7"/>
    <p:sldId id="994" r:id="rId8"/>
    <p:sldId id="995" r:id="rId9"/>
    <p:sldId id="996" r:id="rId10"/>
    <p:sldId id="997" r:id="rId11"/>
    <p:sldId id="998" r:id="rId12"/>
    <p:sldId id="999" r:id="rId13"/>
    <p:sldId id="827" r:id="rId14"/>
    <p:sldId id="834" r:id="rId15"/>
    <p:sldId id="970" r:id="rId16"/>
    <p:sldId id="833" r:id="rId17"/>
    <p:sldId id="835" r:id="rId18"/>
    <p:sldId id="829" r:id="rId19"/>
    <p:sldId id="830" r:id="rId20"/>
    <p:sldId id="831" r:id="rId21"/>
    <p:sldId id="832" r:id="rId22"/>
    <p:sldId id="836" r:id="rId23"/>
    <p:sldId id="837" r:id="rId24"/>
    <p:sldId id="975" r:id="rId25"/>
    <p:sldId id="976" r:id="rId26"/>
    <p:sldId id="977" r:id="rId27"/>
    <p:sldId id="978" r:id="rId28"/>
    <p:sldId id="980" r:id="rId29"/>
    <p:sldId id="981" r:id="rId30"/>
    <p:sldId id="982" r:id="rId31"/>
    <p:sldId id="983" r:id="rId32"/>
    <p:sldId id="984" r:id="rId33"/>
    <p:sldId id="965" r:id="rId34"/>
    <p:sldId id="842" r:id="rId35"/>
    <p:sldId id="804" r:id="rId36"/>
    <p:sldId id="466" r:id="rId37"/>
    <p:sldId id="843" r:id="rId38"/>
    <p:sldId id="805" r:id="rId39"/>
    <p:sldId id="806" r:id="rId40"/>
    <p:sldId id="807" r:id="rId41"/>
    <p:sldId id="844" r:id="rId42"/>
    <p:sldId id="845" r:id="rId43"/>
    <p:sldId id="846" r:id="rId44"/>
    <p:sldId id="848" r:id="rId45"/>
    <p:sldId id="849" r:id="rId46"/>
    <p:sldId id="850" r:id="rId47"/>
    <p:sldId id="851" r:id="rId48"/>
    <p:sldId id="852" r:id="rId49"/>
    <p:sldId id="853" r:id="rId50"/>
    <p:sldId id="854" r:id="rId51"/>
    <p:sldId id="855" r:id="rId52"/>
    <p:sldId id="857" r:id="rId53"/>
    <p:sldId id="859" r:id="rId54"/>
    <p:sldId id="986" r:id="rId55"/>
    <p:sldId id="860" r:id="rId56"/>
    <p:sldId id="861" r:id="rId57"/>
    <p:sldId id="862" r:id="rId58"/>
    <p:sldId id="987" r:id="rId59"/>
    <p:sldId id="973" r:id="rId60"/>
    <p:sldId id="985" r:id="rId61"/>
    <p:sldId id="974" r:id="rId62"/>
    <p:sldId id="863" r:id="rId63"/>
    <p:sldId id="865" r:id="rId64"/>
    <p:sldId id="988" r:id="rId65"/>
    <p:sldId id="866" r:id="rId66"/>
    <p:sldId id="867" r:id="rId67"/>
    <p:sldId id="868" r:id="rId68"/>
    <p:sldId id="964" r:id="rId69"/>
    <p:sldId id="874" r:id="rId70"/>
    <p:sldId id="877" r:id="rId71"/>
    <p:sldId id="878" r:id="rId72"/>
    <p:sldId id="879" r:id="rId73"/>
    <p:sldId id="881" r:id="rId74"/>
    <p:sldId id="880" r:id="rId75"/>
    <p:sldId id="882" r:id="rId76"/>
    <p:sldId id="884" r:id="rId77"/>
    <p:sldId id="883" r:id="rId78"/>
    <p:sldId id="885" r:id="rId79"/>
    <p:sldId id="893" r:id="rId80"/>
    <p:sldId id="887" r:id="rId81"/>
    <p:sldId id="886" r:id="rId82"/>
    <p:sldId id="888" r:id="rId83"/>
    <p:sldId id="889" r:id="rId84"/>
    <p:sldId id="890" r:id="rId85"/>
    <p:sldId id="891" r:id="rId86"/>
    <p:sldId id="892" r:id="rId87"/>
    <p:sldId id="895" r:id="rId88"/>
    <p:sldId id="896" r:id="rId89"/>
    <p:sldId id="942" r:id="rId90"/>
    <p:sldId id="943" r:id="rId91"/>
    <p:sldId id="872" r:id="rId92"/>
    <p:sldId id="898" r:id="rId93"/>
    <p:sldId id="899" r:id="rId94"/>
    <p:sldId id="900" r:id="rId95"/>
    <p:sldId id="945" r:id="rId96"/>
    <p:sldId id="901" r:id="rId97"/>
    <p:sldId id="944" r:id="rId98"/>
    <p:sldId id="949" r:id="rId99"/>
    <p:sldId id="950" r:id="rId100"/>
    <p:sldId id="951" r:id="rId101"/>
    <p:sldId id="952" r:id="rId102"/>
    <p:sldId id="953" r:id="rId103"/>
    <p:sldId id="954" r:id="rId104"/>
    <p:sldId id="955" r:id="rId105"/>
    <p:sldId id="956" r:id="rId106"/>
    <p:sldId id="957" r:id="rId107"/>
    <p:sldId id="958" r:id="rId108"/>
    <p:sldId id="959" r:id="rId109"/>
    <p:sldId id="960" r:id="rId110"/>
    <p:sldId id="961" r:id="rId111"/>
    <p:sldId id="962" r:id="rId112"/>
    <p:sldId id="963" r:id="rId113"/>
    <p:sldId id="897" r:id="rId114"/>
    <p:sldId id="913" r:id="rId115"/>
    <p:sldId id="971" r:id="rId116"/>
    <p:sldId id="914" r:id="rId117"/>
    <p:sldId id="915" r:id="rId118"/>
    <p:sldId id="916" r:id="rId119"/>
    <p:sldId id="917" r:id="rId120"/>
    <p:sldId id="918" r:id="rId121"/>
    <p:sldId id="919" r:id="rId122"/>
    <p:sldId id="923" r:id="rId123"/>
    <p:sldId id="924" r:id="rId124"/>
    <p:sldId id="925" r:id="rId125"/>
    <p:sldId id="926" r:id="rId126"/>
    <p:sldId id="927" r:id="rId127"/>
    <p:sldId id="928" r:id="rId128"/>
    <p:sldId id="931" r:id="rId129"/>
    <p:sldId id="932" r:id="rId130"/>
    <p:sldId id="933" r:id="rId131"/>
    <p:sldId id="935" r:id="rId132"/>
    <p:sldId id="936" r:id="rId133"/>
    <p:sldId id="940" r:id="rId134"/>
    <p:sldId id="941" r:id="rId135"/>
    <p:sldId id="909" r:id="rId136"/>
    <p:sldId id="903" r:id="rId137"/>
    <p:sldId id="904" r:id="rId138"/>
    <p:sldId id="905" r:id="rId139"/>
    <p:sldId id="906" r:id="rId140"/>
    <p:sldId id="907" r:id="rId141"/>
    <p:sldId id="908" r:id="rId142"/>
    <p:sldId id="260" r:id="rId143"/>
  </p:sldIdLst>
  <p:sldSz cx="9901238"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1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98734" autoAdjust="0"/>
  </p:normalViewPr>
  <p:slideViewPr>
    <p:cSldViewPr>
      <p:cViewPr varScale="1">
        <p:scale>
          <a:sx n="147" d="100"/>
          <a:sy n="147" d="100"/>
        </p:scale>
        <p:origin x="667" y="106"/>
      </p:cViewPr>
      <p:guideLst>
        <p:guide orient="horz" pos="1769"/>
        <p:guide pos="3119"/>
      </p:guideLst>
    </p:cSldViewPr>
  </p:slideViewPr>
  <p:notesTextViewPr>
    <p:cViewPr>
      <p:scale>
        <a:sx n="120" d="100"/>
        <a:sy n="12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2020/11/27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2020/11/27</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32479205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结论</a:t>
            </a:r>
            <a:endParaRPr lang="en-US" altLang="zh-CN">
              <a:ea typeface="宋体" charset="-122"/>
            </a:endParaRPr>
          </a:p>
          <a:p>
            <a:pPr marL="228600" indent="-228600" eaLnBrk="1" hangingPunct="1">
              <a:buAutoNum type="arabicParenR"/>
            </a:pPr>
            <a:r>
              <a:rPr lang="zh-CN" altLang="en-US">
                <a:ea typeface="宋体" charset="-122"/>
              </a:rPr>
              <a:t>不论解码器</a:t>
            </a:r>
            <a:r>
              <a:rPr lang="en-US" altLang="zh-CN">
                <a:ea typeface="宋体" charset="-122"/>
              </a:rPr>
              <a:t>handler </a:t>
            </a:r>
            <a:r>
              <a:rPr lang="zh-CN" altLang="en-US">
                <a:ea typeface="宋体" charset="-122"/>
              </a:rPr>
              <a:t>还是</a:t>
            </a:r>
            <a:r>
              <a:rPr lang="zh-CN" altLang="en-US" baseline="0">
                <a:ea typeface="宋体" charset="-122"/>
              </a:rPr>
              <a:t> 编码器</a:t>
            </a:r>
            <a:r>
              <a:rPr lang="en-US" altLang="zh-CN" baseline="0">
                <a:ea typeface="宋体" charset="-122"/>
              </a:rPr>
              <a:t>handler </a:t>
            </a:r>
            <a:r>
              <a:rPr lang="zh-CN" altLang="en-US" baseline="0">
                <a:ea typeface="宋体" charset="-122"/>
              </a:rPr>
              <a:t>即接收的消息类型必须与待处理的消息类型一致，否则该</a:t>
            </a:r>
            <a:r>
              <a:rPr lang="en-US" altLang="zh-CN" baseline="0">
                <a:ea typeface="宋体" charset="-122"/>
              </a:rPr>
              <a:t>handler</a:t>
            </a:r>
            <a:r>
              <a:rPr lang="zh-CN" altLang="en-US" baseline="0">
                <a:ea typeface="宋体" charset="-122"/>
              </a:rPr>
              <a:t>不会被执行</a:t>
            </a:r>
            <a:endParaRPr lang="en-US" altLang="zh-CN">
              <a:ea typeface="宋体" charset="-122"/>
            </a:endParaRPr>
          </a:p>
          <a:p>
            <a:pPr eaLnBrk="1" hangingPunct="1"/>
            <a:r>
              <a:rPr lang="en-US" altLang="zh-CN">
                <a:ea typeface="宋体" charset="-122"/>
              </a:rPr>
              <a:t>2) </a:t>
            </a:r>
            <a:r>
              <a:rPr lang="zh-CN" altLang="en-US">
                <a:ea typeface="宋体" charset="-122"/>
              </a:rPr>
              <a:t>在解码器</a:t>
            </a:r>
            <a:r>
              <a:rPr lang="zh-CN" altLang="en-US" baseline="0">
                <a:ea typeface="宋体" charset="-122"/>
              </a:rPr>
              <a:t> 进行数据解码时，需要判断 缓存区</a:t>
            </a:r>
            <a:r>
              <a:rPr lang="en-US" altLang="zh-CN" baseline="0">
                <a:ea typeface="宋体" charset="-122"/>
              </a:rPr>
              <a:t>(ByteBuf)</a:t>
            </a:r>
            <a:r>
              <a:rPr lang="zh-CN" altLang="en-US" baseline="0">
                <a:ea typeface="宋体" charset="-122"/>
              </a:rPr>
              <a:t>的数据是否足够 ，否则接收到的结果会期望结果可能不一致</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可以看一下</a:t>
            </a:r>
            <a:r>
              <a:rPr lang="en-US" altLang="zh-CN">
                <a:ea typeface="宋体" charset="-122"/>
              </a:rPr>
              <a:t>debug</a:t>
            </a:r>
            <a:r>
              <a:rPr lang="zh-CN" altLang="en-US">
                <a:ea typeface="宋体" charset="-122"/>
              </a:rPr>
              <a:t>源码</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zh-CN" altLang="en-US">
                <a:ea typeface="宋体" charset="-122"/>
              </a:rPr>
              <a:t>要去掉</a:t>
            </a:r>
            <a:r>
              <a:rPr lang="en-US" altLang="zh-CN">
                <a:ea typeface="宋体" charset="-122"/>
              </a:rPr>
              <a:t>log4j</a:t>
            </a:r>
          </a:p>
          <a:p>
            <a:pPr marL="228600" indent="-228600" eaLnBrk="1" hangingPunct="1">
              <a:buAutoNum type="arabicPeriod"/>
            </a:pPr>
            <a:r>
              <a:rPr lang="zh-CN" altLang="en-US" baseline="0">
                <a:ea typeface="宋体" charset="-122"/>
              </a:rPr>
              <a:t>注销 </a:t>
            </a:r>
            <a:r>
              <a:rPr lang="en-US" altLang="zh-CN" baseline="0">
                <a:ea typeface="宋体" charset="-122"/>
              </a:rPr>
              <a:t>log4j.properties </a:t>
            </a:r>
            <a:r>
              <a:rPr lang="zh-CN" altLang="en-US" baseline="0">
                <a:ea typeface="宋体" charset="-122"/>
              </a:rPr>
              <a:t>的配置</a:t>
            </a:r>
            <a:endParaRPr lang="en-US" altLang="zh-CN" baseline="0">
              <a:ea typeface="宋体" charset="-122"/>
            </a:endParaRPr>
          </a:p>
          <a:p>
            <a:pPr marL="228600" indent="-228600" eaLnBrk="1" hangingPunct="1">
              <a:buAutoNum type="arabicPeriod"/>
            </a:pPr>
            <a:r>
              <a:rPr lang="zh-CN" altLang="en-US" baseline="0">
                <a:ea typeface="宋体" charset="-122"/>
              </a:rPr>
              <a:t>注销 </a:t>
            </a:r>
            <a:r>
              <a:rPr lang="en-US" altLang="zh-CN" baseline="0">
                <a:ea typeface="宋体" charset="-122"/>
              </a:rPr>
              <a:t>pom.xml </a:t>
            </a:r>
            <a:r>
              <a:rPr lang="zh-CN" altLang="en-US" baseline="0">
                <a:ea typeface="宋体" charset="-122"/>
              </a:rPr>
              <a:t>引入</a:t>
            </a:r>
            <a:r>
              <a:rPr lang="en-US" altLang="zh-CN" baseline="0">
                <a:ea typeface="宋体" charset="-122"/>
              </a:rPr>
              <a:t>log4j</a:t>
            </a:r>
            <a:r>
              <a:rPr lang="zh-CN" altLang="en-US" baseline="0">
                <a:ea typeface="宋体" charset="-122"/>
              </a:rPr>
              <a:t>的配置即可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5794087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marL="228600" indent="-228600" eaLnBrk="1" hangingPunct="1">
              <a:buAutoNum type="arabicParenR"/>
            </a:pPr>
            <a:r>
              <a:rPr lang="zh-CN" altLang="en-US" baseline="0">
                <a:ea typeface="宋体" charset="-122"/>
              </a:rPr>
              <a:t>启动服务器</a:t>
            </a:r>
            <a:endParaRPr lang="en-US" altLang="zh-CN" baseline="0">
              <a:ea typeface="宋体" charset="-122"/>
            </a:endParaRPr>
          </a:p>
          <a:p>
            <a:pPr marL="228600" indent="-228600" eaLnBrk="1" hangingPunct="1">
              <a:buAutoNum type="arabicParenR"/>
            </a:pPr>
            <a:r>
              <a:rPr lang="zh-CN" altLang="en-US" baseline="0">
                <a:ea typeface="宋体" charset="-122"/>
              </a:rPr>
              <a:t>先运行一次</a:t>
            </a:r>
            <a:r>
              <a:rPr lang="en-US" altLang="zh-CN" baseline="0">
                <a:ea typeface="宋体" charset="-122"/>
              </a:rPr>
              <a:t>client ,</a:t>
            </a:r>
            <a:r>
              <a:rPr lang="zh-CN" altLang="en-US" baseline="0">
                <a:ea typeface="宋体" charset="-122"/>
              </a:rPr>
              <a:t>发现是将 </a:t>
            </a:r>
            <a:r>
              <a:rPr lang="en-US" altLang="zh-CN" baseline="0">
                <a:ea typeface="宋体" charset="-122"/>
              </a:rPr>
              <a:t>10</a:t>
            </a:r>
            <a:r>
              <a:rPr lang="zh-CN" altLang="en-US" baseline="0">
                <a:ea typeface="宋体" charset="-122"/>
              </a:rPr>
              <a:t>个数据 粘在一起发送，而 服务器</a:t>
            </a:r>
            <a:r>
              <a:rPr lang="en-US" altLang="zh-CN" baseline="0">
                <a:ea typeface="宋体" charset="-122"/>
              </a:rPr>
              <a:t>handler</a:t>
            </a:r>
            <a:r>
              <a:rPr lang="zh-CN" altLang="en-US" baseline="0">
                <a:ea typeface="宋体" charset="-122"/>
              </a:rPr>
              <a:t>也是作为整体接收（出现粘包）</a:t>
            </a:r>
            <a:endParaRPr lang="en-US" altLang="zh-CN" baseline="0">
              <a:ea typeface="宋体" charset="-122"/>
            </a:endParaRPr>
          </a:p>
          <a:p>
            <a:pPr marL="228600" indent="-228600" eaLnBrk="1" hangingPunct="1">
              <a:buAutoNum type="arabicParenR"/>
            </a:pPr>
            <a:r>
              <a:rPr lang="zh-CN" altLang="en-US" baseline="0">
                <a:ea typeface="宋体" charset="-122"/>
              </a:rPr>
              <a:t>在运行另外一个</a:t>
            </a:r>
            <a:r>
              <a:rPr lang="en-US" altLang="zh-CN" baseline="0">
                <a:ea typeface="宋体" charset="-122"/>
              </a:rPr>
              <a:t>client , </a:t>
            </a:r>
            <a:r>
              <a:rPr lang="zh-CN" altLang="en-US" baseline="0">
                <a:ea typeface="宋体" charset="-122"/>
              </a:rPr>
              <a:t>会发现 服务器的</a:t>
            </a:r>
            <a:r>
              <a:rPr lang="en-US" altLang="zh-CN" baseline="0">
                <a:ea typeface="宋体" charset="-122"/>
              </a:rPr>
              <a:t>handler </a:t>
            </a:r>
            <a:r>
              <a:rPr lang="zh-CN" altLang="en-US" baseline="0">
                <a:ea typeface="宋体" charset="-122"/>
              </a:rPr>
              <a:t>分为</a:t>
            </a:r>
            <a:r>
              <a:rPr lang="en-US" altLang="zh-CN" baseline="0">
                <a:ea typeface="宋体" charset="-122"/>
              </a:rPr>
              <a:t>5</a:t>
            </a:r>
            <a:r>
              <a:rPr lang="zh-CN" altLang="en-US" baseline="0">
                <a:ea typeface="宋体" charset="-122"/>
              </a:rPr>
              <a:t>次处理， 出现粘包现象 </a:t>
            </a:r>
            <a:endParaRPr lang="en-US" altLang="zh-CN" baseline="0">
              <a:ea typeface="宋体" charset="-122"/>
            </a:endParaRPr>
          </a:p>
          <a:p>
            <a:pPr marL="228600" indent="-228600" eaLnBrk="1" hangingPunct="1">
              <a:buAutoNum type="arabicParenR"/>
            </a:pPr>
            <a:r>
              <a:rPr lang="zh-CN" altLang="en-US" baseline="0">
                <a:ea typeface="宋体" charset="-122"/>
              </a:rPr>
              <a:t>注意，可能上面的运行情况不一定总是这样的，总之是会出现粘包拆包的</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说明：其实前面发送</a:t>
            </a:r>
            <a:r>
              <a:rPr lang="zh-CN" altLang="en-US" baseline="0">
                <a:ea typeface="宋体" charset="-122"/>
              </a:rPr>
              <a:t> </a:t>
            </a:r>
            <a:r>
              <a:rPr lang="en-US" altLang="zh-CN" baseline="0">
                <a:ea typeface="宋体" charset="-122"/>
              </a:rPr>
              <a:t>Long </a:t>
            </a:r>
            <a:r>
              <a:rPr lang="zh-CN" altLang="en-US" baseline="0">
                <a:ea typeface="宋体" charset="-122"/>
              </a:rPr>
              <a:t>就使用 编码解码器解决 </a:t>
            </a:r>
            <a:r>
              <a:rPr lang="en-US" altLang="zh-CN" baseline="0">
                <a:ea typeface="宋体" charset="-122"/>
              </a:rPr>
              <a:t>tcp </a:t>
            </a:r>
            <a:r>
              <a:rPr lang="zh-CN" altLang="en-US" baseline="0">
                <a:ea typeface="宋体" charset="-122"/>
              </a:rPr>
              <a:t>粘包和拆包问题</a:t>
            </a:r>
            <a:r>
              <a:rPr lang="en-US" altLang="zh-CN" baseline="0">
                <a:ea typeface="宋体" charset="-122"/>
              </a:rPr>
              <a:t>, </a:t>
            </a:r>
            <a:r>
              <a:rPr lang="zh-CN" altLang="en-US" baseline="0">
                <a:ea typeface="宋体" charset="-122"/>
              </a:rPr>
              <a:t>协议是每次 接收 </a:t>
            </a:r>
            <a:r>
              <a:rPr lang="en-US" altLang="zh-CN" baseline="0">
                <a:ea typeface="宋体" charset="-122"/>
              </a:rPr>
              <a:t>8</a:t>
            </a:r>
            <a:r>
              <a:rPr lang="zh-CN" altLang="en-US" baseline="0">
                <a:ea typeface="宋体" charset="-122"/>
              </a:rPr>
              <a:t>个字节</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具体的断点位置</a:t>
            </a:r>
            <a:endParaRPr lang="en-US" altLang="zh-CN">
              <a:ea typeface="宋体" charset="-122"/>
            </a:endParaRPr>
          </a:p>
          <a:p>
            <a:pPr eaLnBrk="1" hangingPunct="1"/>
            <a:endParaRPr lang="en-US" altLang="zh-CN">
              <a:ea typeface="宋体" charset="-122"/>
            </a:endParaRPr>
          </a:p>
          <a:p>
            <a:pPr eaLnBrk="1" hangingPunct="1"/>
            <a:r>
              <a:rPr lang="en-US" altLang="zh-CN" sz="1200" b="1" kern="1200">
                <a:solidFill>
                  <a:schemeClr val="tx1"/>
                </a:solidFill>
                <a:effectLst/>
                <a:latin typeface="+mn-lt"/>
                <a:ea typeface="+mn-ea"/>
                <a:cs typeface="+mn-cs"/>
              </a:rPr>
              <a:t>if </a:t>
            </a:r>
            <a:r>
              <a:rPr lang="en-US" altLang="zh-CN"/>
              <a:t>((readyOps &amp; (SelectionKey.</a:t>
            </a:r>
            <a:r>
              <a:rPr lang="en-US" altLang="zh-CN" sz="1200" b="1" i="1" kern="1200">
                <a:solidFill>
                  <a:schemeClr val="tx1"/>
                </a:solidFill>
                <a:effectLst/>
                <a:latin typeface="+mn-lt"/>
                <a:ea typeface="+mn-ea"/>
                <a:cs typeface="+mn-cs"/>
              </a:rPr>
              <a:t>OP_READ </a:t>
            </a:r>
            <a:r>
              <a:rPr lang="en-US" altLang="zh-CN"/>
              <a:t>| SelectionKey.</a:t>
            </a:r>
            <a:r>
              <a:rPr lang="en-US" altLang="zh-CN" sz="1200" b="1" i="1" kern="1200">
                <a:solidFill>
                  <a:schemeClr val="tx1"/>
                </a:solidFill>
                <a:effectLst/>
                <a:latin typeface="+mn-lt"/>
                <a:ea typeface="+mn-ea"/>
                <a:cs typeface="+mn-cs"/>
              </a:rPr>
              <a:t>OP_ACCEPT</a:t>
            </a:r>
            <a:r>
              <a:rPr lang="en-US" altLang="zh-CN"/>
              <a:t>)) != </a:t>
            </a:r>
            <a:r>
              <a:rPr lang="en-US" altLang="zh-CN" sz="1200" kern="1200">
                <a:solidFill>
                  <a:schemeClr val="tx1"/>
                </a:solidFill>
                <a:effectLst/>
                <a:latin typeface="+mn-lt"/>
                <a:ea typeface="+mn-ea"/>
                <a:cs typeface="+mn-cs"/>
              </a:rPr>
              <a:t>0 </a:t>
            </a:r>
            <a:r>
              <a:rPr lang="en-US" altLang="zh-CN"/>
              <a:t>|| readyOps == </a:t>
            </a:r>
            <a:r>
              <a:rPr lang="en-US" altLang="zh-CN" sz="1200" kern="1200">
                <a:solidFill>
                  <a:schemeClr val="tx1"/>
                </a:solidFill>
                <a:effectLst/>
                <a:latin typeface="+mn-lt"/>
                <a:ea typeface="+mn-ea"/>
                <a:cs typeface="+mn-cs"/>
              </a:rPr>
              <a:t>0</a:t>
            </a:r>
            <a:r>
              <a:rPr lang="en-US" altLang="zh-CN"/>
              <a:t>) {</a:t>
            </a:r>
            <a:br>
              <a:rPr lang="en-US" altLang="zh-CN"/>
            </a:br>
            <a:r>
              <a:rPr lang="en-US" altLang="zh-CN"/>
              <a:t>    unsafe.read();//</a:t>
            </a:r>
            <a:r>
              <a:rPr lang="zh-CN" altLang="en-US"/>
              <a:t>断点</a:t>
            </a:r>
            <a:br>
              <a:rPr lang="en-US" altLang="zh-CN"/>
            </a:br>
            <a:r>
              <a:rPr lang="en-US" altLang="zh-CN"/>
              <a:t>}</a:t>
            </a:r>
          </a:p>
          <a:p>
            <a:pPr eaLnBrk="1" hangingPunct="1"/>
            <a:endParaRPr lang="en-US" altLang="zh-CN">
              <a:ea typeface="宋体" charset="-122"/>
            </a:endParaRPr>
          </a:p>
          <a:p>
            <a:pPr eaLnBrk="1" hangingPunct="1"/>
            <a:r>
              <a:rPr lang="en-US" altLang="zh-CN">
                <a:ea typeface="宋体" charset="-122"/>
              </a:rPr>
              <a:t>//</a:t>
            </a:r>
            <a:r>
              <a:rPr lang="en-US" altLang="zh-CN"/>
              <a:t>debug </a:t>
            </a:r>
            <a:r>
              <a:rPr lang="zh-CN" altLang="en-US"/>
              <a:t>启动我们的 </a:t>
            </a:r>
            <a:r>
              <a:rPr lang="en-US" altLang="zh-CN"/>
              <a:t>EchoServer </a:t>
            </a:r>
            <a:r>
              <a:rPr lang="zh-CN" altLang="en-US"/>
              <a:t>的 </a:t>
            </a:r>
            <a:r>
              <a:rPr lang="en-US" altLang="zh-CN"/>
              <a:t>main </a:t>
            </a:r>
            <a:r>
              <a:rPr lang="zh-CN" altLang="en-US"/>
              <a:t>方法。在浏览器键入 </a:t>
            </a:r>
            <a:r>
              <a:rPr lang="en-US" altLang="zh-CN"/>
              <a:t>http://localhost:8007/</a:t>
            </a:r>
            <a:r>
              <a:rPr lang="zh-CN" altLang="en-US"/>
              <a:t>，开始访问我们的 </a:t>
            </a:r>
            <a:r>
              <a:rPr lang="en-US" altLang="zh-CN"/>
              <a:t>Netty </a:t>
            </a:r>
            <a:r>
              <a:rPr lang="zh-CN" altLang="en-US"/>
              <a:t>服务器，这时候，断点开始卡住</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33446566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debug</a:t>
            </a:r>
            <a:r>
              <a:rPr lang="zh-CN" altLang="en-US">
                <a:ea typeface="宋体" charset="-122"/>
              </a:rPr>
              <a:t>时，先放过第一次 断点，</a:t>
            </a:r>
            <a:r>
              <a:rPr lang="en-US" altLang="zh-CN">
                <a:ea typeface="宋体" charset="-122"/>
              </a:rPr>
              <a:t>resume </a:t>
            </a:r>
            <a:r>
              <a:rPr lang="zh-CN" altLang="en-US">
                <a:ea typeface="宋体" charset="-122"/>
              </a:rPr>
              <a:t>后，再输入</a:t>
            </a:r>
            <a:r>
              <a:rPr lang="zh-CN" altLang="en-US" baseline="0">
                <a:ea typeface="宋体" charset="-122"/>
              </a:rPr>
              <a:t> </a:t>
            </a:r>
            <a:r>
              <a:rPr lang="en-US" altLang="zh-CN">
                <a:latin typeface="Arial" pitchFamily="34" charset="0"/>
                <a:cs typeface="Arial" pitchFamily="34" charset="0"/>
              </a:rPr>
              <a:t>http://localhost:8007</a:t>
            </a:r>
          </a:p>
          <a:p>
            <a:pPr eaLnBrk="1" hangingPunct="1"/>
            <a:r>
              <a:rPr lang="zh-CN" altLang="en-US">
                <a:latin typeface="Arial" pitchFamily="34" charset="0"/>
                <a:ea typeface="宋体" charset="-122"/>
                <a:cs typeface="Arial" pitchFamily="34" charset="0"/>
              </a:rPr>
              <a:t>然后就可以看到</a:t>
            </a:r>
            <a:r>
              <a:rPr lang="en-US" altLang="zh-CN" sz="1200" b="1"/>
              <a:t>ChannelPipeline </a:t>
            </a:r>
            <a:r>
              <a:rPr lang="zh-CN" altLang="en-US" sz="1200" b="1"/>
              <a:t>调度 </a:t>
            </a:r>
            <a:r>
              <a:rPr lang="en-US" altLang="zh-CN" sz="1200" b="1"/>
              <a:t>handler </a:t>
            </a:r>
            <a:r>
              <a:rPr lang="zh-CN" altLang="en-US" sz="1200" b="1"/>
              <a:t>了</a:t>
            </a:r>
            <a:endParaRPr lang="en-US" altLang="zh-CN" sz="1200" b="1"/>
          </a:p>
          <a:p>
            <a:pPr eaLnBrk="1" hangingPunct="1"/>
            <a:endParaRPr lang="en-US" altLang="zh-CN" sz="1200" b="1">
              <a:ea typeface="宋体" charset="-122"/>
            </a:endParaRPr>
          </a:p>
          <a:p>
            <a:pPr eaLnBrk="1" hangingPunct="1"/>
            <a:r>
              <a:rPr lang="zh-CN" altLang="en-US" sz="1200" b="1">
                <a:ea typeface="宋体" charset="-122"/>
              </a:rPr>
              <a:t>源码分析，就全新</a:t>
            </a:r>
            <a:r>
              <a:rPr lang="en-US" altLang="zh-CN" sz="1200" b="1">
                <a:ea typeface="宋体" charset="-122"/>
              </a:rPr>
              <a:t>(</a:t>
            </a:r>
            <a:r>
              <a:rPr lang="zh-CN" altLang="en-US" sz="1200" b="1">
                <a:ea typeface="宋体" charset="-122"/>
              </a:rPr>
              <a:t>完整的</a:t>
            </a:r>
            <a:r>
              <a:rPr lang="en-US" altLang="zh-CN" sz="1200" b="1">
                <a:ea typeface="宋体" charset="-122"/>
              </a:rPr>
              <a:t>)</a:t>
            </a:r>
            <a:r>
              <a:rPr lang="zh-CN" altLang="en-US" sz="1200" b="1">
                <a:ea typeface="宋体" charset="-122"/>
              </a:rPr>
              <a:t>的写一次</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debug</a:t>
            </a:r>
            <a:r>
              <a:rPr lang="zh-CN" altLang="en-US">
                <a:ea typeface="宋体" charset="-122"/>
              </a:rPr>
              <a:t>时，先放过第一次 断点，</a:t>
            </a:r>
            <a:r>
              <a:rPr lang="en-US" altLang="zh-CN">
                <a:ea typeface="宋体" charset="-122"/>
              </a:rPr>
              <a:t>resume </a:t>
            </a:r>
            <a:r>
              <a:rPr lang="zh-CN" altLang="en-US">
                <a:ea typeface="宋体" charset="-122"/>
              </a:rPr>
              <a:t>后，再输入</a:t>
            </a:r>
            <a:r>
              <a:rPr lang="zh-CN" altLang="en-US" baseline="0">
                <a:ea typeface="宋体" charset="-122"/>
              </a:rPr>
              <a:t> </a:t>
            </a:r>
            <a:r>
              <a:rPr lang="en-US" altLang="zh-CN">
                <a:latin typeface="Arial" pitchFamily="34" charset="0"/>
                <a:cs typeface="Arial" pitchFamily="34" charset="0"/>
              </a:rPr>
              <a:t>http://localhost:8007</a:t>
            </a:r>
          </a:p>
          <a:p>
            <a:pPr eaLnBrk="1" hangingPunct="1"/>
            <a:r>
              <a:rPr lang="zh-CN" altLang="en-US">
                <a:latin typeface="Arial" pitchFamily="34" charset="0"/>
                <a:ea typeface="宋体" charset="-122"/>
                <a:cs typeface="Arial" pitchFamily="34" charset="0"/>
              </a:rPr>
              <a:t>然后就可以看到</a:t>
            </a:r>
            <a:r>
              <a:rPr lang="en-US" altLang="zh-CN" sz="1200" b="1"/>
              <a:t>ChannelPipeline </a:t>
            </a:r>
            <a:r>
              <a:rPr lang="zh-CN" altLang="en-US" sz="1200" b="1"/>
              <a:t>调度 </a:t>
            </a:r>
            <a:r>
              <a:rPr lang="en-US" altLang="zh-CN" sz="1200" b="1"/>
              <a:t>handler </a:t>
            </a:r>
            <a:r>
              <a:rPr lang="zh-CN" altLang="en-US" sz="1200" b="1"/>
              <a:t>了</a:t>
            </a:r>
            <a:endParaRPr lang="en-US" altLang="zh-CN" sz="1200" b="1"/>
          </a:p>
          <a:p>
            <a:pPr eaLnBrk="1" hangingPunct="1"/>
            <a:endParaRPr lang="en-US" altLang="zh-CN" sz="1200" b="1">
              <a:ea typeface="宋体" charset="-122"/>
            </a:endParaRPr>
          </a:p>
          <a:p>
            <a:pPr eaLnBrk="1" hangingPunct="1"/>
            <a:r>
              <a:rPr lang="zh-CN" altLang="en-US" sz="1200" b="1">
                <a:ea typeface="宋体" charset="-122"/>
              </a:rPr>
              <a:t>源码分析，就全新</a:t>
            </a:r>
            <a:r>
              <a:rPr lang="en-US" altLang="zh-CN" sz="1200" b="1">
                <a:ea typeface="宋体" charset="-122"/>
              </a:rPr>
              <a:t>(</a:t>
            </a:r>
            <a:r>
              <a:rPr lang="zh-CN" altLang="en-US" sz="1200" b="1">
                <a:ea typeface="宋体" charset="-122"/>
              </a:rPr>
              <a:t>完整的</a:t>
            </a:r>
            <a:r>
              <a:rPr lang="en-US" altLang="zh-CN" sz="1200" b="1">
                <a:ea typeface="宋体" charset="-122"/>
              </a:rPr>
              <a:t>)</a:t>
            </a:r>
            <a:r>
              <a:rPr lang="zh-CN" altLang="en-US" sz="1200" b="1">
                <a:ea typeface="宋体" charset="-122"/>
              </a:rPr>
              <a:t>的写一次</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marL="228600" indent="-228600" eaLnBrk="1" hangingPunct="1">
              <a:buAutoNum type="arabicParenR"/>
            </a:pPr>
            <a:r>
              <a:rPr lang="en-US" altLang="zh-CN">
                <a:ea typeface="宋体" charset="-122"/>
              </a:rPr>
              <a:t>Socket </a:t>
            </a:r>
            <a:r>
              <a:rPr lang="zh-CN" altLang="en-US">
                <a:ea typeface="宋体" charset="-122"/>
              </a:rPr>
              <a:t>是在</a:t>
            </a:r>
            <a:r>
              <a:rPr lang="en-US" altLang="zh-CN">
                <a:ea typeface="宋体" charset="-122"/>
              </a:rPr>
              <a:t>Client</a:t>
            </a:r>
            <a:r>
              <a:rPr lang="zh-CN" altLang="en-US">
                <a:ea typeface="宋体" charset="-122"/>
              </a:rPr>
              <a:t>端</a:t>
            </a:r>
            <a:endParaRPr lang="en-US" altLang="zh-CN">
              <a:ea typeface="宋体" charset="-122"/>
            </a:endParaRPr>
          </a:p>
          <a:p>
            <a:pPr marL="228600" indent="-228600" eaLnBrk="1" hangingPunct="1">
              <a:buAutoNum type="arabicParenR"/>
            </a:pPr>
            <a:r>
              <a:rPr lang="en-US" altLang="zh-CN">
                <a:ea typeface="宋体" charset="-122"/>
              </a:rPr>
              <a:t>Selector</a:t>
            </a:r>
            <a:r>
              <a:rPr lang="en-US" altLang="zh-CN" baseline="0">
                <a:ea typeface="宋体" charset="-122"/>
              </a:rPr>
              <a:t> </a:t>
            </a:r>
            <a:r>
              <a:rPr lang="zh-CN" altLang="en-US" baseline="0">
                <a:ea typeface="宋体" charset="-122"/>
              </a:rPr>
              <a:t>和 </a:t>
            </a:r>
            <a:r>
              <a:rPr lang="en-US" altLang="zh-CN" baseline="0">
                <a:ea typeface="宋体" charset="-122"/>
              </a:rPr>
              <a:t>Thread </a:t>
            </a:r>
            <a:r>
              <a:rPr lang="zh-CN" altLang="en-US" baseline="0">
                <a:ea typeface="宋体" charset="-122"/>
              </a:rPr>
              <a:t>在服务器端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图可以简单的说明一下</a:t>
            </a:r>
            <a:r>
              <a:rPr lang="en-US" altLang="zh-CN">
                <a:ea typeface="宋体" charset="-122"/>
              </a:rPr>
              <a:t>: </a:t>
            </a:r>
            <a:r>
              <a:rPr lang="zh-CN" altLang="en-US">
                <a:ea typeface="宋体" charset="-122"/>
              </a:rPr>
              <a:t>左边是客户端</a:t>
            </a:r>
            <a:r>
              <a:rPr lang="en-US" altLang="zh-CN">
                <a:ea typeface="宋体" charset="-122"/>
              </a:rPr>
              <a:t>, </a:t>
            </a:r>
            <a:r>
              <a:rPr lang="zh-CN" altLang="en-US">
                <a:ea typeface="宋体" charset="-122"/>
              </a:rPr>
              <a:t>右边是服务器端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b="1">
                <a:ea typeface="宋体" charset="-122"/>
              </a:rPr>
              <a:t>说明：按照完整版，将图补全</a:t>
            </a:r>
            <a:endParaRPr lang="en-US" altLang="zh-CN" b="1">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说明：</a:t>
            </a:r>
            <a:endParaRPr lang="en-US" altLang="zh-CN">
              <a:ea typeface="宋体" charset="-122"/>
            </a:endParaRPr>
          </a:p>
          <a:p>
            <a:pPr marL="228600" indent="-228600" eaLnBrk="1" hangingPunct="1">
              <a:buAutoNum type="arabicPeriod"/>
            </a:pPr>
            <a:r>
              <a:rPr lang="zh-CN" altLang="en-US">
                <a:ea typeface="宋体" charset="-122"/>
              </a:rPr>
              <a:t>在代码前需要一个 程序框架图</a:t>
            </a:r>
            <a:r>
              <a:rPr lang="en-US" altLang="zh-CN">
                <a:ea typeface="宋体" charset="-122"/>
              </a:rPr>
              <a:t>(</a:t>
            </a:r>
            <a:r>
              <a:rPr lang="zh-CN" altLang="en-US">
                <a:ea typeface="宋体" charset="-122"/>
              </a:rPr>
              <a:t>这个图，待。。</a:t>
            </a:r>
            <a:r>
              <a:rPr lang="en-US" altLang="zh-CN">
                <a:ea typeface="宋体" charset="-122"/>
              </a:rPr>
              <a:t>)</a:t>
            </a:r>
          </a:p>
          <a:p>
            <a:pPr marL="228600" indent="-228600" eaLnBrk="1" hangingPunct="1">
              <a:buAutoNum type="arabicPeriod"/>
            </a:pPr>
            <a:r>
              <a:rPr lang="zh-CN" altLang="en-US">
                <a:ea typeface="宋体" charset="-122"/>
              </a:rPr>
              <a:t>然后按照这个框架图 来编写代码</a:t>
            </a:r>
            <a:endParaRPr lang="en-US" altLang="zh-CN">
              <a:ea typeface="宋体" charset="-122"/>
            </a:endParaRPr>
          </a:p>
          <a:p>
            <a:pPr marL="228600" indent="-228600" eaLnBrk="1" hangingPunct="1">
              <a:buAutoNum type="arabicPeriod"/>
            </a:pPr>
            <a:r>
              <a:rPr lang="zh-CN" altLang="en-US">
                <a:ea typeface="宋体" charset="-122"/>
              </a:rPr>
              <a:t>最后说明这个只是模仿</a:t>
            </a:r>
            <a:r>
              <a:rPr lang="en-US" altLang="zh-CN">
                <a:ea typeface="宋体" charset="-122"/>
              </a:rPr>
              <a:t>dubbo prc</a:t>
            </a:r>
            <a:r>
              <a:rPr lang="zh-CN" altLang="en-US">
                <a:ea typeface="宋体" charset="-122"/>
              </a:rPr>
              <a:t>，目的是</a:t>
            </a:r>
            <a:r>
              <a:rPr lang="zh-CN" altLang="en-US" sz="1200" b="0" i="0" kern="1200">
                <a:solidFill>
                  <a:schemeClr val="tx1"/>
                </a:solidFill>
                <a:effectLst/>
                <a:latin typeface="+mn-lt"/>
                <a:ea typeface="+mn-ea"/>
                <a:cs typeface="+mn-cs"/>
              </a:rPr>
              <a:t>了解 </a:t>
            </a:r>
            <a:r>
              <a:rPr lang="en-US" altLang="zh-CN" sz="1200" b="0" i="0" kern="1200">
                <a:solidFill>
                  <a:schemeClr val="tx1"/>
                </a:solidFill>
                <a:effectLst/>
                <a:latin typeface="+mn-lt"/>
                <a:ea typeface="+mn-ea"/>
                <a:cs typeface="+mn-cs"/>
              </a:rPr>
              <a:t>RPC </a:t>
            </a:r>
            <a:r>
              <a:rPr lang="zh-CN" altLang="en-US" sz="1200" b="0" i="0" kern="1200">
                <a:solidFill>
                  <a:schemeClr val="tx1"/>
                </a:solidFill>
                <a:effectLst/>
                <a:latin typeface="+mn-lt"/>
                <a:ea typeface="+mn-ea"/>
                <a:cs typeface="+mn-cs"/>
              </a:rPr>
              <a:t>底层的实现</a:t>
            </a:r>
            <a:endParaRPr lang="en-US" altLang="zh-CN" sz="1200" b="0" i="0" kern="1200">
              <a:solidFill>
                <a:schemeClr val="tx1"/>
              </a:solidFill>
              <a:effectLst/>
              <a:latin typeface="+mn-lt"/>
              <a:ea typeface="+mn-ea"/>
              <a:cs typeface="+mn-cs"/>
            </a:endParaRPr>
          </a:p>
          <a:p>
            <a:pPr marL="228600" indent="-228600" eaLnBrk="1" hangingPunct="1">
              <a:buAutoNum type="arabicPeriod"/>
            </a:pPr>
            <a:r>
              <a:rPr lang="zh-CN" altLang="en-US" sz="1200" b="0" i="0" kern="1200">
                <a:solidFill>
                  <a:schemeClr val="tx1"/>
                </a:solidFill>
                <a:effectLst/>
                <a:latin typeface="+mn-lt"/>
                <a:ea typeface="+mn-ea"/>
                <a:cs typeface="+mn-cs"/>
              </a:rPr>
              <a:t>代码理解，可以参考</a:t>
            </a:r>
            <a:r>
              <a:rPr lang="en-US" altLang="zh-CN" sz="1200" b="0" i="0" kern="1200">
                <a:solidFill>
                  <a:schemeClr val="tx1"/>
                </a:solidFill>
                <a:effectLst/>
                <a:latin typeface="+mn-lt"/>
                <a:ea typeface="+mn-ea"/>
                <a:cs typeface="+mn-cs"/>
              </a:rPr>
              <a:t>c</a:t>
            </a:r>
            <a:r>
              <a:rPr lang="zh-CN" altLang="en-US" sz="1200" b="0" i="0" kern="1200">
                <a:solidFill>
                  <a:schemeClr val="tx1"/>
                </a:solidFill>
                <a:effectLst/>
                <a:latin typeface="+mn-lt"/>
                <a:ea typeface="+mn-ea"/>
                <a:cs typeface="+mn-cs"/>
              </a:rPr>
              <a:t>值</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删除这个图，给学生画出来，学生理解会更加到位</a:t>
            </a:r>
            <a:r>
              <a:rPr lang="en-US" altLang="zh-CN">
                <a:ea typeface="宋体" charset="-122"/>
              </a:rPr>
              <a:t>, ,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这个图在</a:t>
            </a:r>
            <a:r>
              <a:rPr lang="en-US" altLang="zh-CN" sz="1200" b="1"/>
              <a:t>NIO </a:t>
            </a:r>
            <a:r>
              <a:rPr lang="zh-CN" altLang="en-US" sz="1200" b="1"/>
              <a:t>三大核心原理示意图</a:t>
            </a:r>
            <a:r>
              <a:rPr lang="en-US" altLang="zh-CN" sz="1200" b="1" baseline="0"/>
              <a:t> </a:t>
            </a:r>
            <a:r>
              <a:rPr lang="zh-CN" altLang="en-US" sz="1200" b="1" baseline="0"/>
              <a:t>实际上说过了，只是</a:t>
            </a:r>
            <a:endParaRPr lang="en-US" altLang="zh-CN" sz="1200" b="1" baseline="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baseline="0">
                <a:ea typeface="宋体" charset="-122"/>
              </a:rPr>
              <a:t>这里的图更加详细</a:t>
            </a:r>
            <a:r>
              <a:rPr lang="en-US" altLang="zh-CN" sz="1200" b="1" baseline="0">
                <a:ea typeface="宋体" charset="-122"/>
              </a:rPr>
              <a:t>.</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对这个图的理解和说明，看</a:t>
            </a:r>
            <a:r>
              <a:rPr lang="en-US" altLang="zh-CN">
                <a:ea typeface="宋体" charset="-122"/>
              </a:rPr>
              <a:t>PPT</a:t>
            </a:r>
            <a:r>
              <a:rPr lang="en-US" altLang="zh-CN" baseline="0">
                <a:ea typeface="宋体" charset="-122"/>
              </a:rPr>
              <a:t> </a:t>
            </a:r>
            <a:r>
              <a:rPr lang="zh-CN" altLang="en-US" baseline="0">
                <a:ea typeface="宋体" charset="-122"/>
              </a:rPr>
              <a:t>的 说明</a:t>
            </a:r>
            <a:r>
              <a:rPr lang="en-US" altLang="zh-CN" baseline="0">
                <a:ea typeface="宋体" charset="-122"/>
              </a:rPr>
              <a:t>.zip</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a:p>
            <a:pPr marL="228600" indent="-228600" eaLnBrk="1" hangingPunct="1">
              <a:buAutoNum type="arabicPeriod"/>
            </a:pPr>
            <a:endParaRPr lang="en-US" altLang="zh-CN">
              <a:ea typeface="宋体" charset="-122"/>
            </a:endParaRP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//zlxs</a:t>
            </a:r>
            <a:r>
              <a:rPr lang="en-US" altLang="zh-CN" baseline="0">
                <a:ea typeface="宋体" charset="-122"/>
              </a:rPr>
              <a:t> </a:t>
            </a:r>
            <a:r>
              <a:rPr lang="zh-CN" altLang="en-US" baseline="0">
                <a:ea typeface="宋体" charset="-122"/>
              </a:rPr>
              <a:t>实例，也是可以讲讲解 </a:t>
            </a:r>
            <a:r>
              <a:rPr lang="en-US" altLang="zh-CN" sz="1200"/>
              <a:t>Selector</a:t>
            </a:r>
            <a:r>
              <a:rPr lang="zh-CN" altLang="en-US" sz="1200"/>
              <a:t>、</a:t>
            </a:r>
            <a:r>
              <a:rPr lang="en-US" altLang="zh-CN" sz="1200"/>
              <a:t>SelectionKey</a:t>
            </a:r>
            <a:r>
              <a:rPr lang="zh-CN" altLang="en-US" sz="1200"/>
              <a:t>、</a:t>
            </a:r>
            <a:r>
              <a:rPr lang="en-US" altLang="zh-CN" sz="1200"/>
              <a:t>ServerScoketChannel</a:t>
            </a:r>
            <a:r>
              <a:rPr lang="zh-CN" altLang="en-US" sz="1200"/>
              <a:t>和</a:t>
            </a:r>
            <a:r>
              <a:rPr lang="en-US" altLang="zh-CN" sz="1200"/>
              <a:t>SocketChannel </a:t>
            </a:r>
            <a:r>
              <a:rPr lang="zh-CN" altLang="en-US" sz="1200"/>
              <a:t>关系的案例</a:t>
            </a:r>
            <a:endParaRPr lang="en-US" altLang="zh-CN" sz="1200"/>
          </a:p>
          <a:p>
            <a:pPr marL="0" indent="0" eaLnBrk="1" hangingPunct="1">
              <a:buNone/>
            </a:pPr>
            <a:r>
              <a:rPr lang="en-US" altLang="zh-CN" sz="1200">
                <a:ea typeface="宋体" charset="-122"/>
              </a:rPr>
              <a:t>//</a:t>
            </a:r>
            <a:r>
              <a:rPr lang="zh-CN" altLang="en-US" sz="1200">
                <a:ea typeface="宋体" charset="-122"/>
              </a:rPr>
              <a:t>其中的注释还是不错的</a:t>
            </a:r>
            <a:r>
              <a:rPr lang="en-US" altLang="zh-CN" sz="1200">
                <a:ea typeface="宋体" charset="-122"/>
              </a:rPr>
              <a:t>,</a:t>
            </a:r>
            <a:r>
              <a:rPr lang="zh-CN" altLang="en-US" sz="1200">
                <a:ea typeface="宋体" charset="-122"/>
              </a:rPr>
              <a:t>可以参考的</a:t>
            </a:r>
            <a:r>
              <a:rPr lang="en-US" altLang="zh-CN" sz="1200">
                <a:ea typeface="宋体" charset="-122"/>
              </a:rPr>
              <a:t>, </a:t>
            </a:r>
            <a:r>
              <a:rPr lang="zh-CN" altLang="en-US" sz="1200">
                <a:ea typeface="宋体" charset="-122"/>
              </a:rPr>
              <a:t>兄弟</a:t>
            </a:r>
            <a:endParaRPr lang="en-US" altLang="zh-CN" sz="1200">
              <a:ea typeface="宋体" charset="-122"/>
            </a:endParaRPr>
          </a:p>
          <a:p>
            <a:pPr marL="0" indent="0" eaLnBrk="1" hangingPunct="1">
              <a:buNone/>
            </a:pPr>
            <a:endParaRPr lang="en-US" altLang="zh-CN" sz="1200">
              <a:ea typeface="宋体" charset="-122"/>
            </a:endParaRPr>
          </a:p>
          <a:p>
            <a:pPr marL="0" indent="0" eaLnBrk="1" hangingPunct="1">
              <a:buNone/>
            </a:pPr>
            <a:r>
              <a:rPr lang="en-US" altLang="zh-CN">
                <a:ea typeface="宋体" charset="-122"/>
              </a:rPr>
              <a:t>package com.gan.NIOTest;</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java.net.InetSocketAddress;</a:t>
            </a:r>
          </a:p>
          <a:p>
            <a:pPr marL="0" indent="0" eaLnBrk="1" hangingPunct="1">
              <a:buNone/>
            </a:pPr>
            <a:r>
              <a:rPr lang="en-US" altLang="zh-CN">
                <a:ea typeface="宋体" charset="-122"/>
              </a:rPr>
              <a:t>import java.net.ServerSocket;</a:t>
            </a:r>
          </a:p>
          <a:p>
            <a:pPr marL="0" indent="0" eaLnBrk="1" hangingPunct="1">
              <a:buNone/>
            </a:pPr>
            <a:r>
              <a:rPr lang="en-US" altLang="zh-CN">
                <a:ea typeface="宋体" charset="-122"/>
              </a:rPr>
              <a:t>import java.nio.ByteBuffer;</a:t>
            </a:r>
          </a:p>
          <a:p>
            <a:pPr marL="0" indent="0" eaLnBrk="1" hangingPunct="1">
              <a:buNone/>
            </a:pPr>
            <a:r>
              <a:rPr lang="en-US" altLang="zh-CN">
                <a:ea typeface="宋体" charset="-122"/>
              </a:rPr>
              <a:t>import java.nio.channels.SelectionKey;</a:t>
            </a:r>
          </a:p>
          <a:p>
            <a:pPr marL="0" indent="0" eaLnBrk="1" hangingPunct="1">
              <a:buNone/>
            </a:pPr>
            <a:r>
              <a:rPr lang="en-US" altLang="zh-CN">
                <a:ea typeface="宋体" charset="-122"/>
              </a:rPr>
              <a:t>import java.nio.channels.Selector;</a:t>
            </a:r>
          </a:p>
          <a:p>
            <a:pPr marL="0" indent="0" eaLnBrk="1" hangingPunct="1">
              <a:buNone/>
            </a:pPr>
            <a:r>
              <a:rPr lang="en-US" altLang="zh-CN">
                <a:ea typeface="宋体" charset="-122"/>
              </a:rPr>
              <a:t>import java.nio.channels.ServerSocketChannel;</a:t>
            </a:r>
          </a:p>
          <a:p>
            <a:pPr marL="0" indent="0" eaLnBrk="1" hangingPunct="1">
              <a:buNone/>
            </a:pPr>
            <a:r>
              <a:rPr lang="en-US" altLang="zh-CN">
                <a:ea typeface="宋体" charset="-122"/>
              </a:rPr>
              <a:t>import java.nio.channels.SocketChannel;</a:t>
            </a:r>
          </a:p>
          <a:p>
            <a:pPr marL="0" indent="0" eaLnBrk="1" hangingPunct="1">
              <a:buNone/>
            </a:pPr>
            <a:r>
              <a:rPr lang="en-US" altLang="zh-CN">
                <a:ea typeface="宋体" charset="-122"/>
              </a:rPr>
              <a:t>import java.nio.channels.spi.SelectorProvider;</a:t>
            </a:r>
          </a:p>
          <a:p>
            <a:pPr marL="0" indent="0" eaLnBrk="1" hangingPunct="1">
              <a:buNone/>
            </a:pPr>
            <a:r>
              <a:rPr lang="en-US" altLang="zh-CN">
                <a:ea typeface="宋体" charset="-122"/>
              </a:rPr>
              <a:t>import java.util.Iterator;</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SelectorTest {</a:t>
            </a:r>
          </a:p>
          <a:p>
            <a:pPr marL="0" indent="0" eaLnBrk="1" hangingPunct="1">
              <a:buNone/>
            </a:pPr>
            <a:r>
              <a:rPr lang="en-US" altLang="zh-CN">
                <a:ea typeface="宋体" charset="-122"/>
              </a:rPr>
              <a:t>    public static void main(String[] args) throws IOException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查看源码</a:t>
            </a:r>
            <a:r>
              <a:rPr lang="en-US" altLang="zh-CN">
                <a:ea typeface="宋体" charset="-122"/>
              </a:rPr>
              <a:t>selector</a:t>
            </a:r>
            <a:r>
              <a:rPr lang="zh-CN" altLang="en-US">
                <a:ea typeface="宋体" charset="-122"/>
              </a:rPr>
              <a:t>不能被</a:t>
            </a:r>
            <a:r>
              <a:rPr lang="en-US" altLang="zh-CN">
                <a:ea typeface="宋体" charset="-122"/>
              </a:rPr>
              <a:t>new</a:t>
            </a:r>
            <a:r>
              <a:rPr lang="zh-CN" altLang="en-US">
                <a:ea typeface="宋体" charset="-122"/>
              </a:rPr>
              <a:t>出来，他是抽象类。实现了</a:t>
            </a:r>
            <a:r>
              <a:rPr lang="en-US" altLang="zh-CN">
                <a:ea typeface="宋体" charset="-122"/>
              </a:rPr>
              <a:t>Closeable</a:t>
            </a:r>
            <a:r>
              <a:rPr lang="zh-CN" altLang="en-US">
                <a:ea typeface="宋体" charset="-122"/>
              </a:rPr>
              <a:t>，会自动</a:t>
            </a:r>
            <a:r>
              <a:rPr lang="en-US" altLang="zh-CN">
                <a:ea typeface="宋体" charset="-122"/>
              </a:rPr>
              <a:t>close</a:t>
            </a:r>
            <a:r>
              <a:rPr lang="zh-CN" altLang="en-US">
                <a:ea typeface="宋体" charset="-122"/>
              </a:rPr>
              <a:t>方法。</a:t>
            </a:r>
          </a:p>
          <a:p>
            <a:pPr marL="0" indent="0" eaLnBrk="1" hangingPunct="1">
              <a:buNone/>
            </a:pPr>
            <a:r>
              <a:rPr lang="zh-CN" altLang="en-US">
                <a:ea typeface="宋体" charset="-122"/>
              </a:rPr>
              <a:t>         * 一般都采用</a:t>
            </a:r>
            <a:r>
              <a:rPr lang="en-US" altLang="zh-CN">
                <a:ea typeface="宋体" charset="-122"/>
              </a:rPr>
              <a:t>open</a:t>
            </a:r>
            <a:r>
              <a:rPr lang="zh-CN" altLang="en-US">
                <a:ea typeface="宋体" charset="-122"/>
              </a:rPr>
              <a:t>方法。</a:t>
            </a:r>
          </a:p>
          <a:p>
            <a:pPr marL="0" indent="0" eaLnBrk="1" hangingPunct="1">
              <a:buNone/>
            </a:pPr>
            <a:r>
              <a:rPr lang="zh-CN" altLang="en-US">
                <a:ea typeface="宋体" charset="-122"/>
              </a:rPr>
              <a:t>         * 解释：</a:t>
            </a:r>
            <a:r>
              <a:rPr lang="en-US" altLang="zh-CN">
                <a:ea typeface="宋体" charset="-122"/>
              </a:rPr>
              <a:t>Selector(</a:t>
            </a:r>
            <a:r>
              <a:rPr lang="zh-CN" altLang="en-US">
                <a:ea typeface="宋体" charset="-122"/>
              </a:rPr>
              <a:t>选择器</a:t>
            </a:r>
            <a:r>
              <a:rPr lang="en-US" altLang="zh-CN">
                <a:ea typeface="宋体" charset="-122"/>
              </a:rPr>
              <a:t>)</a:t>
            </a:r>
            <a:r>
              <a:rPr lang="zh-CN" altLang="en-US">
                <a:ea typeface="宋体" charset="-122"/>
              </a:rPr>
              <a:t>是</a:t>
            </a:r>
            <a:r>
              <a:rPr lang="en-US" altLang="zh-CN">
                <a:ea typeface="宋体" charset="-122"/>
              </a:rPr>
              <a:t>Java NIO</a:t>
            </a:r>
            <a:r>
              <a:rPr lang="zh-CN" altLang="en-US">
                <a:ea typeface="宋体" charset="-122"/>
              </a:rPr>
              <a:t>中能够检测一到多个</a:t>
            </a:r>
            <a:r>
              <a:rPr lang="en-US" altLang="zh-CN">
                <a:ea typeface="宋体" charset="-122"/>
              </a:rPr>
              <a:t>NIO</a:t>
            </a:r>
            <a:r>
              <a:rPr lang="zh-CN" altLang="en-US">
                <a:ea typeface="宋体" charset="-122"/>
              </a:rPr>
              <a:t>通道，并能够知晓通道是否为诸如读写事件做好准备的组件。</a:t>
            </a:r>
          </a:p>
          <a:p>
            <a:pPr marL="0" indent="0" eaLnBrk="1" hangingPunct="1">
              <a:buNone/>
            </a:pPr>
            <a:r>
              <a:rPr lang="zh-CN" altLang="en-US">
                <a:ea typeface="宋体" charset="-122"/>
              </a:rPr>
              <a:t>         * 这样，一个单独的线程可以管理多个</a:t>
            </a:r>
            <a:r>
              <a:rPr lang="en-US" altLang="zh-CN">
                <a:ea typeface="宋体" charset="-122"/>
              </a:rPr>
              <a:t>channel</a:t>
            </a:r>
            <a:r>
              <a:rPr lang="zh-CN" altLang="en-US">
                <a:ea typeface="宋体" charset="-122"/>
              </a:rPr>
              <a:t>，从而管理多个网络连接。</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int [] ports=new int[5];</a:t>
            </a:r>
          </a:p>
          <a:p>
            <a:pPr marL="0" indent="0" eaLnBrk="1" hangingPunct="1">
              <a:buNone/>
            </a:pPr>
            <a:r>
              <a:rPr lang="en-US" altLang="zh-CN">
                <a:ea typeface="宋体" charset="-122"/>
              </a:rPr>
              <a:t>        ports[0]=5000;</a:t>
            </a:r>
          </a:p>
          <a:p>
            <a:pPr marL="0" indent="0" eaLnBrk="1" hangingPunct="1">
              <a:buNone/>
            </a:pPr>
            <a:r>
              <a:rPr lang="en-US" altLang="zh-CN">
                <a:ea typeface="宋体" charset="-122"/>
              </a:rPr>
              <a:t>        ports[1]=5001;</a:t>
            </a:r>
          </a:p>
          <a:p>
            <a:pPr marL="0" indent="0" eaLnBrk="1" hangingPunct="1">
              <a:buNone/>
            </a:pPr>
            <a:r>
              <a:rPr lang="en-US" altLang="zh-CN">
                <a:ea typeface="宋体" charset="-122"/>
              </a:rPr>
              <a:t>        ports[2]=5002;</a:t>
            </a:r>
          </a:p>
          <a:p>
            <a:pPr marL="0" indent="0" eaLnBrk="1" hangingPunct="1">
              <a:buNone/>
            </a:pPr>
            <a:r>
              <a:rPr lang="en-US" altLang="zh-CN">
                <a:ea typeface="宋体" charset="-122"/>
              </a:rPr>
              <a:t>        ports[3]=5003;</a:t>
            </a:r>
          </a:p>
          <a:p>
            <a:pPr marL="0" indent="0" eaLnBrk="1" hangingPunct="1">
              <a:buNone/>
            </a:pPr>
            <a:r>
              <a:rPr lang="en-US" altLang="zh-CN">
                <a:ea typeface="宋体" charset="-122"/>
              </a:rPr>
              <a:t>        ports[4]=5004;</a:t>
            </a:r>
          </a:p>
          <a:p>
            <a:pPr marL="0" indent="0" eaLnBrk="1" hangingPunct="1">
              <a:buNone/>
            </a:pPr>
            <a:r>
              <a:rPr lang="en-US" altLang="zh-CN">
                <a:ea typeface="宋体" charset="-122"/>
              </a:rPr>
              <a:t>        //</a:t>
            </a:r>
            <a:r>
              <a:rPr lang="zh-CN" altLang="en-US">
                <a:ea typeface="宋体" charset="-122"/>
              </a:rPr>
              <a:t>一般创建</a:t>
            </a:r>
            <a:r>
              <a:rPr lang="en-US" altLang="zh-CN">
                <a:ea typeface="宋体" charset="-122"/>
              </a:rPr>
              <a:t>selector</a:t>
            </a:r>
            <a:r>
              <a:rPr lang="zh-CN" altLang="en-US">
                <a:ea typeface="宋体" charset="-122"/>
              </a:rPr>
              <a:t>的方法</a:t>
            </a:r>
          </a:p>
          <a:p>
            <a:pPr marL="0" indent="0" eaLnBrk="1" hangingPunct="1">
              <a:buNone/>
            </a:pPr>
            <a:r>
              <a:rPr lang="zh-CN" altLang="en-US">
                <a:ea typeface="宋体" charset="-122"/>
              </a:rPr>
              <a:t>        </a:t>
            </a:r>
            <a:r>
              <a:rPr lang="en-US" altLang="zh-CN">
                <a:ea typeface="宋体" charset="-122"/>
              </a:rPr>
              <a:t>Selector selector=Selector.open();</a:t>
            </a:r>
          </a:p>
          <a:p>
            <a:pPr marL="0" indent="0" eaLnBrk="1" hangingPunct="1">
              <a:buNone/>
            </a:pPr>
            <a:endParaRPr lang="en-US" altLang="zh-CN">
              <a:ea typeface="宋体" charset="-122"/>
            </a:endParaRPr>
          </a:p>
          <a:p>
            <a:pPr marL="0" indent="0" eaLnBrk="1" hangingPunct="1">
              <a:buNone/>
            </a:pPr>
            <a:r>
              <a:rPr lang="en-US" altLang="zh-CN">
                <a:ea typeface="宋体" charset="-122"/>
              </a:rPr>
              <a:t>        System.out.println("selector</a:t>
            </a:r>
            <a:r>
              <a:rPr lang="zh-CN" altLang="en-US">
                <a:ea typeface="宋体" charset="-122"/>
              </a:rPr>
              <a:t>的底层创建对象：</a:t>
            </a:r>
            <a:r>
              <a:rPr lang="en-US" altLang="zh-CN">
                <a:ea typeface="宋体" charset="-122"/>
              </a:rPr>
              <a:t>"+SelectorProvider.provider().getClass());</a:t>
            </a:r>
          </a:p>
          <a:p>
            <a:pPr marL="0" indent="0" eaLnBrk="1" hangingPunct="1">
              <a:buNone/>
            </a:pPr>
            <a:r>
              <a:rPr lang="en-US" altLang="zh-CN">
                <a:ea typeface="宋体" charset="-122"/>
              </a:rPr>
              <a:t>        //for</a:t>
            </a:r>
            <a:r>
              <a:rPr lang="zh-CN" altLang="en-US">
                <a:ea typeface="宋体" charset="-122"/>
              </a:rPr>
              <a:t>循环用来将多个端口地址和通道绑定</a:t>
            </a:r>
          </a:p>
          <a:p>
            <a:pPr marL="0" indent="0" eaLnBrk="1" hangingPunct="1">
              <a:buNone/>
            </a:pPr>
            <a:r>
              <a:rPr lang="zh-CN" altLang="en-US">
                <a:ea typeface="宋体" charset="-122"/>
              </a:rPr>
              <a:t>        </a:t>
            </a:r>
            <a:r>
              <a:rPr lang="en-US" altLang="zh-CN">
                <a:ea typeface="宋体" charset="-122"/>
              </a:rPr>
              <a:t>for (int i=0;i&lt;5;i++){</a:t>
            </a:r>
          </a:p>
          <a:p>
            <a:pPr marL="0" indent="0" eaLnBrk="1" hangingPunct="1">
              <a:buNone/>
            </a:pPr>
            <a:r>
              <a:rPr lang="en-US" altLang="zh-CN">
                <a:ea typeface="宋体" charset="-122"/>
              </a:rPr>
              <a:t>            //</a:t>
            </a:r>
            <a:r>
              <a:rPr lang="zh-CN" altLang="en-US">
                <a:ea typeface="宋体" charset="-122"/>
              </a:rPr>
              <a:t>打开</a:t>
            </a:r>
            <a:r>
              <a:rPr lang="en-US" altLang="zh-CN">
                <a:ea typeface="宋体" charset="-122"/>
              </a:rPr>
              <a:t>ServerSocketChannel</a:t>
            </a:r>
            <a:r>
              <a:rPr lang="zh-CN" altLang="en-US">
                <a:ea typeface="宋体" charset="-122"/>
              </a:rPr>
              <a:t>通道</a:t>
            </a:r>
          </a:p>
          <a:p>
            <a:pPr marL="0" indent="0" eaLnBrk="1" hangingPunct="1">
              <a:buNone/>
            </a:pPr>
            <a:r>
              <a:rPr lang="zh-CN" altLang="en-US">
                <a:ea typeface="宋体" charset="-122"/>
              </a:rPr>
              <a:t>            </a:t>
            </a:r>
            <a:r>
              <a:rPr lang="en-US" altLang="zh-CN">
                <a:ea typeface="宋体" charset="-122"/>
              </a:rPr>
              <a:t>ServerSocketChannel serverSocketChannel=ServerSocketChannel.open();</a:t>
            </a:r>
          </a:p>
          <a:p>
            <a:pPr marL="0" indent="0" eaLnBrk="1" hangingPunct="1">
              <a:buNone/>
            </a:pPr>
            <a:r>
              <a:rPr lang="en-US" altLang="zh-CN">
                <a:ea typeface="宋体" charset="-122"/>
              </a:rPr>
              <a:t>            /**</a:t>
            </a:r>
            <a:r>
              <a:rPr lang="zh-CN" altLang="en-US">
                <a:ea typeface="宋体" charset="-122"/>
              </a:rPr>
              <a:t>配置成不阻塞必须写</a:t>
            </a:r>
          </a:p>
          <a:p>
            <a:pPr marL="0" indent="0" eaLnBrk="1" hangingPunct="1">
              <a:buNone/>
            </a:pPr>
            <a:r>
              <a:rPr lang="zh-CN" altLang="en-US">
                <a:ea typeface="宋体" charset="-122"/>
              </a:rPr>
              <a:t>            * 与</a:t>
            </a:r>
            <a:r>
              <a:rPr lang="en-US" altLang="zh-CN">
                <a:ea typeface="宋体" charset="-122"/>
              </a:rPr>
              <a:t>Selector</a:t>
            </a:r>
            <a:r>
              <a:rPr lang="zh-CN" altLang="en-US">
                <a:ea typeface="宋体" charset="-122"/>
              </a:rPr>
              <a:t>一起使用时，</a:t>
            </a:r>
            <a:r>
              <a:rPr lang="en-US" altLang="zh-CN">
                <a:ea typeface="宋体" charset="-122"/>
              </a:rPr>
              <a:t>Channel</a:t>
            </a:r>
            <a:r>
              <a:rPr lang="zh-CN" altLang="en-US">
                <a:ea typeface="宋体" charset="-122"/>
              </a:rPr>
              <a:t>必须处于非阻塞模式下。</a:t>
            </a:r>
          </a:p>
          <a:p>
            <a:pPr marL="0" indent="0" eaLnBrk="1" hangingPunct="1">
              <a:buNone/>
            </a:pPr>
            <a:r>
              <a:rPr lang="zh-CN" altLang="en-US">
                <a:ea typeface="宋体" charset="-122"/>
              </a:rPr>
              <a:t>             * 这意味着</a:t>
            </a:r>
            <a:r>
              <a:rPr lang="en-US" altLang="zh-CN">
                <a:ea typeface="宋体" charset="-122"/>
              </a:rPr>
              <a:t>Channel</a:t>
            </a:r>
            <a:r>
              <a:rPr lang="zh-CN" altLang="en-US">
                <a:ea typeface="宋体" charset="-122"/>
              </a:rPr>
              <a:t>与</a:t>
            </a:r>
            <a:r>
              <a:rPr lang="en-US" altLang="zh-CN">
                <a:ea typeface="宋体" charset="-122"/>
              </a:rPr>
              <a:t>Selector</a:t>
            </a:r>
            <a:r>
              <a:rPr lang="zh-CN" altLang="en-US">
                <a:ea typeface="宋体" charset="-122"/>
              </a:rPr>
              <a:t>不能一起使用。</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serverSocketChannel.configureBlocking(false);</a:t>
            </a:r>
          </a:p>
          <a:p>
            <a:pPr marL="0" indent="0" eaLnBrk="1" hangingPunct="1">
              <a:buNone/>
            </a:pPr>
            <a:r>
              <a:rPr lang="en-US" altLang="zh-CN">
                <a:ea typeface="宋体" charset="-122"/>
              </a:rPr>
              <a:t>            //</a:t>
            </a:r>
            <a:r>
              <a:rPr lang="zh-CN" altLang="en-US">
                <a:ea typeface="宋体" charset="-122"/>
              </a:rPr>
              <a:t>通过</a:t>
            </a:r>
            <a:r>
              <a:rPr lang="en-US" altLang="zh-CN">
                <a:ea typeface="宋体" charset="-122"/>
              </a:rPr>
              <a:t>ServerSocketChannel</a:t>
            </a:r>
            <a:r>
              <a:rPr lang="zh-CN" altLang="en-US">
                <a:ea typeface="宋体" charset="-122"/>
              </a:rPr>
              <a:t>的</a:t>
            </a:r>
            <a:r>
              <a:rPr lang="en-US" altLang="zh-CN">
                <a:ea typeface="宋体" charset="-122"/>
              </a:rPr>
              <a:t>socket</a:t>
            </a:r>
            <a:r>
              <a:rPr lang="zh-CN" altLang="en-US">
                <a:ea typeface="宋体" charset="-122"/>
              </a:rPr>
              <a:t>（）方法获得</a:t>
            </a:r>
            <a:r>
              <a:rPr lang="en-US" altLang="zh-CN">
                <a:ea typeface="宋体" charset="-122"/>
              </a:rPr>
              <a:t>serverSocket</a:t>
            </a:r>
            <a:r>
              <a:rPr lang="zh-CN" altLang="en-US">
                <a:ea typeface="宋体" charset="-122"/>
              </a:rPr>
              <a:t>对象。</a:t>
            </a:r>
          </a:p>
          <a:p>
            <a:pPr marL="0" indent="0" eaLnBrk="1" hangingPunct="1">
              <a:buNone/>
            </a:pPr>
            <a:r>
              <a:rPr lang="zh-CN" altLang="en-US">
                <a:ea typeface="宋体" charset="-122"/>
              </a:rPr>
              <a:t>            </a:t>
            </a:r>
            <a:r>
              <a:rPr lang="en-US" altLang="zh-CN">
                <a:ea typeface="宋体" charset="-122"/>
              </a:rPr>
              <a:t>ServerSocket serverSocket=serverSocketChannel.socket();</a:t>
            </a:r>
          </a:p>
          <a:p>
            <a:pPr marL="0" indent="0" eaLnBrk="1" hangingPunct="1">
              <a:buNone/>
            </a:pPr>
            <a:r>
              <a:rPr lang="en-US" altLang="zh-CN">
                <a:ea typeface="宋体" charset="-122"/>
              </a:rPr>
              <a:t>            //</a:t>
            </a:r>
            <a:r>
              <a:rPr lang="zh-CN" altLang="en-US">
                <a:ea typeface="宋体" charset="-122"/>
              </a:rPr>
              <a:t>将每一个</a:t>
            </a:r>
            <a:r>
              <a:rPr lang="en-US" altLang="zh-CN">
                <a:ea typeface="宋体" charset="-122"/>
              </a:rPr>
              <a:t>serverSocket</a:t>
            </a:r>
            <a:r>
              <a:rPr lang="zh-CN" altLang="en-US">
                <a:ea typeface="宋体" charset="-122"/>
              </a:rPr>
              <a:t>和端口号绑定</a:t>
            </a:r>
          </a:p>
          <a:p>
            <a:pPr marL="0" indent="0" eaLnBrk="1" hangingPunct="1">
              <a:buNone/>
            </a:pPr>
            <a:r>
              <a:rPr lang="zh-CN" altLang="en-US">
                <a:ea typeface="宋体" charset="-122"/>
              </a:rPr>
              <a:t>            </a:t>
            </a:r>
            <a:r>
              <a:rPr lang="en-US" altLang="zh-CN">
                <a:ea typeface="宋体" charset="-122"/>
              </a:rPr>
              <a:t>InetSocketAddress address=new InetSocketAddress(ports[i]);</a:t>
            </a:r>
          </a:p>
          <a:p>
            <a:pPr marL="0" indent="0" eaLnBrk="1" hangingPunct="1">
              <a:buNone/>
            </a:pPr>
            <a:r>
              <a:rPr lang="en-US" altLang="zh-CN">
                <a:ea typeface="宋体" charset="-122"/>
              </a:rPr>
              <a:t>            serverSocket.bind(address);</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a:t>
            </a:r>
            <a:r>
              <a:rPr lang="en-US" altLang="zh-CN">
                <a:ea typeface="宋体" charset="-122"/>
              </a:rPr>
              <a:t>channel</a:t>
            </a:r>
            <a:r>
              <a:rPr lang="zh-CN" altLang="en-US">
                <a:ea typeface="宋体" charset="-122"/>
              </a:rPr>
              <a:t>注册到</a:t>
            </a:r>
            <a:r>
              <a:rPr lang="en-US" altLang="zh-CN">
                <a:ea typeface="宋体" charset="-122"/>
              </a:rPr>
              <a:t>selector</a:t>
            </a:r>
            <a:r>
              <a:rPr lang="zh-CN" altLang="en-US">
                <a:ea typeface="宋体" charset="-122"/>
              </a:rPr>
              <a:t>上，只对感性的事件监听</a:t>
            </a:r>
          </a:p>
          <a:p>
            <a:pPr marL="0" indent="0" eaLnBrk="1" hangingPunct="1">
              <a:buNone/>
            </a:pPr>
            <a:r>
              <a:rPr lang="zh-CN" altLang="en-US">
                <a:ea typeface="宋体" charset="-122"/>
              </a:rPr>
              <a:t>             * 注意</a:t>
            </a:r>
            <a:r>
              <a:rPr lang="en-US" altLang="zh-CN">
                <a:ea typeface="宋体" charset="-122"/>
              </a:rPr>
              <a:t>register()</a:t>
            </a:r>
            <a:r>
              <a:rPr lang="zh-CN" altLang="en-US">
                <a:ea typeface="宋体" charset="-122"/>
              </a:rPr>
              <a:t>方法的第二个参数。这是一个“</a:t>
            </a:r>
            <a:r>
              <a:rPr lang="en-US" altLang="zh-CN">
                <a:ea typeface="宋体" charset="-122"/>
              </a:rPr>
              <a:t>interest</a:t>
            </a:r>
            <a:r>
              <a:rPr lang="zh-CN" altLang="en-US">
                <a:ea typeface="宋体" charset="-122"/>
              </a:rPr>
              <a:t>集合”，意思是在通过</a:t>
            </a:r>
            <a:r>
              <a:rPr lang="en-US" altLang="zh-CN">
                <a:ea typeface="宋体" charset="-122"/>
              </a:rPr>
              <a:t>Selector</a:t>
            </a:r>
            <a:r>
              <a:rPr lang="zh-CN" altLang="en-US">
                <a:ea typeface="宋体" charset="-122"/>
              </a:rPr>
              <a:t>监听</a:t>
            </a:r>
            <a:r>
              <a:rPr lang="en-US" altLang="zh-CN">
                <a:ea typeface="宋体" charset="-122"/>
              </a:rPr>
              <a:t>Channel</a:t>
            </a:r>
            <a:r>
              <a:rPr lang="zh-CN" altLang="en-US">
                <a:ea typeface="宋体" charset="-122"/>
              </a:rPr>
              <a:t>时对什么事件感兴趣。可以监听四种不同类型的事件：</a:t>
            </a:r>
          </a:p>
          <a:p>
            <a:pPr marL="0" indent="0" eaLnBrk="1" hangingPunct="1">
              <a:buNone/>
            </a:pPr>
            <a:r>
              <a:rPr lang="zh-CN" altLang="en-US">
                <a:ea typeface="宋体" charset="-122"/>
              </a:rPr>
              <a:t>             * 这里对</a:t>
            </a:r>
            <a:r>
              <a:rPr lang="en-US" altLang="zh-CN">
                <a:ea typeface="宋体" charset="-122"/>
              </a:rPr>
              <a:t>accept</a:t>
            </a:r>
            <a:r>
              <a:rPr lang="zh-CN" altLang="en-US">
                <a:ea typeface="宋体" charset="-122"/>
              </a:rPr>
              <a:t>感兴趣</a:t>
            </a:r>
          </a:p>
          <a:p>
            <a:pPr marL="0" indent="0" eaLnBrk="1" hangingPunct="1">
              <a:buNone/>
            </a:pPr>
            <a:r>
              <a:rPr lang="zh-CN" altLang="en-US">
                <a:ea typeface="宋体" charset="-122"/>
              </a:rPr>
              <a:t>             * 可以配置对多个事件感兴趣</a:t>
            </a:r>
            <a:r>
              <a:rPr lang="en-US" altLang="zh-CN">
                <a:ea typeface="宋体" charset="-122"/>
              </a:rPr>
              <a:t>,</a:t>
            </a:r>
            <a:r>
              <a:rPr lang="zh-CN" altLang="en-US">
                <a:ea typeface="宋体" charset="-122"/>
              </a:rPr>
              <a:t>具体方法百度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serverSocketChannel.register(selector, SelectionKey.OP_ACCEPT);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通道触发了一个事件意思是该事件已经就绪。四种事件，用四种</a:t>
            </a:r>
            <a:r>
              <a:rPr lang="en-US" altLang="zh-CN">
                <a:ea typeface="宋体" charset="-122"/>
              </a:rPr>
              <a:t>key</a:t>
            </a:r>
            <a:r>
              <a:rPr lang="zh-CN" altLang="en-US">
                <a:ea typeface="宋体" charset="-122"/>
              </a:rPr>
              <a:t>表示。</a:t>
            </a:r>
          </a:p>
          <a:p>
            <a:pPr marL="0" indent="0" eaLnBrk="1" hangingPunct="1">
              <a:buNone/>
            </a:pPr>
            <a:r>
              <a:rPr lang="zh-CN" altLang="en-US">
                <a:ea typeface="宋体" charset="-122"/>
              </a:rPr>
              <a:t>             * 所以，某个</a:t>
            </a:r>
            <a:r>
              <a:rPr lang="en-US" altLang="zh-CN">
                <a:ea typeface="宋体" charset="-122"/>
              </a:rPr>
              <a:t>channel</a:t>
            </a:r>
            <a:r>
              <a:rPr lang="zh-CN" altLang="en-US">
                <a:ea typeface="宋体" charset="-122"/>
              </a:rPr>
              <a:t>成功连接到另一个服务器称为“连接就绪”。 </a:t>
            </a:r>
            <a:r>
              <a:rPr lang="en-US" altLang="zh-CN">
                <a:ea typeface="宋体" charset="-122"/>
              </a:rPr>
              <a:t>SelectionKey.OP_CONNECT</a:t>
            </a:r>
          </a:p>
          <a:p>
            <a:pPr marL="0" indent="0" eaLnBrk="1" hangingPunct="1">
              <a:buNone/>
            </a:pPr>
            <a:r>
              <a:rPr lang="en-US" altLang="zh-CN">
                <a:ea typeface="宋体" charset="-122"/>
              </a:rPr>
              <a:t>             * </a:t>
            </a:r>
            <a:r>
              <a:rPr lang="zh-CN" altLang="en-US">
                <a:ea typeface="宋体" charset="-122"/>
              </a:rPr>
              <a:t>一个</a:t>
            </a:r>
            <a:r>
              <a:rPr lang="en-US" altLang="zh-CN">
                <a:ea typeface="宋体" charset="-122"/>
              </a:rPr>
              <a:t>server socket channel</a:t>
            </a:r>
            <a:r>
              <a:rPr lang="zh-CN" altLang="en-US">
                <a:ea typeface="宋体" charset="-122"/>
              </a:rPr>
              <a:t>准备好接收新进入的连接称为“接收就绪”。  </a:t>
            </a:r>
            <a:r>
              <a:rPr lang="en-US" altLang="zh-CN">
                <a:ea typeface="宋体" charset="-122"/>
              </a:rPr>
              <a:t>SelectionKey.OP_ACCEPT</a:t>
            </a:r>
          </a:p>
          <a:p>
            <a:pPr marL="0" indent="0" eaLnBrk="1" hangingPunct="1">
              <a:buNone/>
            </a:pPr>
            <a:r>
              <a:rPr lang="en-US" altLang="zh-CN">
                <a:ea typeface="宋体" charset="-122"/>
              </a:rPr>
              <a:t>             * </a:t>
            </a:r>
            <a:r>
              <a:rPr lang="zh-CN" altLang="en-US">
                <a:ea typeface="宋体" charset="-122"/>
              </a:rPr>
              <a:t>一个有数据可读的通道可以说是“读就绪”。</a:t>
            </a:r>
            <a:r>
              <a:rPr lang="en-US" altLang="zh-CN">
                <a:ea typeface="宋体" charset="-122"/>
              </a:rPr>
              <a:t>SelectionKey.OP_READ</a:t>
            </a:r>
          </a:p>
          <a:p>
            <a:pPr marL="0" indent="0" eaLnBrk="1" hangingPunct="1">
              <a:buNone/>
            </a:pPr>
            <a:r>
              <a:rPr lang="en-US" altLang="zh-CN">
                <a:ea typeface="宋体" charset="-122"/>
              </a:rPr>
              <a:t>             * </a:t>
            </a:r>
            <a:r>
              <a:rPr lang="zh-CN" altLang="en-US">
                <a:ea typeface="宋体" charset="-122"/>
              </a:rPr>
              <a:t>等待写数据的通道可以说是“写就绪”。  </a:t>
            </a:r>
            <a:r>
              <a:rPr lang="en-US" altLang="zh-CN">
                <a:ea typeface="宋体" charset="-122"/>
              </a:rPr>
              <a:t>SelectionKey.OP_WRITE</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a:t>
            </a:r>
            <a:r>
              <a:rPr lang="zh-CN" altLang="en-US">
                <a:ea typeface="宋体" charset="-122"/>
              </a:rPr>
              <a:t>监听端口为：</a:t>
            </a:r>
            <a:r>
              <a:rPr lang="en-US" altLang="zh-CN">
                <a:ea typeface="宋体" charset="-122"/>
              </a:rPr>
              <a:t>"+ports[i]);</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一个</a:t>
            </a:r>
            <a:r>
              <a:rPr lang="en-US" altLang="zh-CN">
                <a:ea typeface="宋体" charset="-122"/>
              </a:rPr>
              <a:t>Selector</a:t>
            </a:r>
            <a:r>
              <a:rPr lang="zh-CN" altLang="en-US">
                <a:ea typeface="宋体" charset="-122"/>
              </a:rPr>
              <a:t>对象会包含</a:t>
            </a:r>
            <a:r>
              <a:rPr lang="en-US" altLang="zh-CN">
                <a:ea typeface="宋体" charset="-122"/>
              </a:rPr>
              <a:t>3</a:t>
            </a:r>
            <a:r>
              <a:rPr lang="zh-CN" altLang="en-US">
                <a:ea typeface="宋体" charset="-122"/>
              </a:rPr>
              <a:t>种类型的</a:t>
            </a:r>
            <a:r>
              <a:rPr lang="en-US" altLang="zh-CN">
                <a:ea typeface="宋体" charset="-122"/>
              </a:rPr>
              <a:t>SelectionKey</a:t>
            </a:r>
            <a:r>
              <a:rPr lang="zh-CN" altLang="en-US">
                <a:ea typeface="宋体" charset="-122"/>
              </a:rPr>
              <a:t>集合：</a:t>
            </a:r>
          </a:p>
          <a:p>
            <a:pPr marL="0" indent="0" eaLnBrk="1" hangingPunct="1">
              <a:buNone/>
            </a:pPr>
            <a:r>
              <a:rPr lang="zh-CN" altLang="en-US">
                <a:ea typeface="宋体" charset="-122"/>
              </a:rPr>
              <a:t>         *</a:t>
            </a:r>
          </a:p>
          <a:p>
            <a:pPr marL="0" indent="0" eaLnBrk="1" hangingPunct="1">
              <a:buNone/>
            </a:pPr>
            <a:r>
              <a:rPr lang="zh-CN" altLang="en-US">
                <a:ea typeface="宋体" charset="-122"/>
              </a:rPr>
              <a:t>         * </a:t>
            </a:r>
            <a:r>
              <a:rPr lang="en-US" altLang="zh-CN">
                <a:ea typeface="宋体" charset="-122"/>
              </a:rPr>
              <a:t>all-keys</a:t>
            </a:r>
            <a:r>
              <a:rPr lang="zh-CN" altLang="en-US">
                <a:ea typeface="宋体" charset="-122"/>
              </a:rPr>
              <a:t>集合 </a:t>
            </a:r>
            <a:r>
              <a:rPr lang="en-US" altLang="zh-CN">
                <a:ea typeface="宋体" charset="-122"/>
              </a:rPr>
              <a:t>—— </a:t>
            </a:r>
            <a:r>
              <a:rPr lang="zh-CN" altLang="en-US">
                <a:ea typeface="宋体" charset="-122"/>
              </a:rPr>
              <a:t>当前所有向</a:t>
            </a:r>
            <a:r>
              <a:rPr lang="en-US" altLang="zh-CN">
                <a:ea typeface="宋体" charset="-122"/>
              </a:rPr>
              <a:t>Selector</a:t>
            </a:r>
            <a:r>
              <a:rPr lang="zh-CN" altLang="en-US">
                <a:ea typeface="宋体" charset="-122"/>
              </a:rPr>
              <a:t>注册的</a:t>
            </a:r>
            <a:r>
              <a:rPr lang="en-US" altLang="zh-CN">
                <a:ea typeface="宋体" charset="-122"/>
              </a:rPr>
              <a:t>SelectionKey</a:t>
            </a:r>
            <a:r>
              <a:rPr lang="zh-CN" altLang="en-US">
                <a:ea typeface="宋体" charset="-122"/>
              </a:rPr>
              <a:t>的集合，</a:t>
            </a:r>
            <a:r>
              <a:rPr lang="en-US" altLang="zh-CN">
                <a:ea typeface="宋体" charset="-122"/>
              </a:rPr>
              <a:t>Selector</a:t>
            </a:r>
            <a:r>
              <a:rPr lang="zh-CN" altLang="en-US">
                <a:ea typeface="宋体" charset="-122"/>
              </a:rPr>
              <a:t>的</a:t>
            </a:r>
            <a:r>
              <a:rPr lang="en-US" altLang="zh-CN">
                <a:ea typeface="宋体" charset="-122"/>
              </a:rPr>
              <a:t>keys()</a:t>
            </a:r>
            <a:r>
              <a:rPr lang="zh-CN" altLang="en-US">
                <a:ea typeface="宋体" charset="-122"/>
              </a:rPr>
              <a:t>方法返回该集合</a:t>
            </a:r>
          </a:p>
          <a:p>
            <a:pPr marL="0" indent="0" eaLnBrk="1" hangingPunct="1">
              <a:buNone/>
            </a:pPr>
            <a:r>
              <a:rPr lang="zh-CN" altLang="en-US">
                <a:ea typeface="宋体" charset="-122"/>
              </a:rPr>
              <a:t>         * </a:t>
            </a:r>
            <a:r>
              <a:rPr lang="en-US" altLang="zh-CN">
                <a:ea typeface="宋体" charset="-122"/>
              </a:rPr>
              <a:t>selected-keys</a:t>
            </a:r>
            <a:r>
              <a:rPr lang="zh-CN" altLang="en-US">
                <a:ea typeface="宋体" charset="-122"/>
              </a:rPr>
              <a:t>集合 </a:t>
            </a:r>
            <a:r>
              <a:rPr lang="en-US" altLang="zh-CN">
                <a:ea typeface="宋体" charset="-122"/>
              </a:rPr>
              <a:t>—— </a:t>
            </a:r>
            <a:r>
              <a:rPr lang="zh-CN" altLang="en-US">
                <a:ea typeface="宋体" charset="-122"/>
              </a:rPr>
              <a:t>相关事件已经被</a:t>
            </a:r>
            <a:r>
              <a:rPr lang="en-US" altLang="zh-CN">
                <a:ea typeface="宋体" charset="-122"/>
              </a:rPr>
              <a:t>Selector</a:t>
            </a:r>
            <a:r>
              <a:rPr lang="zh-CN" altLang="en-US">
                <a:ea typeface="宋体" charset="-122"/>
              </a:rPr>
              <a:t>捕获的</a:t>
            </a:r>
            <a:r>
              <a:rPr lang="en-US" altLang="zh-CN">
                <a:ea typeface="宋体" charset="-122"/>
              </a:rPr>
              <a:t>SelectionKey</a:t>
            </a:r>
            <a:r>
              <a:rPr lang="zh-CN" altLang="en-US">
                <a:ea typeface="宋体" charset="-122"/>
              </a:rPr>
              <a:t>的集合，</a:t>
            </a:r>
            <a:r>
              <a:rPr lang="en-US" altLang="zh-CN">
                <a:ea typeface="宋体" charset="-122"/>
              </a:rPr>
              <a:t>Selector</a:t>
            </a:r>
            <a:r>
              <a:rPr lang="zh-CN" altLang="en-US">
                <a:ea typeface="宋体" charset="-122"/>
              </a:rPr>
              <a:t>的</a:t>
            </a:r>
            <a:r>
              <a:rPr lang="en-US" altLang="zh-CN">
                <a:ea typeface="宋体" charset="-122"/>
              </a:rPr>
              <a:t>selectedKeys()</a:t>
            </a:r>
            <a:r>
              <a:rPr lang="zh-CN" altLang="en-US">
                <a:ea typeface="宋体" charset="-122"/>
              </a:rPr>
              <a:t>方法返回该集合</a:t>
            </a:r>
          </a:p>
          <a:p>
            <a:pPr marL="0" indent="0" eaLnBrk="1" hangingPunct="1">
              <a:buNone/>
            </a:pPr>
            <a:r>
              <a:rPr lang="zh-CN" altLang="en-US">
                <a:ea typeface="宋体" charset="-122"/>
              </a:rPr>
              <a:t>         * </a:t>
            </a:r>
            <a:r>
              <a:rPr lang="en-US" altLang="zh-CN">
                <a:ea typeface="宋体" charset="-122"/>
              </a:rPr>
              <a:t>cancelled-keys</a:t>
            </a:r>
            <a:r>
              <a:rPr lang="zh-CN" altLang="en-US">
                <a:ea typeface="宋体" charset="-122"/>
              </a:rPr>
              <a:t>集合 </a:t>
            </a:r>
            <a:r>
              <a:rPr lang="en-US" altLang="zh-CN">
                <a:ea typeface="宋体" charset="-122"/>
              </a:rPr>
              <a:t>—— </a:t>
            </a:r>
            <a:r>
              <a:rPr lang="zh-CN" altLang="en-US">
                <a:ea typeface="宋体" charset="-122"/>
              </a:rPr>
              <a:t>已经被取消的</a:t>
            </a:r>
            <a:r>
              <a:rPr lang="en-US" altLang="zh-CN">
                <a:ea typeface="宋体" charset="-122"/>
              </a:rPr>
              <a:t>SelectionKey</a:t>
            </a:r>
            <a:r>
              <a:rPr lang="zh-CN" altLang="en-US">
                <a:ea typeface="宋体" charset="-122"/>
              </a:rPr>
              <a:t>的集合，</a:t>
            </a:r>
            <a:r>
              <a:rPr lang="en-US" altLang="zh-CN">
                <a:ea typeface="宋体" charset="-122"/>
              </a:rPr>
              <a:t>Selector</a:t>
            </a:r>
            <a:r>
              <a:rPr lang="zh-CN" altLang="en-US">
                <a:ea typeface="宋体" charset="-122"/>
              </a:rPr>
              <a:t>没有提供访问这种集合的方法</a:t>
            </a:r>
          </a:p>
          <a:p>
            <a:pPr marL="0" indent="0" eaLnBrk="1" hangingPunct="1">
              <a:buNone/>
            </a:pPr>
            <a:r>
              <a:rPr lang="zh-CN" altLang="en-US">
                <a:ea typeface="宋体" charset="-122"/>
              </a:rPr>
              <a:t>         * 当</a:t>
            </a:r>
            <a:r>
              <a:rPr lang="en-US" altLang="zh-CN">
                <a:ea typeface="宋体" charset="-122"/>
              </a:rPr>
              <a:t>register()</a:t>
            </a:r>
            <a:r>
              <a:rPr lang="zh-CN" altLang="en-US">
                <a:ea typeface="宋体" charset="-122"/>
              </a:rPr>
              <a:t>方法执行时，新建一个</a:t>
            </a:r>
            <a:r>
              <a:rPr lang="en-US" altLang="zh-CN">
                <a:ea typeface="宋体" charset="-122"/>
              </a:rPr>
              <a:t>SelectioKey</a:t>
            </a:r>
            <a:r>
              <a:rPr lang="zh-CN" altLang="en-US">
                <a:ea typeface="宋体" charset="-122"/>
              </a:rPr>
              <a:t>，并把它加入</a:t>
            </a:r>
            <a:r>
              <a:rPr lang="en-US" altLang="zh-CN">
                <a:ea typeface="宋体" charset="-122"/>
              </a:rPr>
              <a:t>Selector</a:t>
            </a:r>
            <a:r>
              <a:rPr lang="zh-CN" altLang="en-US">
                <a:ea typeface="宋体" charset="-122"/>
              </a:rPr>
              <a:t>的</a:t>
            </a:r>
            <a:r>
              <a:rPr lang="en-US" altLang="zh-CN">
                <a:ea typeface="宋体" charset="-122"/>
              </a:rPr>
              <a:t>all-keys</a:t>
            </a:r>
            <a:r>
              <a:rPr lang="zh-CN" altLang="en-US">
                <a:ea typeface="宋体" charset="-122"/>
              </a:rPr>
              <a:t>集合中。</a:t>
            </a:r>
          </a:p>
          <a:p>
            <a:pPr marL="0" indent="0" eaLnBrk="1" hangingPunct="1">
              <a:buNone/>
            </a:pPr>
            <a:r>
              <a:rPr lang="zh-CN" altLang="en-US">
                <a:ea typeface="宋体" charset="-122"/>
              </a:rPr>
              <a:t>         *</a:t>
            </a:r>
          </a:p>
          <a:p>
            <a:pPr marL="0" indent="0" eaLnBrk="1" hangingPunct="1">
              <a:buNone/>
            </a:pPr>
            <a:r>
              <a:rPr lang="zh-CN" altLang="en-US">
                <a:ea typeface="宋体" charset="-122"/>
              </a:rPr>
              <a:t>         * 如果关闭了与</a:t>
            </a:r>
            <a:r>
              <a:rPr lang="en-US" altLang="zh-CN">
                <a:ea typeface="宋体" charset="-122"/>
              </a:rPr>
              <a:t>SelectionKey</a:t>
            </a:r>
            <a:r>
              <a:rPr lang="zh-CN" altLang="en-US">
                <a:ea typeface="宋体" charset="-122"/>
              </a:rPr>
              <a:t>对象关联的</a:t>
            </a:r>
            <a:r>
              <a:rPr lang="en-US" altLang="zh-CN">
                <a:ea typeface="宋体" charset="-122"/>
              </a:rPr>
              <a:t>Channel</a:t>
            </a:r>
            <a:r>
              <a:rPr lang="zh-CN" altLang="en-US">
                <a:ea typeface="宋体" charset="-122"/>
              </a:rPr>
              <a:t>对象，或者调用了</a:t>
            </a:r>
            <a:r>
              <a:rPr lang="en-US" altLang="zh-CN">
                <a:ea typeface="宋体" charset="-122"/>
              </a:rPr>
              <a:t>SelectionKey</a:t>
            </a:r>
            <a:r>
              <a:rPr lang="zh-CN" altLang="en-US">
                <a:ea typeface="宋体" charset="-122"/>
              </a:rPr>
              <a:t>对象的</a:t>
            </a:r>
            <a:r>
              <a:rPr lang="en-US" altLang="zh-CN">
                <a:ea typeface="宋体" charset="-122"/>
              </a:rPr>
              <a:t>cancel</a:t>
            </a:r>
            <a:r>
              <a:rPr lang="zh-CN" altLang="en-US">
                <a:ea typeface="宋体" charset="-122"/>
              </a:rPr>
              <a:t>方法，</a:t>
            </a:r>
          </a:p>
          <a:p>
            <a:pPr marL="0" indent="0" eaLnBrk="1" hangingPunct="1">
              <a:buNone/>
            </a:pPr>
            <a:r>
              <a:rPr lang="zh-CN" altLang="en-US">
                <a:ea typeface="宋体" charset="-122"/>
              </a:rPr>
              <a:t>         * 这个</a:t>
            </a:r>
            <a:r>
              <a:rPr lang="en-US" altLang="zh-CN">
                <a:ea typeface="宋体" charset="-122"/>
              </a:rPr>
              <a:t>SelectionKey</a:t>
            </a:r>
            <a:r>
              <a:rPr lang="zh-CN" altLang="en-US">
                <a:ea typeface="宋体" charset="-122"/>
              </a:rPr>
              <a:t>对象就会被加入到</a:t>
            </a:r>
            <a:r>
              <a:rPr lang="en-US" altLang="zh-CN">
                <a:ea typeface="宋体" charset="-122"/>
              </a:rPr>
              <a:t>cancelled-keys</a:t>
            </a:r>
            <a:r>
              <a:rPr lang="zh-CN" altLang="en-US">
                <a:ea typeface="宋体" charset="-122"/>
              </a:rPr>
              <a:t>集合中，表示这个</a:t>
            </a:r>
            <a:r>
              <a:rPr lang="en-US" altLang="zh-CN">
                <a:ea typeface="宋体" charset="-122"/>
              </a:rPr>
              <a:t>SelectionKey</a:t>
            </a:r>
            <a:r>
              <a:rPr lang="zh-CN" altLang="en-US">
                <a:ea typeface="宋体" charset="-122"/>
              </a:rPr>
              <a:t>对象已经被取消。</a:t>
            </a:r>
          </a:p>
          <a:p>
            <a:pPr marL="0" indent="0" eaLnBrk="1" hangingPunct="1">
              <a:buNone/>
            </a:pPr>
            <a:r>
              <a:rPr lang="zh-CN" altLang="en-US">
                <a:ea typeface="宋体" charset="-122"/>
              </a:rPr>
              <a:t>         *</a:t>
            </a:r>
          </a:p>
          <a:p>
            <a:pPr marL="0" indent="0" eaLnBrk="1" hangingPunct="1">
              <a:buNone/>
            </a:pPr>
            <a:r>
              <a:rPr lang="zh-CN" altLang="en-US">
                <a:ea typeface="宋体" charset="-122"/>
              </a:rPr>
              <a:t>         * 在执行</a:t>
            </a:r>
            <a:r>
              <a:rPr lang="en-US" altLang="zh-CN">
                <a:ea typeface="宋体" charset="-122"/>
              </a:rPr>
              <a:t>Selector</a:t>
            </a:r>
            <a:r>
              <a:rPr lang="zh-CN" altLang="en-US">
                <a:ea typeface="宋体" charset="-122"/>
              </a:rPr>
              <a:t>的</a:t>
            </a:r>
            <a:r>
              <a:rPr lang="en-US" altLang="zh-CN">
                <a:ea typeface="宋体" charset="-122"/>
              </a:rPr>
              <a:t>select()</a:t>
            </a:r>
            <a:r>
              <a:rPr lang="zh-CN" altLang="en-US">
                <a:ea typeface="宋体" charset="-122"/>
              </a:rPr>
              <a:t>方法时，如果与</a:t>
            </a:r>
            <a:r>
              <a:rPr lang="en-US" altLang="zh-CN">
                <a:ea typeface="宋体" charset="-122"/>
              </a:rPr>
              <a:t>SelectionKey</a:t>
            </a:r>
            <a:r>
              <a:rPr lang="zh-CN" altLang="en-US">
                <a:ea typeface="宋体" charset="-122"/>
              </a:rPr>
              <a:t>相关的事件发生了，</a:t>
            </a:r>
          </a:p>
          <a:p>
            <a:pPr marL="0" indent="0" eaLnBrk="1" hangingPunct="1">
              <a:buNone/>
            </a:pPr>
            <a:r>
              <a:rPr lang="zh-CN" altLang="en-US">
                <a:ea typeface="宋体" charset="-122"/>
              </a:rPr>
              <a:t>         * 这个</a:t>
            </a:r>
            <a:r>
              <a:rPr lang="en-US" altLang="zh-CN">
                <a:ea typeface="宋体" charset="-122"/>
              </a:rPr>
              <a:t>SelectionKey</a:t>
            </a:r>
            <a:r>
              <a:rPr lang="zh-CN" altLang="en-US">
                <a:ea typeface="宋体" charset="-122"/>
              </a:rPr>
              <a:t>就被加入到</a:t>
            </a:r>
            <a:r>
              <a:rPr lang="en-US" altLang="zh-CN">
                <a:ea typeface="宋体" charset="-122"/>
              </a:rPr>
              <a:t>selected-keys</a:t>
            </a:r>
            <a:r>
              <a:rPr lang="zh-CN" altLang="en-US">
                <a:ea typeface="宋体" charset="-122"/>
              </a:rPr>
              <a:t>集合中，程序直接调用</a:t>
            </a:r>
            <a:r>
              <a:rPr lang="en-US" altLang="zh-CN">
                <a:ea typeface="宋体" charset="-122"/>
              </a:rPr>
              <a:t>selected-keys</a:t>
            </a:r>
            <a:r>
              <a:rPr lang="zh-CN" altLang="en-US">
                <a:ea typeface="宋体" charset="-122"/>
              </a:rPr>
              <a:t>集合的</a:t>
            </a:r>
            <a:r>
              <a:rPr lang="en-US" altLang="zh-CN">
                <a:ea typeface="宋体" charset="-122"/>
              </a:rPr>
              <a:t>remove()</a:t>
            </a:r>
            <a:r>
              <a:rPr lang="zh-CN" altLang="en-US">
                <a:ea typeface="宋体" charset="-122"/>
              </a:rPr>
              <a:t>方法，</a:t>
            </a:r>
          </a:p>
          <a:p>
            <a:pPr marL="0" indent="0" eaLnBrk="1" hangingPunct="1">
              <a:buNone/>
            </a:pPr>
            <a:r>
              <a:rPr lang="zh-CN" altLang="en-US">
                <a:ea typeface="宋体" charset="-122"/>
              </a:rPr>
              <a:t>         * 或者调用它的</a:t>
            </a:r>
            <a:r>
              <a:rPr lang="en-US" altLang="zh-CN">
                <a:ea typeface="宋体" charset="-122"/>
              </a:rPr>
              <a:t>iterator</a:t>
            </a:r>
            <a:r>
              <a:rPr lang="zh-CN" altLang="en-US">
                <a:ea typeface="宋体" charset="-122"/>
              </a:rPr>
              <a:t>的</a:t>
            </a:r>
            <a:r>
              <a:rPr lang="en-US" altLang="zh-CN">
                <a:ea typeface="宋体" charset="-122"/>
              </a:rPr>
              <a:t>remove()</a:t>
            </a:r>
            <a:r>
              <a:rPr lang="zh-CN" altLang="en-US">
                <a:ea typeface="宋体" charset="-122"/>
              </a:rPr>
              <a:t>方法，都可以从</a:t>
            </a:r>
            <a:r>
              <a:rPr lang="en-US" altLang="zh-CN">
                <a:ea typeface="宋体" charset="-122"/>
              </a:rPr>
              <a:t>selected-keys</a:t>
            </a:r>
            <a:r>
              <a:rPr lang="zh-CN" altLang="en-US">
                <a:ea typeface="宋体" charset="-122"/>
              </a:rPr>
              <a:t>集合中删除一个</a:t>
            </a:r>
            <a:r>
              <a:rPr lang="en-US" altLang="zh-CN">
                <a:ea typeface="宋体" charset="-122"/>
              </a:rPr>
              <a:t>SelectionKey</a:t>
            </a:r>
            <a:r>
              <a:rPr lang="zh-CN" altLang="en-US">
                <a:ea typeface="宋体" charset="-122"/>
              </a:rPr>
              <a:t>对象。</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while(true){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在执行</a:t>
            </a:r>
            <a:r>
              <a:rPr lang="en-US" altLang="zh-CN">
                <a:ea typeface="宋体" charset="-122"/>
              </a:rPr>
              <a:t>Selector</a:t>
            </a:r>
            <a:r>
              <a:rPr lang="zh-CN" altLang="en-US">
                <a:ea typeface="宋体" charset="-122"/>
              </a:rPr>
              <a:t>的</a:t>
            </a:r>
            <a:r>
              <a:rPr lang="en-US" altLang="zh-CN">
                <a:ea typeface="宋体" charset="-122"/>
              </a:rPr>
              <a:t>select()</a:t>
            </a:r>
            <a:r>
              <a:rPr lang="zh-CN" altLang="en-US">
                <a:ea typeface="宋体" charset="-122"/>
              </a:rPr>
              <a:t>方法时，如果与</a:t>
            </a:r>
            <a:r>
              <a:rPr lang="en-US" altLang="zh-CN">
                <a:ea typeface="宋体" charset="-122"/>
              </a:rPr>
              <a:t>SelectionKey</a:t>
            </a:r>
            <a:r>
              <a:rPr lang="zh-CN" altLang="en-US">
                <a:ea typeface="宋体" charset="-122"/>
              </a:rPr>
              <a:t>相关的事件发生了，</a:t>
            </a:r>
          </a:p>
          <a:p>
            <a:pPr marL="0" indent="0" eaLnBrk="1" hangingPunct="1">
              <a:buNone/>
            </a:pPr>
            <a:r>
              <a:rPr lang="zh-CN" altLang="en-US">
                <a:ea typeface="宋体" charset="-122"/>
              </a:rPr>
              <a:t>             * 这个</a:t>
            </a:r>
            <a:r>
              <a:rPr lang="en-US" altLang="zh-CN">
                <a:ea typeface="宋体" charset="-122"/>
              </a:rPr>
              <a:t>SelectionKey</a:t>
            </a:r>
            <a:r>
              <a:rPr lang="zh-CN" altLang="en-US">
                <a:ea typeface="宋体" charset="-122"/>
              </a:rPr>
              <a:t>就被加入到</a:t>
            </a:r>
            <a:r>
              <a:rPr lang="en-US" altLang="zh-CN">
                <a:ea typeface="宋体" charset="-122"/>
              </a:rPr>
              <a:t>selected-keys</a:t>
            </a:r>
            <a:r>
              <a:rPr lang="zh-CN" altLang="en-US">
                <a:ea typeface="宋体" charset="-122"/>
              </a:rPr>
              <a:t>集合中</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注意：通过测试发现这个在进入循环后，这个</a:t>
            </a:r>
            <a:r>
              <a:rPr lang="en-US" altLang="zh-CN">
                <a:ea typeface="宋体" charset="-122"/>
              </a:rPr>
              <a:t>selector.select()</a:t>
            </a:r>
            <a:r>
              <a:rPr lang="zh-CN" altLang="en-US">
                <a:ea typeface="宋体" charset="-122"/>
              </a:rPr>
              <a:t>，会检查是否有</a:t>
            </a:r>
            <a:r>
              <a:rPr lang="en-US" altLang="zh-CN">
                <a:ea typeface="宋体" charset="-122"/>
              </a:rPr>
              <a:t>selectkey</a:t>
            </a:r>
          </a:p>
          <a:p>
            <a:pPr marL="0" indent="0" eaLnBrk="1" hangingPunct="1">
              <a:buNone/>
            </a:pPr>
            <a:r>
              <a:rPr lang="en-US" altLang="zh-CN">
                <a:ea typeface="宋体" charset="-122"/>
              </a:rPr>
              <a:t>             * </a:t>
            </a:r>
            <a:r>
              <a:rPr lang="zh-CN" altLang="en-US">
                <a:ea typeface="宋体" charset="-122"/>
              </a:rPr>
              <a:t>如果没有，代码根本不往下走</a:t>
            </a:r>
          </a:p>
          <a:p>
            <a:pPr marL="0" indent="0" eaLnBrk="1" hangingPunct="1">
              <a:buNone/>
            </a:pPr>
            <a:r>
              <a:rPr lang="zh-CN" altLang="en-US">
                <a:ea typeface="宋体" charset="-122"/>
              </a:rPr>
              <a:t>             * 通过打断点调试</a:t>
            </a:r>
          </a:p>
          <a:p>
            <a:pPr marL="0" indent="0" eaLnBrk="1" hangingPunct="1">
              <a:buNone/>
            </a:pPr>
            <a:r>
              <a:rPr lang="zh-CN" altLang="en-US">
                <a:ea typeface="宋体" charset="-122"/>
              </a:rPr>
              <a:t>             * 相当于不断查询是否有关注的事件出现</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int keyNumbers=selector.select();</a:t>
            </a:r>
          </a:p>
          <a:p>
            <a:pPr marL="0" indent="0" eaLnBrk="1" hangingPunct="1">
              <a:buNone/>
            </a:pPr>
            <a:r>
              <a:rPr lang="en-US" altLang="zh-CN">
                <a:ea typeface="宋体" charset="-122"/>
              </a:rPr>
              <a:t>            System.out.println("</a:t>
            </a:r>
            <a:r>
              <a:rPr lang="zh-CN" altLang="en-US">
                <a:ea typeface="宋体" charset="-122"/>
              </a:rPr>
              <a:t>测试下</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返回</a:t>
            </a:r>
            <a:r>
              <a:rPr lang="en-US" altLang="zh-CN">
                <a:ea typeface="宋体" charset="-122"/>
              </a:rPr>
              <a:t>key</a:t>
            </a:r>
            <a:r>
              <a:rPr lang="zh-CN" altLang="en-US">
                <a:ea typeface="宋体" charset="-122"/>
              </a:rPr>
              <a:t>的数量：</a:t>
            </a:r>
            <a:r>
              <a:rPr lang="en-US" altLang="zh-CN">
                <a:ea typeface="宋体" charset="-122"/>
              </a:rPr>
              <a:t>"+keyNumbers);</a:t>
            </a:r>
          </a:p>
          <a:p>
            <a:pPr marL="0" indent="0" eaLnBrk="1" hangingPunct="1">
              <a:buNone/>
            </a:pPr>
            <a:r>
              <a:rPr lang="en-US" altLang="zh-CN">
                <a:ea typeface="宋体" charset="-122"/>
              </a:rPr>
              <a:t>            //</a:t>
            </a:r>
            <a:r>
              <a:rPr lang="zh-CN" altLang="en-US">
                <a:ea typeface="宋体" charset="-122"/>
              </a:rPr>
              <a:t>获得所有</a:t>
            </a:r>
            <a:r>
              <a:rPr lang="en-US" altLang="zh-CN">
                <a:ea typeface="宋体" charset="-122"/>
              </a:rPr>
              <a:t>key</a:t>
            </a:r>
            <a:r>
              <a:rPr lang="zh-CN" altLang="en-US">
                <a:ea typeface="宋体" charset="-122"/>
              </a:rPr>
              <a:t>，因为同一时间可能连接多个</a:t>
            </a:r>
            <a:r>
              <a:rPr lang="en-US" altLang="zh-CN">
                <a:ea typeface="宋体" charset="-122"/>
              </a:rPr>
              <a:t>channel</a:t>
            </a:r>
            <a:r>
              <a:rPr lang="zh-CN" altLang="en-US">
                <a:ea typeface="宋体" charset="-122"/>
              </a:rPr>
              <a:t>，产生多个</a:t>
            </a:r>
            <a:r>
              <a:rPr lang="en-US" altLang="zh-CN">
                <a:ea typeface="宋体" charset="-122"/>
              </a:rPr>
              <a:t>key</a:t>
            </a:r>
          </a:p>
          <a:p>
            <a:pPr marL="0" indent="0" eaLnBrk="1" hangingPunct="1">
              <a:buNone/>
            </a:pPr>
            <a:r>
              <a:rPr lang="en-US" altLang="zh-CN">
                <a:ea typeface="宋体" charset="-122"/>
              </a:rPr>
              <a:t>            Set&lt;SelectionKey&gt;  selectionKeys=selector.selectedKeys();</a:t>
            </a:r>
          </a:p>
          <a:p>
            <a:pPr marL="0" indent="0" eaLnBrk="1" hangingPunct="1">
              <a:buNone/>
            </a:pPr>
            <a:r>
              <a:rPr lang="en-US" altLang="zh-CN">
                <a:ea typeface="宋体" charset="-122"/>
              </a:rPr>
              <a:t>            System.out.println("</a:t>
            </a:r>
            <a:r>
              <a:rPr lang="zh-CN" altLang="en-US">
                <a:ea typeface="宋体" charset="-122"/>
              </a:rPr>
              <a:t>因为</a:t>
            </a:r>
            <a:r>
              <a:rPr lang="en-US" altLang="zh-CN">
                <a:ea typeface="宋体" charset="-122"/>
              </a:rPr>
              <a:t>selector</a:t>
            </a:r>
            <a:r>
              <a:rPr lang="zh-CN" altLang="en-US">
                <a:ea typeface="宋体" charset="-122"/>
              </a:rPr>
              <a:t>可能监听多个通道，所以返回一个</a:t>
            </a:r>
            <a:r>
              <a:rPr lang="en-US" altLang="zh-CN">
                <a:ea typeface="宋体" charset="-122"/>
              </a:rPr>
              <a:t>set</a:t>
            </a:r>
            <a:r>
              <a:rPr lang="zh-CN" altLang="en-US">
                <a:ea typeface="宋体" charset="-122"/>
              </a:rPr>
              <a:t>集合</a:t>
            </a:r>
            <a:r>
              <a:rPr lang="en-US" altLang="zh-CN">
                <a:ea typeface="宋体" charset="-122"/>
              </a:rPr>
              <a:t>"+selectionKeys);</a:t>
            </a:r>
          </a:p>
          <a:p>
            <a:pPr marL="0" indent="0" eaLnBrk="1" hangingPunct="1">
              <a:buNone/>
            </a:pPr>
            <a:r>
              <a:rPr lang="en-US" altLang="zh-CN">
                <a:ea typeface="宋体" charset="-122"/>
              </a:rPr>
              <a:t>            //</a:t>
            </a:r>
            <a:r>
              <a:rPr lang="zh-CN" altLang="en-US">
                <a:ea typeface="宋体" charset="-122"/>
              </a:rPr>
              <a:t>迭代所有已经获得的</a:t>
            </a:r>
            <a:r>
              <a:rPr lang="en-US" altLang="zh-CN">
                <a:ea typeface="宋体" charset="-122"/>
              </a:rPr>
              <a:t>Selectedkey</a:t>
            </a:r>
          </a:p>
          <a:p>
            <a:pPr marL="0" indent="0" eaLnBrk="1" hangingPunct="1">
              <a:buNone/>
            </a:pPr>
            <a:r>
              <a:rPr lang="en-US" altLang="zh-CN">
                <a:ea typeface="宋体" charset="-122"/>
              </a:rPr>
              <a:t>            Iterator&lt;SelectionKey&gt; iterator= selectionKeys.iterator();</a:t>
            </a:r>
          </a:p>
          <a:p>
            <a:pPr marL="0" indent="0" eaLnBrk="1" hangingPunct="1">
              <a:buNone/>
            </a:pPr>
            <a:r>
              <a:rPr lang="en-US" altLang="zh-CN">
                <a:ea typeface="宋体" charset="-122"/>
              </a:rPr>
              <a:t>            //</a:t>
            </a:r>
            <a:r>
              <a:rPr lang="zh-CN" altLang="en-US">
                <a:ea typeface="宋体" charset="-122"/>
              </a:rPr>
              <a:t>迭代</a:t>
            </a:r>
            <a:r>
              <a:rPr lang="en-US" altLang="zh-CN">
                <a:ea typeface="宋体" charset="-122"/>
              </a:rPr>
              <a:t>selectionKeys</a:t>
            </a:r>
          </a:p>
          <a:p>
            <a:pPr marL="0" indent="0" eaLnBrk="1" hangingPunct="1">
              <a:buNone/>
            </a:pPr>
            <a:r>
              <a:rPr lang="en-US" altLang="zh-CN">
                <a:ea typeface="宋体" charset="-122"/>
              </a:rPr>
              <a:t>            while (iterator.hasNext()){</a:t>
            </a:r>
          </a:p>
          <a:p>
            <a:pPr marL="0" indent="0" eaLnBrk="1" hangingPunct="1">
              <a:buNone/>
            </a:pPr>
            <a:r>
              <a:rPr lang="en-US" altLang="zh-CN">
                <a:ea typeface="宋体" charset="-122"/>
              </a:rPr>
              <a:t>                SelectionKey selectionKey=iterator.next();</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如果当前</a:t>
            </a:r>
            <a:r>
              <a:rPr lang="en-US" altLang="zh-CN">
                <a:ea typeface="宋体" charset="-122"/>
              </a:rPr>
              <a:t>key</a:t>
            </a:r>
            <a:r>
              <a:rPr lang="zh-CN" altLang="en-US">
                <a:ea typeface="宋体" charset="-122"/>
              </a:rPr>
              <a:t>是之前的</a:t>
            </a:r>
            <a:r>
              <a:rPr lang="en-US" altLang="zh-CN">
                <a:ea typeface="宋体" charset="-122"/>
              </a:rPr>
              <a:t>SelectionKey.OP_ACCEPT</a:t>
            </a:r>
            <a:r>
              <a:rPr lang="zh-CN" altLang="en-US">
                <a:ea typeface="宋体" charset="-122"/>
              </a:rPr>
              <a:t>这种状态，说明这是个感兴趣的事件。</a:t>
            </a:r>
          </a:p>
          <a:p>
            <a:pPr marL="0" indent="0" eaLnBrk="1" hangingPunct="1">
              <a:buNone/>
            </a:pPr>
            <a:r>
              <a:rPr lang="zh-CN" altLang="en-US">
                <a:ea typeface="宋体" charset="-122"/>
              </a:rPr>
              <a:t>                </a:t>
            </a:r>
            <a:r>
              <a:rPr lang="en-US" altLang="zh-CN">
                <a:ea typeface="宋体" charset="-122"/>
              </a:rPr>
              <a:t>if (selectionKey.isAcceptable()){</a:t>
            </a:r>
          </a:p>
          <a:p>
            <a:pPr marL="0" indent="0" eaLnBrk="1" hangingPunct="1">
              <a:buNone/>
            </a:pPr>
            <a:r>
              <a:rPr lang="en-US" altLang="zh-CN">
                <a:ea typeface="宋体" charset="-122"/>
              </a:rPr>
              <a:t>                    //</a:t>
            </a:r>
            <a:r>
              <a:rPr lang="zh-CN" altLang="en-US">
                <a:ea typeface="宋体" charset="-122"/>
              </a:rPr>
              <a:t>通过</a:t>
            </a:r>
            <a:r>
              <a:rPr lang="en-US" altLang="zh-CN">
                <a:ea typeface="宋体" charset="-122"/>
              </a:rPr>
              <a:t>key</a:t>
            </a:r>
            <a:r>
              <a:rPr lang="zh-CN" altLang="en-US">
                <a:ea typeface="宋体" charset="-122"/>
              </a:rPr>
              <a:t>来获得通道</a:t>
            </a:r>
          </a:p>
          <a:p>
            <a:pPr marL="0" indent="0" eaLnBrk="1" hangingPunct="1">
              <a:buNone/>
            </a:pPr>
            <a:r>
              <a:rPr lang="zh-CN" altLang="en-US">
                <a:ea typeface="宋体" charset="-122"/>
              </a:rPr>
              <a:t>                    </a:t>
            </a:r>
            <a:r>
              <a:rPr lang="en-US" altLang="zh-CN">
                <a:ea typeface="宋体" charset="-122"/>
              </a:rPr>
              <a:t>ServerSocketChannel serverSocketChannel= (ServerSocketChannel) selectionKey.channel();</a:t>
            </a:r>
          </a:p>
          <a:p>
            <a:pPr marL="0" indent="0" eaLnBrk="1" hangingPunct="1">
              <a:buNone/>
            </a:pPr>
            <a:r>
              <a:rPr lang="en-US" altLang="zh-CN">
                <a:ea typeface="宋体" charset="-122"/>
              </a:rPr>
              <a:t>                    //</a:t>
            </a:r>
            <a:r>
              <a:rPr lang="zh-CN" altLang="en-US">
                <a:ea typeface="宋体" charset="-122"/>
              </a:rPr>
              <a:t>如果客户端连接，获得客户端</a:t>
            </a:r>
            <a:r>
              <a:rPr lang="en-US" altLang="zh-CN">
                <a:ea typeface="宋体" charset="-122"/>
              </a:rPr>
              <a:t>channel</a:t>
            </a:r>
          </a:p>
          <a:p>
            <a:pPr marL="0" indent="0" eaLnBrk="1" hangingPunct="1">
              <a:buNone/>
            </a:pPr>
            <a:r>
              <a:rPr lang="en-US" altLang="zh-CN">
                <a:ea typeface="宋体" charset="-122"/>
              </a:rPr>
              <a:t>                    SocketChannel socketChannel=serverSocketChannel.accept();</a:t>
            </a:r>
          </a:p>
          <a:p>
            <a:pPr marL="0" indent="0" eaLnBrk="1" hangingPunct="1">
              <a:buNone/>
            </a:pPr>
            <a:r>
              <a:rPr lang="en-US" altLang="zh-CN">
                <a:ea typeface="宋体" charset="-122"/>
              </a:rPr>
              <a:t>                    socketChannel.configureBlocking(false);</a:t>
            </a:r>
          </a:p>
          <a:p>
            <a:pPr marL="0" indent="0" eaLnBrk="1" hangingPunct="1">
              <a:buNone/>
            </a:pPr>
            <a:r>
              <a:rPr lang="en-US" altLang="zh-CN">
                <a:ea typeface="宋体" charset="-122"/>
              </a:rPr>
              <a:t>                    //</a:t>
            </a:r>
            <a:r>
              <a:rPr lang="zh-CN" altLang="en-US">
                <a:ea typeface="宋体" charset="-122"/>
              </a:rPr>
              <a:t>通过</a:t>
            </a:r>
            <a:r>
              <a:rPr lang="en-US" altLang="zh-CN">
                <a:ea typeface="宋体" charset="-122"/>
              </a:rPr>
              <a:t>selec</a:t>
            </a:r>
            <a:r>
              <a:rPr lang="zh-CN" altLang="en-US">
                <a:ea typeface="宋体" charset="-122"/>
              </a:rPr>
              <a:t>来监听读事件</a:t>
            </a:r>
          </a:p>
          <a:p>
            <a:pPr marL="0" indent="0" eaLnBrk="1" hangingPunct="1">
              <a:buNone/>
            </a:pPr>
            <a:r>
              <a:rPr lang="zh-CN" altLang="en-US">
                <a:ea typeface="宋体" charset="-122"/>
              </a:rPr>
              <a:t>                    </a:t>
            </a:r>
            <a:r>
              <a:rPr lang="en-US" altLang="zh-CN">
                <a:ea typeface="宋体" charset="-122"/>
              </a:rPr>
              <a:t>socketChannel.register(selector,SelectionKey.OP_READ);</a:t>
            </a:r>
          </a:p>
          <a:p>
            <a:pPr marL="0" indent="0" eaLnBrk="1" hangingPunct="1">
              <a:buNone/>
            </a:pPr>
            <a:r>
              <a:rPr lang="en-US" altLang="zh-CN">
                <a:ea typeface="宋体" charset="-122"/>
              </a:rPr>
              <a:t>                    //</a:t>
            </a:r>
            <a:r>
              <a:rPr lang="zh-CN" altLang="en-US">
                <a:ea typeface="宋体" charset="-122"/>
              </a:rPr>
              <a:t>如果不移除这个</a:t>
            </a:r>
            <a:r>
              <a:rPr lang="en-US" altLang="zh-CN">
                <a:ea typeface="宋体" charset="-122"/>
              </a:rPr>
              <a:t>key</a:t>
            </a:r>
            <a:r>
              <a:rPr lang="zh-CN" altLang="en-US">
                <a:ea typeface="宋体" charset="-122"/>
              </a:rPr>
              <a:t>，他还存在在</a:t>
            </a:r>
            <a:r>
              <a:rPr lang="en-US" altLang="zh-CN">
                <a:ea typeface="宋体" charset="-122"/>
              </a:rPr>
              <a:t>Selectedkey</a:t>
            </a:r>
            <a:r>
              <a:rPr lang="zh-CN" altLang="en-US">
                <a:ea typeface="宋体" charset="-122"/>
              </a:rPr>
              <a:t>集合中，那么下次迭代他还存在</a:t>
            </a:r>
          </a:p>
          <a:p>
            <a:pPr marL="0" indent="0" eaLnBrk="1" hangingPunct="1">
              <a:buNone/>
            </a:pPr>
            <a:r>
              <a:rPr lang="zh-CN" altLang="en-US">
                <a:ea typeface="宋体" charset="-122"/>
              </a:rPr>
              <a:t>                    </a:t>
            </a:r>
            <a:r>
              <a:rPr lang="en-US" altLang="zh-CN">
                <a:ea typeface="宋体" charset="-122"/>
              </a:rPr>
              <a:t>//</a:t>
            </a:r>
            <a:r>
              <a:rPr lang="zh-CN" altLang="en-US">
                <a:ea typeface="宋体" charset="-122"/>
              </a:rPr>
              <a:t>所以需要移除</a:t>
            </a:r>
          </a:p>
          <a:p>
            <a:pPr marL="0" indent="0" eaLnBrk="1" hangingPunct="1">
              <a:buNone/>
            </a:pPr>
            <a:r>
              <a:rPr lang="zh-CN" altLang="en-US">
                <a:ea typeface="宋体" charset="-122"/>
              </a:rPr>
              <a:t>                    </a:t>
            </a:r>
            <a:r>
              <a:rPr lang="en-US" altLang="zh-CN">
                <a:ea typeface="宋体" charset="-122"/>
              </a:rPr>
              <a:t>iterator.remove();</a:t>
            </a:r>
          </a:p>
          <a:p>
            <a:pPr marL="0" indent="0" eaLnBrk="1" hangingPunct="1">
              <a:buNone/>
            </a:pPr>
            <a:r>
              <a:rPr lang="en-US" altLang="zh-CN">
                <a:ea typeface="宋体" charset="-122"/>
              </a:rPr>
              <a:t>                    System.out.println("</a:t>
            </a:r>
            <a:r>
              <a:rPr lang="zh-CN" altLang="en-US">
                <a:ea typeface="宋体" charset="-122"/>
              </a:rPr>
              <a:t>获取客户端连接：</a:t>
            </a:r>
            <a:r>
              <a:rPr lang="en-US" altLang="zh-CN">
                <a:ea typeface="宋体" charset="-122"/>
              </a:rPr>
              <a:t>"+socketChannel);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else if (selectionKey.isReadable()){</a:t>
            </a:r>
          </a:p>
          <a:p>
            <a:pPr marL="0" indent="0" eaLnBrk="1" hangingPunct="1">
              <a:buNone/>
            </a:pPr>
            <a:r>
              <a:rPr lang="en-US" altLang="zh-CN">
                <a:ea typeface="宋体" charset="-122"/>
              </a:rPr>
              <a:t>                    SocketChannel socketChannel= (SocketChannel) selectionKey.channel();</a:t>
            </a:r>
          </a:p>
          <a:p>
            <a:pPr marL="0" indent="0" eaLnBrk="1" hangingPunct="1">
              <a:buNone/>
            </a:pPr>
            <a:r>
              <a:rPr lang="en-US" altLang="zh-CN">
                <a:ea typeface="宋体" charset="-122"/>
              </a:rPr>
              <a:t>                    int bytesRead=0;</a:t>
            </a:r>
          </a:p>
          <a:p>
            <a:pPr marL="0" indent="0" eaLnBrk="1" hangingPunct="1">
              <a:buNone/>
            </a:pPr>
            <a:r>
              <a:rPr lang="en-US" altLang="zh-CN">
                <a:ea typeface="宋体" charset="-122"/>
              </a:rPr>
              <a:t>                    while(true){</a:t>
            </a:r>
          </a:p>
          <a:p>
            <a:pPr marL="0" indent="0" eaLnBrk="1" hangingPunct="1">
              <a:buNone/>
            </a:pPr>
            <a:r>
              <a:rPr lang="en-US" altLang="zh-CN">
                <a:ea typeface="宋体" charset="-122"/>
              </a:rPr>
              <a:t>                        ByteBuffer byteBuffer=ByteBuffer.allocate(512);</a:t>
            </a:r>
          </a:p>
          <a:p>
            <a:pPr marL="0" indent="0" eaLnBrk="1" hangingPunct="1">
              <a:buNone/>
            </a:pPr>
            <a:r>
              <a:rPr lang="en-US" altLang="zh-CN">
                <a:ea typeface="宋体" charset="-122"/>
              </a:rPr>
              <a:t>                        byteBuffer.clear();</a:t>
            </a:r>
          </a:p>
          <a:p>
            <a:pPr marL="0" indent="0" eaLnBrk="1" hangingPunct="1">
              <a:buNone/>
            </a:pPr>
            <a:r>
              <a:rPr lang="en-US" altLang="zh-CN">
                <a:ea typeface="宋体" charset="-122"/>
              </a:rPr>
              <a:t>                        int read= socketChannel.read(byteBuffer);</a:t>
            </a:r>
          </a:p>
          <a:p>
            <a:pPr marL="0" indent="0" eaLnBrk="1" hangingPunct="1">
              <a:buNone/>
            </a:pPr>
            <a:r>
              <a:rPr lang="en-US" altLang="zh-CN">
                <a:ea typeface="宋体" charset="-122"/>
              </a:rPr>
              <a:t>                        if (read&lt;=0){</a:t>
            </a:r>
          </a:p>
          <a:p>
            <a:pPr marL="0" indent="0" eaLnBrk="1" hangingPunct="1">
              <a:buNone/>
            </a:pPr>
            <a:r>
              <a:rPr lang="en-US" altLang="zh-CN">
                <a:ea typeface="宋体" charset="-122"/>
              </a:rPr>
              <a:t>                            break;</a:t>
            </a:r>
          </a:p>
          <a:p>
            <a:pPr marL="0" indent="0" eaLnBrk="1" hangingPunct="1">
              <a:buNone/>
            </a:pPr>
            <a:r>
              <a:rPr lang="en-US" altLang="zh-CN">
                <a:ea typeface="宋体" charset="-122"/>
              </a:rPr>
              <a:t>                        }</a:t>
            </a:r>
          </a:p>
          <a:p>
            <a:pPr marL="0" indent="0" eaLnBrk="1" hangingPunct="1">
              <a:buNone/>
            </a:pPr>
            <a:r>
              <a:rPr lang="en-US" altLang="zh-CN">
                <a:ea typeface="宋体" charset="-122"/>
              </a:rPr>
              <a:t>                        byteBuffer.flip();</a:t>
            </a:r>
          </a:p>
          <a:p>
            <a:pPr marL="0" indent="0" eaLnBrk="1" hangingPunct="1">
              <a:buNone/>
            </a:pPr>
            <a:r>
              <a:rPr lang="en-US" altLang="zh-CN">
                <a:ea typeface="宋体" charset="-122"/>
              </a:rPr>
              <a:t>                        socketChannel.write(byteBuffer);</a:t>
            </a:r>
          </a:p>
          <a:p>
            <a:pPr marL="0" indent="0" eaLnBrk="1" hangingPunct="1">
              <a:buNone/>
            </a:pPr>
            <a:r>
              <a:rPr lang="en-US" altLang="zh-CN">
                <a:ea typeface="宋体" charset="-122"/>
              </a:rPr>
              <a:t>                        bytesRead+=read;</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a:t>
            </a:r>
            <a:r>
              <a:rPr lang="zh-CN" altLang="en-US">
                <a:ea typeface="宋体" charset="-122"/>
              </a:rPr>
              <a:t>读取：</a:t>
            </a:r>
            <a:r>
              <a:rPr lang="en-US" altLang="zh-CN">
                <a:ea typeface="宋体" charset="-122"/>
              </a:rPr>
              <a:t>"+bytesRead+",</a:t>
            </a:r>
            <a:r>
              <a:rPr lang="zh-CN" altLang="en-US">
                <a:ea typeface="宋体" charset="-122"/>
              </a:rPr>
              <a:t>来自于</a:t>
            </a:r>
            <a:r>
              <a:rPr lang="en-US" altLang="zh-CN">
                <a:ea typeface="宋体" charset="-122"/>
              </a:rPr>
              <a:t>"+socketChannel);</a:t>
            </a:r>
          </a:p>
          <a:p>
            <a:pPr marL="0" indent="0" eaLnBrk="1" hangingPunct="1">
              <a:buNone/>
            </a:pPr>
            <a:r>
              <a:rPr lang="en-US" altLang="zh-CN">
                <a:ea typeface="宋体" charset="-122"/>
              </a:rPr>
              <a:t>                    iterator.remove();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en-US" altLang="zh-CN">
                <a:ea typeface="宋体" charset="-122"/>
              </a:rPr>
              <a:t>Eclipse</a:t>
            </a:r>
            <a:r>
              <a:rPr lang="en-US" altLang="zh-CN" baseline="0">
                <a:ea typeface="宋体" charset="-122"/>
              </a:rPr>
              <a:t> </a:t>
            </a:r>
            <a:r>
              <a:rPr lang="zh-CN" altLang="en-US" baseline="0">
                <a:ea typeface="宋体" charset="-122"/>
              </a:rPr>
              <a:t>中 </a:t>
            </a:r>
            <a:r>
              <a:rPr lang="en-US" altLang="zh-CN" sz="1200" u="sng" kern="1200">
                <a:solidFill>
                  <a:schemeClr val="tx1"/>
                </a:solidFill>
                <a:latin typeface="+mn-lt"/>
                <a:ea typeface="+mn-ea"/>
                <a:cs typeface="+mn-cs"/>
              </a:rPr>
              <a:t>SelectionKey  </a:t>
            </a:r>
            <a:r>
              <a:rPr lang="zh-CN" altLang="en-US" sz="1200" u="sng" kern="1200">
                <a:solidFill>
                  <a:schemeClr val="tx1"/>
                </a:solidFill>
                <a:latin typeface="+mn-lt"/>
                <a:ea typeface="+mn-ea"/>
                <a:cs typeface="+mn-cs"/>
              </a:rPr>
              <a:t>然后</a:t>
            </a:r>
            <a:r>
              <a:rPr lang="zh-CN" altLang="en-US" sz="1200" u="sng" kern="1200" baseline="0">
                <a:solidFill>
                  <a:schemeClr val="tx1"/>
                </a:solidFill>
                <a:latin typeface="+mn-lt"/>
                <a:ea typeface="+mn-ea"/>
                <a:cs typeface="+mn-cs"/>
              </a:rPr>
              <a:t> </a:t>
            </a:r>
            <a:r>
              <a:rPr lang="en-US" altLang="zh-CN" sz="1200" u="sng" kern="1200" baseline="0">
                <a:solidFill>
                  <a:schemeClr val="tx1"/>
                </a:solidFill>
                <a:latin typeface="+mn-lt"/>
                <a:ea typeface="+mn-ea"/>
                <a:cs typeface="+mn-cs"/>
              </a:rPr>
              <a:t>ctrl + d</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3469498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a:p>
            <a:pPr marL="228600" indent="-228600" eaLnBrk="1" hangingPunct="1">
              <a:buAutoNum type="arabicPeriod"/>
            </a:pPr>
            <a:endParaRPr lang="en-US" altLang="zh-CN">
              <a:ea typeface="宋体" charset="-122"/>
            </a:endParaRPr>
          </a:p>
          <a:p>
            <a:pPr marL="228600" indent="-228600" eaLnBrk="1" hangingPunct="1">
              <a:buAutoNum type="arabicPeriod"/>
            </a:pPr>
            <a:endParaRPr lang="en-US" altLang="zh-CN">
              <a:ea typeface="宋体" charset="-122"/>
            </a:endParaRP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zlxs</a:t>
            </a:r>
            <a:r>
              <a:rPr lang="zh-CN" altLang="en-US">
                <a:ea typeface="宋体" charset="-122"/>
              </a:rPr>
              <a:t>的多个用户聊天代码</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zh-CN" altLang="en-US">
                <a:ea typeface="宋体" charset="-122"/>
              </a:rPr>
              <a:t>服务器端</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com.gan.NIOTest;</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java.net.InetSocketAddress;</a:t>
            </a:r>
          </a:p>
          <a:p>
            <a:pPr marL="0" indent="0" eaLnBrk="1" hangingPunct="1">
              <a:buNone/>
            </a:pPr>
            <a:r>
              <a:rPr lang="en-US" altLang="zh-CN">
                <a:ea typeface="宋体" charset="-122"/>
              </a:rPr>
              <a:t>import java.nio.ByteBuffer;</a:t>
            </a:r>
          </a:p>
          <a:p>
            <a:pPr marL="0" indent="0" eaLnBrk="1" hangingPunct="1">
              <a:buNone/>
            </a:pPr>
            <a:r>
              <a:rPr lang="en-US" altLang="zh-CN">
                <a:ea typeface="宋体" charset="-122"/>
              </a:rPr>
              <a:t>import java.nio.channels.SelectionKey;</a:t>
            </a:r>
          </a:p>
          <a:p>
            <a:pPr marL="0" indent="0" eaLnBrk="1" hangingPunct="1">
              <a:buNone/>
            </a:pPr>
            <a:r>
              <a:rPr lang="en-US" altLang="zh-CN">
                <a:ea typeface="宋体" charset="-122"/>
              </a:rPr>
              <a:t>import java.nio.channels.Selector;</a:t>
            </a:r>
          </a:p>
          <a:p>
            <a:pPr marL="0" indent="0" eaLnBrk="1" hangingPunct="1">
              <a:buNone/>
            </a:pPr>
            <a:r>
              <a:rPr lang="en-US" altLang="zh-CN">
                <a:ea typeface="宋体" charset="-122"/>
              </a:rPr>
              <a:t>import java.nio.channels.ServerSocketChannel;</a:t>
            </a:r>
          </a:p>
          <a:p>
            <a:pPr marL="0" indent="0" eaLnBrk="1" hangingPunct="1">
              <a:buNone/>
            </a:pPr>
            <a:r>
              <a:rPr lang="en-US" altLang="zh-CN">
                <a:ea typeface="宋体" charset="-122"/>
              </a:rPr>
              <a:t>import java.nio.channels.SocketChannel;</a:t>
            </a:r>
          </a:p>
          <a:p>
            <a:pPr marL="0" indent="0" eaLnBrk="1" hangingPunct="1">
              <a:buNone/>
            </a:pPr>
            <a:r>
              <a:rPr lang="en-US" altLang="zh-CN">
                <a:ea typeface="宋体" charset="-122"/>
              </a:rPr>
              <a:t>import java.nio.charset.Charset;</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r>
              <a:rPr lang="en-US" altLang="zh-CN">
                <a:ea typeface="宋体" charset="-122"/>
              </a:rPr>
              <a:t>import java.util.UUID;</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NIOServer {</a:t>
            </a:r>
          </a:p>
          <a:p>
            <a:pPr marL="0" indent="0" eaLnBrk="1" hangingPunct="1">
              <a:buNone/>
            </a:pPr>
            <a:r>
              <a:rPr lang="en-US" altLang="zh-CN">
                <a:ea typeface="宋体" charset="-122"/>
              </a:rPr>
              <a:t>    private  static Map&lt;String, SocketChannel&gt;  clientMap=new HashMap&lt;&gt;();</a:t>
            </a:r>
          </a:p>
          <a:p>
            <a:pPr marL="0" indent="0" eaLnBrk="1" hangingPunct="1">
              <a:buNone/>
            </a:pPr>
            <a:r>
              <a:rPr lang="en-US" altLang="zh-CN">
                <a:ea typeface="宋体" charset="-122"/>
              </a:rPr>
              <a:t>    public static void main(String[] args) throws IOException {</a:t>
            </a:r>
          </a:p>
          <a:p>
            <a:pPr marL="0" indent="0" eaLnBrk="1" hangingPunct="1">
              <a:buNone/>
            </a:pPr>
            <a:r>
              <a:rPr lang="en-US" altLang="zh-CN">
                <a:ea typeface="宋体" charset="-122"/>
              </a:rPr>
              <a:t>        ServerSocketChannel serverSocketChannel=ServerSocketChannel.open();</a:t>
            </a:r>
          </a:p>
          <a:p>
            <a:pPr marL="0" indent="0" eaLnBrk="1" hangingPunct="1">
              <a:buNone/>
            </a:pPr>
            <a:r>
              <a:rPr lang="en-US" altLang="zh-CN">
                <a:ea typeface="宋体" charset="-122"/>
              </a:rPr>
              <a:t>        serverSocketChannel.configureBlocking(false);</a:t>
            </a:r>
          </a:p>
          <a:p>
            <a:pPr marL="0" indent="0" eaLnBrk="1" hangingPunct="1">
              <a:buNone/>
            </a:pPr>
            <a:r>
              <a:rPr lang="en-US" altLang="zh-CN">
                <a:ea typeface="宋体" charset="-122"/>
              </a:rPr>
              <a:t>        serverSocketChannel.socket().bind(new InetSocketAddress(8899));</a:t>
            </a:r>
          </a:p>
          <a:p>
            <a:pPr marL="0" indent="0" eaLnBrk="1" hangingPunct="1">
              <a:buNone/>
            </a:pPr>
            <a:endParaRPr lang="en-US" altLang="zh-CN">
              <a:ea typeface="宋体" charset="-122"/>
            </a:endParaRPr>
          </a:p>
          <a:p>
            <a:pPr marL="0" indent="0" eaLnBrk="1" hangingPunct="1">
              <a:buNone/>
            </a:pPr>
            <a:r>
              <a:rPr lang="en-US" altLang="zh-CN">
                <a:ea typeface="宋体" charset="-122"/>
              </a:rPr>
              <a:t>        Selector selector=Selector.open();</a:t>
            </a:r>
          </a:p>
          <a:p>
            <a:pPr marL="0" indent="0" eaLnBrk="1" hangingPunct="1">
              <a:buNone/>
            </a:pPr>
            <a:r>
              <a:rPr lang="en-US" altLang="zh-CN">
                <a:ea typeface="宋体" charset="-122"/>
              </a:rPr>
              <a:t>        serverSocketChannel.register(selector, SelectionKey.OP_ACCEPT);</a:t>
            </a:r>
          </a:p>
          <a:p>
            <a:pPr marL="0" indent="0" eaLnBrk="1" hangingPunct="1">
              <a:buNone/>
            </a:pPr>
            <a:endParaRPr lang="en-US" altLang="zh-CN">
              <a:ea typeface="宋体" charset="-122"/>
            </a:endParaRPr>
          </a:p>
          <a:p>
            <a:pPr marL="0" indent="0" eaLnBrk="1" hangingPunct="1">
              <a:buNone/>
            </a:pPr>
            <a:r>
              <a:rPr lang="en-US" altLang="zh-CN">
                <a:ea typeface="宋体" charset="-122"/>
              </a:rPr>
              <a:t>        while (true){</a:t>
            </a:r>
          </a:p>
          <a:p>
            <a:pPr marL="0" indent="0" eaLnBrk="1" hangingPunct="1">
              <a:buNone/>
            </a:pPr>
            <a:r>
              <a:rPr lang="en-US" altLang="zh-CN">
                <a:ea typeface="宋体" charset="-122"/>
              </a:rPr>
              <a:t>            try {</a:t>
            </a:r>
          </a:p>
          <a:p>
            <a:pPr marL="0" indent="0" eaLnBrk="1" hangingPunct="1">
              <a:buNone/>
            </a:pPr>
            <a:r>
              <a:rPr lang="en-US" altLang="zh-CN">
                <a:ea typeface="宋体" charset="-122"/>
              </a:rPr>
              <a:t>                selector.select();</a:t>
            </a:r>
          </a:p>
          <a:p>
            <a:pPr marL="0" indent="0" eaLnBrk="1" hangingPunct="1">
              <a:buNone/>
            </a:pPr>
            <a:endParaRPr lang="en-US" altLang="zh-CN">
              <a:ea typeface="宋体" charset="-122"/>
            </a:endParaRPr>
          </a:p>
          <a:p>
            <a:pPr marL="0" indent="0" eaLnBrk="1" hangingPunct="1">
              <a:buNone/>
            </a:pPr>
            <a:r>
              <a:rPr lang="en-US" altLang="zh-CN">
                <a:ea typeface="宋体" charset="-122"/>
              </a:rPr>
              <a:t>                Set&lt;SelectionKey&gt; selectionKeys=selector.selectedKeys();</a:t>
            </a:r>
          </a:p>
          <a:p>
            <a:pPr marL="0" indent="0" eaLnBrk="1" hangingPunct="1">
              <a:buNone/>
            </a:pPr>
            <a:endParaRPr lang="en-US" altLang="zh-CN">
              <a:ea typeface="宋体" charset="-122"/>
            </a:endParaRPr>
          </a:p>
          <a:p>
            <a:pPr marL="0" indent="0" eaLnBrk="1" hangingPunct="1">
              <a:buNone/>
            </a:pPr>
            <a:r>
              <a:rPr lang="en-US" altLang="zh-CN">
                <a:ea typeface="宋体" charset="-122"/>
              </a:rPr>
              <a:t>                selectionKeys.forEach(selectionKey -&gt; {</a:t>
            </a:r>
          </a:p>
          <a:p>
            <a:pPr marL="0" indent="0" eaLnBrk="1" hangingPunct="1">
              <a:buNone/>
            </a:pPr>
            <a:r>
              <a:rPr lang="en-US" altLang="zh-CN">
                <a:ea typeface="宋体" charset="-122"/>
              </a:rPr>
              <a:t>                    final  SocketChannel client;</a:t>
            </a:r>
          </a:p>
          <a:p>
            <a:pPr marL="0" indent="0" eaLnBrk="1" hangingPunct="1">
              <a:buNone/>
            </a:pPr>
            <a:r>
              <a:rPr lang="en-US" altLang="zh-CN">
                <a:ea typeface="宋体" charset="-122"/>
              </a:rPr>
              <a:t>                        try {</a:t>
            </a:r>
          </a:p>
          <a:p>
            <a:pPr marL="0" indent="0" eaLnBrk="1" hangingPunct="1">
              <a:buNone/>
            </a:pPr>
            <a:r>
              <a:rPr lang="en-US" altLang="zh-CN">
                <a:ea typeface="宋体" charset="-122"/>
              </a:rPr>
              <a:t>                            if (selectionKey.isAcceptable()){</a:t>
            </a:r>
          </a:p>
          <a:p>
            <a:pPr marL="0" indent="0" eaLnBrk="1" hangingPunct="1">
              <a:buNone/>
            </a:pPr>
            <a:r>
              <a:rPr lang="en-US" altLang="zh-CN">
                <a:ea typeface="宋体" charset="-122"/>
              </a:rPr>
              <a:t>                                ServerSocketChannel serverSocketChannel1= (ServerSocketChannel) selectionKey.channel();</a:t>
            </a:r>
          </a:p>
          <a:p>
            <a:pPr marL="0" indent="0" eaLnBrk="1" hangingPunct="1">
              <a:buNone/>
            </a:pPr>
            <a:r>
              <a:rPr lang="en-US" altLang="zh-CN">
                <a:ea typeface="宋体" charset="-122"/>
              </a:rPr>
              <a:t>                                client=serverSocketChannel1.accept();</a:t>
            </a:r>
          </a:p>
          <a:p>
            <a:pPr marL="0" indent="0" eaLnBrk="1" hangingPunct="1">
              <a:buNone/>
            </a:pPr>
            <a:r>
              <a:rPr lang="en-US" altLang="zh-CN">
                <a:ea typeface="宋体" charset="-122"/>
              </a:rPr>
              <a:t>                                client.configureBlocking(false);</a:t>
            </a:r>
          </a:p>
          <a:p>
            <a:pPr marL="0" indent="0" eaLnBrk="1" hangingPunct="1">
              <a:buNone/>
            </a:pPr>
            <a:r>
              <a:rPr lang="en-US" altLang="zh-CN">
                <a:ea typeface="宋体" charset="-122"/>
              </a:rPr>
              <a:t>                                client.register(selector,SelectionKey.OP_READ);</a:t>
            </a:r>
          </a:p>
          <a:p>
            <a:pPr marL="0" indent="0" eaLnBrk="1" hangingPunct="1">
              <a:buNone/>
            </a:pPr>
            <a:endParaRPr lang="en-US" altLang="zh-CN">
              <a:ea typeface="宋体" charset="-122"/>
            </a:endParaRPr>
          </a:p>
          <a:p>
            <a:pPr marL="0" indent="0" eaLnBrk="1" hangingPunct="1">
              <a:buNone/>
            </a:pPr>
            <a:r>
              <a:rPr lang="en-US" altLang="zh-CN">
                <a:ea typeface="宋体" charset="-122"/>
              </a:rPr>
              <a:t>                                String key="["+ UUID.randomUUID().toString()+"]";</a:t>
            </a:r>
          </a:p>
          <a:p>
            <a:pPr marL="0" indent="0" eaLnBrk="1" hangingPunct="1">
              <a:buNone/>
            </a:pPr>
            <a:r>
              <a:rPr lang="en-US" altLang="zh-CN">
                <a:ea typeface="宋体" charset="-122"/>
              </a:rPr>
              <a:t>                                clientMap.put(key,client);</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else if(selectionKey.isReadable()){</a:t>
            </a:r>
          </a:p>
          <a:p>
            <a:pPr marL="0" indent="0" eaLnBrk="1" hangingPunct="1">
              <a:buNone/>
            </a:pPr>
            <a:r>
              <a:rPr lang="en-US" altLang="zh-CN">
                <a:ea typeface="宋体" charset="-122"/>
              </a:rPr>
              <a:t>                                    client= (SocketChannel) selectionKey.channel();</a:t>
            </a:r>
          </a:p>
          <a:p>
            <a:pPr marL="0" indent="0" eaLnBrk="1" hangingPunct="1">
              <a:buNone/>
            </a:pPr>
            <a:r>
              <a:rPr lang="en-US" altLang="zh-CN">
                <a:ea typeface="宋体" charset="-122"/>
              </a:rPr>
              <a:t>                                    ByteBuffer readBuffer=ByteBuffer.allocate(1024);</a:t>
            </a:r>
          </a:p>
          <a:p>
            <a:pPr marL="0" indent="0" eaLnBrk="1" hangingPunct="1">
              <a:buNone/>
            </a:pPr>
            <a:endParaRPr lang="en-US" altLang="zh-CN">
              <a:ea typeface="宋体" charset="-122"/>
            </a:endParaRPr>
          </a:p>
          <a:p>
            <a:pPr marL="0" indent="0" eaLnBrk="1" hangingPunct="1">
              <a:buNone/>
            </a:pPr>
            <a:r>
              <a:rPr lang="en-US" altLang="zh-CN">
                <a:ea typeface="宋体" charset="-122"/>
              </a:rPr>
              <a:t>                                    int count=client.read(readBuffer);</a:t>
            </a:r>
          </a:p>
          <a:p>
            <a:pPr marL="0" indent="0" eaLnBrk="1" hangingPunct="1">
              <a:buNone/>
            </a:pPr>
            <a:endParaRPr lang="en-US" altLang="zh-CN">
              <a:ea typeface="宋体" charset="-122"/>
            </a:endParaRPr>
          </a:p>
          <a:p>
            <a:pPr marL="0" indent="0" eaLnBrk="1" hangingPunct="1">
              <a:buNone/>
            </a:pPr>
            <a:r>
              <a:rPr lang="en-US" altLang="zh-CN">
                <a:ea typeface="宋体" charset="-122"/>
              </a:rPr>
              <a:t>                                    if (count&gt;0){</a:t>
            </a:r>
          </a:p>
          <a:p>
            <a:pPr marL="0" indent="0" eaLnBrk="1" hangingPunct="1">
              <a:buNone/>
            </a:pPr>
            <a:r>
              <a:rPr lang="en-US" altLang="zh-CN">
                <a:ea typeface="宋体" charset="-122"/>
              </a:rPr>
              <a:t>                                        readBuffer.flip();</a:t>
            </a:r>
          </a:p>
          <a:p>
            <a:pPr marL="0" indent="0" eaLnBrk="1" hangingPunct="1">
              <a:buNone/>
            </a:pPr>
            <a:r>
              <a:rPr lang="en-US" altLang="zh-CN">
                <a:ea typeface="宋体" charset="-122"/>
              </a:rPr>
              <a:t>                                        Charset charset=Charset.forName("utf-8");</a:t>
            </a:r>
          </a:p>
          <a:p>
            <a:pPr marL="0" indent="0" eaLnBrk="1" hangingPunct="1">
              <a:buNone/>
            </a:pPr>
            <a:r>
              <a:rPr lang="en-US" altLang="zh-CN">
                <a:ea typeface="宋体" charset="-122"/>
              </a:rPr>
              <a:t>                                        String reciveString=String.valueOf(charset.decode(readBuffer).array());</a:t>
            </a:r>
          </a:p>
          <a:p>
            <a:pPr marL="0" indent="0" eaLnBrk="1" hangingPunct="1">
              <a:buNone/>
            </a:pPr>
            <a:r>
              <a:rPr lang="en-US" altLang="zh-CN">
                <a:ea typeface="宋体" charset="-122"/>
              </a:rPr>
              <a:t>                                        System.out.println(client+":"+reciveString);</a:t>
            </a:r>
          </a:p>
          <a:p>
            <a:pPr marL="0" indent="0" eaLnBrk="1" hangingPunct="1">
              <a:buNone/>
            </a:pPr>
            <a:endParaRPr lang="en-US" altLang="zh-CN">
              <a:ea typeface="宋体" charset="-122"/>
            </a:endParaRPr>
          </a:p>
          <a:p>
            <a:pPr marL="0" indent="0" eaLnBrk="1" hangingPunct="1">
              <a:buNone/>
            </a:pPr>
            <a:r>
              <a:rPr lang="en-US" altLang="zh-CN">
                <a:ea typeface="宋体" charset="-122"/>
              </a:rPr>
              <a:t>                                        String senderKey=null;</a:t>
            </a:r>
          </a:p>
          <a:p>
            <a:pPr marL="0" indent="0" eaLnBrk="1" hangingPunct="1">
              <a:buNone/>
            </a:pPr>
            <a:r>
              <a:rPr lang="en-US" altLang="zh-CN">
                <a:ea typeface="宋体" charset="-122"/>
              </a:rPr>
              <a:t>                                        for (Map.Entry&lt;String,SocketChannel&gt; entry : clientMap.entrySet()){</a:t>
            </a:r>
          </a:p>
          <a:p>
            <a:pPr marL="0" indent="0" eaLnBrk="1" hangingPunct="1">
              <a:buNone/>
            </a:pPr>
            <a:r>
              <a:rPr lang="en-US" altLang="zh-CN">
                <a:ea typeface="宋体" charset="-122"/>
              </a:rPr>
              <a:t>                                            if (client == entry.getValue()){</a:t>
            </a:r>
          </a:p>
          <a:p>
            <a:pPr marL="0" indent="0" eaLnBrk="1" hangingPunct="1">
              <a:buNone/>
            </a:pPr>
            <a:r>
              <a:rPr lang="en-US" altLang="zh-CN">
                <a:ea typeface="宋体" charset="-122"/>
              </a:rPr>
              <a:t>                                                senderKey=entry.getKey();</a:t>
            </a:r>
          </a:p>
          <a:p>
            <a:pPr marL="0" indent="0" eaLnBrk="1" hangingPunct="1">
              <a:buNone/>
            </a:pPr>
            <a:r>
              <a:rPr lang="en-US" altLang="zh-CN">
                <a:ea typeface="宋体" charset="-122"/>
              </a:rPr>
              <a:t>                                                break;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for (Map.Entry&lt;String,SocketChannel&gt; entry : clientMap.entrySet()){</a:t>
            </a:r>
          </a:p>
          <a:p>
            <a:pPr marL="0" indent="0" eaLnBrk="1" hangingPunct="1">
              <a:buNone/>
            </a:pPr>
            <a:r>
              <a:rPr lang="en-US" altLang="zh-CN">
                <a:ea typeface="宋体" charset="-122"/>
              </a:rPr>
              <a:t>                                            SocketChannel socketChannel=entry.getValue();</a:t>
            </a:r>
          </a:p>
          <a:p>
            <a:pPr marL="0" indent="0" eaLnBrk="1" hangingPunct="1">
              <a:buNone/>
            </a:pPr>
            <a:r>
              <a:rPr lang="en-US" altLang="zh-CN">
                <a:ea typeface="宋体" charset="-122"/>
              </a:rPr>
              <a:t>                                            ByteBuffer writeBuffer=ByteBuffer.allocate(1024);</a:t>
            </a:r>
          </a:p>
          <a:p>
            <a:pPr marL="0" indent="0" eaLnBrk="1" hangingPunct="1">
              <a:buNone/>
            </a:pPr>
            <a:r>
              <a:rPr lang="en-US" altLang="zh-CN">
                <a:ea typeface="宋体" charset="-122"/>
              </a:rPr>
              <a:t>                                            writeBuffer.put((senderKey+":"+reciveString).getBytes());</a:t>
            </a:r>
          </a:p>
          <a:p>
            <a:pPr marL="0" indent="0" eaLnBrk="1" hangingPunct="1">
              <a:buNone/>
            </a:pPr>
            <a:endParaRPr lang="en-US" altLang="zh-CN">
              <a:ea typeface="宋体" charset="-122"/>
            </a:endParaRPr>
          </a:p>
          <a:p>
            <a:pPr marL="0" indent="0" eaLnBrk="1" hangingPunct="1">
              <a:buNone/>
            </a:pPr>
            <a:r>
              <a:rPr lang="en-US" altLang="zh-CN">
                <a:ea typeface="宋体" charset="-122"/>
              </a:rPr>
              <a:t>                                            writeBuffer.flip();</a:t>
            </a:r>
          </a:p>
          <a:p>
            <a:pPr marL="0" indent="0" eaLnBrk="1" hangingPunct="1">
              <a:buNone/>
            </a:pPr>
            <a:r>
              <a:rPr lang="en-US" altLang="zh-CN">
                <a:ea typeface="宋体" charset="-122"/>
              </a:rPr>
              <a:t>                                            socketChannel.write(writeBuffer);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将</a:t>
            </a:r>
            <a:r>
              <a:rPr lang="en-US" altLang="zh-CN">
                <a:ea typeface="宋体" charset="-122"/>
              </a:rPr>
              <a:t>key</a:t>
            </a:r>
            <a:r>
              <a:rPr lang="zh-CN" altLang="en-US">
                <a:ea typeface="宋体" charset="-122"/>
              </a:rPr>
              <a:t>清空，相当于</a:t>
            </a:r>
            <a:r>
              <a:rPr lang="en-US" altLang="zh-CN">
                <a:ea typeface="宋体" charset="-122"/>
              </a:rPr>
              <a:t>Itetor</a:t>
            </a:r>
            <a:r>
              <a:rPr lang="zh-CN" altLang="en-US">
                <a:ea typeface="宋体" charset="-122"/>
              </a:rPr>
              <a:t>一次性</a:t>
            </a:r>
            <a:r>
              <a:rPr lang="en-US" altLang="zh-CN">
                <a:ea typeface="宋体" charset="-122"/>
              </a:rPr>
              <a:t>remove</a:t>
            </a:r>
          </a:p>
          <a:p>
            <a:pPr marL="0" indent="0" eaLnBrk="1" hangingPunct="1">
              <a:buNone/>
            </a:pPr>
            <a:r>
              <a:rPr lang="en-US" altLang="zh-CN">
                <a:ea typeface="宋体" charset="-122"/>
              </a:rPr>
              <a:t>                selectionKeys.clear();</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catch (Exception e){</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zh-CN" altLang="en-US">
                <a:ea typeface="宋体" charset="-122"/>
              </a:rPr>
              <a:t>客户端程序</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com.gan.NIOTest;</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java.io.BufferedReader;</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java.io.InputStreamReader;</a:t>
            </a:r>
          </a:p>
          <a:p>
            <a:pPr marL="0" indent="0" eaLnBrk="1" hangingPunct="1">
              <a:buNone/>
            </a:pPr>
            <a:r>
              <a:rPr lang="en-US" altLang="zh-CN">
                <a:ea typeface="宋体" charset="-122"/>
              </a:rPr>
              <a:t>import java.net.InetSocketAddress;</a:t>
            </a:r>
          </a:p>
          <a:p>
            <a:pPr marL="0" indent="0" eaLnBrk="1" hangingPunct="1">
              <a:buNone/>
            </a:pPr>
            <a:r>
              <a:rPr lang="en-US" altLang="zh-CN">
                <a:ea typeface="宋体" charset="-122"/>
              </a:rPr>
              <a:t>import java.nio.ByteBuffer;</a:t>
            </a:r>
          </a:p>
          <a:p>
            <a:pPr marL="0" indent="0" eaLnBrk="1" hangingPunct="1">
              <a:buNone/>
            </a:pPr>
            <a:r>
              <a:rPr lang="en-US" altLang="zh-CN">
                <a:ea typeface="宋体" charset="-122"/>
              </a:rPr>
              <a:t>import java.nio.channels.SelectionKey;</a:t>
            </a:r>
          </a:p>
          <a:p>
            <a:pPr marL="0" indent="0" eaLnBrk="1" hangingPunct="1">
              <a:buNone/>
            </a:pPr>
            <a:r>
              <a:rPr lang="en-US" altLang="zh-CN">
                <a:ea typeface="宋体" charset="-122"/>
              </a:rPr>
              <a:t>import java.nio.channels.Selector;</a:t>
            </a:r>
          </a:p>
          <a:p>
            <a:pPr marL="0" indent="0" eaLnBrk="1" hangingPunct="1">
              <a:buNone/>
            </a:pPr>
            <a:r>
              <a:rPr lang="en-US" altLang="zh-CN">
                <a:ea typeface="宋体" charset="-122"/>
              </a:rPr>
              <a:t>import java.nio.channels.SocketChannel;</a:t>
            </a:r>
          </a:p>
          <a:p>
            <a:pPr marL="0" indent="0" eaLnBrk="1" hangingPunct="1">
              <a:buNone/>
            </a:pPr>
            <a:r>
              <a:rPr lang="en-US" altLang="zh-CN">
                <a:ea typeface="宋体" charset="-122"/>
              </a:rPr>
              <a:t>import java.time.LocalDateTime;</a:t>
            </a:r>
          </a:p>
          <a:p>
            <a:pPr marL="0" indent="0" eaLnBrk="1" hangingPunct="1">
              <a:buNone/>
            </a:pPr>
            <a:r>
              <a:rPr lang="en-US" altLang="zh-CN">
                <a:ea typeface="宋体" charset="-122"/>
              </a:rPr>
              <a:t>import java.util.Set;</a:t>
            </a:r>
          </a:p>
          <a:p>
            <a:pPr marL="0" indent="0" eaLnBrk="1" hangingPunct="1">
              <a:buNone/>
            </a:pPr>
            <a:r>
              <a:rPr lang="en-US" altLang="zh-CN">
                <a:ea typeface="宋体" charset="-122"/>
              </a:rPr>
              <a:t>import java.util.concurrent.ExecutorService;</a:t>
            </a:r>
          </a:p>
          <a:p>
            <a:pPr marL="0" indent="0" eaLnBrk="1" hangingPunct="1">
              <a:buNone/>
            </a:pPr>
            <a:r>
              <a:rPr lang="en-US" altLang="zh-CN">
                <a:ea typeface="宋体" charset="-122"/>
              </a:rPr>
              <a:t>import java.util.concurrent.Executors;</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NIOClient {</a:t>
            </a:r>
          </a:p>
          <a:p>
            <a:pPr marL="0" indent="0" eaLnBrk="1" hangingPunct="1">
              <a:buNone/>
            </a:pPr>
            <a:r>
              <a:rPr lang="en-US" altLang="zh-CN">
                <a:ea typeface="宋体" charset="-122"/>
              </a:rPr>
              <a:t>    public static void main(String[] args) throws IOException {</a:t>
            </a:r>
          </a:p>
          <a:p>
            <a:pPr marL="0" indent="0" eaLnBrk="1" hangingPunct="1">
              <a:buNone/>
            </a:pPr>
            <a:r>
              <a:rPr lang="en-US" altLang="zh-CN">
                <a:ea typeface="宋体" charset="-122"/>
              </a:rPr>
              <a:t>            try {</a:t>
            </a:r>
          </a:p>
          <a:p>
            <a:pPr marL="0" indent="0" eaLnBrk="1" hangingPunct="1">
              <a:buNone/>
            </a:pPr>
            <a:r>
              <a:rPr lang="en-US" altLang="zh-CN">
                <a:ea typeface="宋体" charset="-122"/>
              </a:rPr>
              <a:t>                SocketChannel socketChannel=SocketChannel.open();</a:t>
            </a:r>
          </a:p>
          <a:p>
            <a:pPr marL="0" indent="0" eaLnBrk="1" hangingPunct="1">
              <a:buNone/>
            </a:pPr>
            <a:r>
              <a:rPr lang="en-US" altLang="zh-CN">
                <a:ea typeface="宋体" charset="-122"/>
              </a:rPr>
              <a:t>                socketChannel.configureBlocking(false);</a:t>
            </a:r>
          </a:p>
          <a:p>
            <a:pPr marL="0" indent="0" eaLnBrk="1" hangingPunct="1">
              <a:buNone/>
            </a:pPr>
            <a:r>
              <a:rPr lang="en-US" altLang="zh-CN">
                <a:ea typeface="宋体" charset="-122"/>
              </a:rPr>
              <a:t>                Selector selector=Selector.open();</a:t>
            </a:r>
          </a:p>
          <a:p>
            <a:pPr marL="0" indent="0" eaLnBrk="1" hangingPunct="1">
              <a:buNone/>
            </a:pPr>
            <a:r>
              <a:rPr lang="en-US" altLang="zh-CN">
                <a:ea typeface="宋体" charset="-122"/>
              </a:rPr>
              <a:t>                //</a:t>
            </a:r>
            <a:r>
              <a:rPr lang="zh-CN" altLang="en-US">
                <a:ea typeface="宋体" charset="-122"/>
              </a:rPr>
              <a:t>监听客户端是否发起连接</a:t>
            </a:r>
          </a:p>
          <a:p>
            <a:pPr marL="0" indent="0" eaLnBrk="1" hangingPunct="1">
              <a:buNone/>
            </a:pPr>
            <a:r>
              <a:rPr lang="zh-CN" altLang="en-US">
                <a:ea typeface="宋体" charset="-122"/>
              </a:rPr>
              <a:t>                </a:t>
            </a:r>
            <a:r>
              <a:rPr lang="en-US" altLang="zh-CN">
                <a:ea typeface="宋体" charset="-122"/>
              </a:rPr>
              <a:t>socketChannel.register(selector, SelectionKey.OP_CONNECT);</a:t>
            </a:r>
          </a:p>
          <a:p>
            <a:pPr marL="0" indent="0" eaLnBrk="1" hangingPunct="1">
              <a:buNone/>
            </a:pPr>
            <a:r>
              <a:rPr lang="en-US" altLang="zh-CN">
                <a:ea typeface="宋体" charset="-122"/>
              </a:rPr>
              <a:t>                socketChannel.connect(new InetSocketAddress("127.0.0.1",8899));</a:t>
            </a:r>
          </a:p>
          <a:p>
            <a:pPr marL="0" indent="0" eaLnBrk="1" hangingPunct="1">
              <a:buNone/>
            </a:pPr>
            <a:endParaRPr lang="en-US" altLang="zh-CN">
              <a:ea typeface="宋体" charset="-122"/>
            </a:endParaRPr>
          </a:p>
          <a:p>
            <a:pPr marL="0" indent="0" eaLnBrk="1" hangingPunct="1">
              <a:buNone/>
            </a:pPr>
            <a:r>
              <a:rPr lang="en-US" altLang="zh-CN">
                <a:ea typeface="宋体" charset="-122"/>
              </a:rPr>
              <a:t>                while (true){</a:t>
            </a:r>
          </a:p>
          <a:p>
            <a:pPr marL="0" indent="0" eaLnBrk="1" hangingPunct="1">
              <a:buNone/>
            </a:pPr>
            <a:r>
              <a:rPr lang="en-US" altLang="zh-CN">
                <a:ea typeface="宋体" charset="-122"/>
              </a:rPr>
              <a:t>                    selector.select();</a:t>
            </a:r>
          </a:p>
          <a:p>
            <a:pPr marL="0" indent="0" eaLnBrk="1" hangingPunct="1">
              <a:buNone/>
            </a:pPr>
            <a:r>
              <a:rPr lang="en-US" altLang="zh-CN">
                <a:ea typeface="宋体" charset="-122"/>
              </a:rPr>
              <a:t>                    Set&lt;SelectionKey&gt; selectionKeys=selector.selectedKeys();</a:t>
            </a:r>
          </a:p>
          <a:p>
            <a:pPr marL="0" indent="0" eaLnBrk="1" hangingPunct="1">
              <a:buNone/>
            </a:pPr>
            <a:endParaRPr lang="en-US" altLang="zh-CN">
              <a:ea typeface="宋体" charset="-122"/>
            </a:endParaRPr>
          </a:p>
          <a:p>
            <a:pPr marL="0" indent="0" eaLnBrk="1" hangingPunct="1">
              <a:buNone/>
            </a:pPr>
            <a:r>
              <a:rPr lang="en-US" altLang="zh-CN">
                <a:ea typeface="宋体" charset="-122"/>
              </a:rPr>
              <a:t>                    for (SelectionKey  selectionKey:selectionKeys){</a:t>
            </a:r>
          </a:p>
          <a:p>
            <a:pPr marL="0" indent="0" eaLnBrk="1" hangingPunct="1">
              <a:buNone/>
            </a:pPr>
            <a:r>
              <a:rPr lang="en-US" altLang="zh-CN">
                <a:ea typeface="宋体" charset="-122"/>
              </a:rPr>
              <a:t>                        if (selectionKey.isConnectable()){</a:t>
            </a:r>
          </a:p>
          <a:p>
            <a:pPr marL="0" indent="0" eaLnBrk="1" hangingPunct="1">
              <a:buNone/>
            </a:pPr>
            <a:r>
              <a:rPr lang="en-US" altLang="zh-CN">
                <a:ea typeface="宋体" charset="-122"/>
              </a:rPr>
              <a:t>                            SocketChannel client= (SocketChannel) selectionKey.channel();</a:t>
            </a:r>
          </a:p>
          <a:p>
            <a:pPr marL="0" indent="0" eaLnBrk="1" hangingPunct="1">
              <a:buNone/>
            </a:pPr>
            <a:endParaRPr lang="en-US" altLang="zh-CN">
              <a:ea typeface="宋体" charset="-122"/>
            </a:endParaRPr>
          </a:p>
          <a:p>
            <a:pPr marL="0" indent="0" eaLnBrk="1" hangingPunct="1">
              <a:buNone/>
            </a:pPr>
            <a:r>
              <a:rPr lang="en-US" altLang="zh-CN">
                <a:ea typeface="宋体" charset="-122"/>
              </a:rPr>
              <a:t>                            if (client.isConnectionPending()){</a:t>
            </a:r>
          </a:p>
          <a:p>
            <a:pPr marL="0" indent="0" eaLnBrk="1" hangingPunct="1">
              <a:buNone/>
            </a:pPr>
            <a:r>
              <a:rPr lang="en-US" altLang="zh-CN">
                <a:ea typeface="宋体" charset="-122"/>
              </a:rPr>
              <a:t>                                client.finishConnect();</a:t>
            </a:r>
          </a:p>
          <a:p>
            <a:pPr marL="0" indent="0" eaLnBrk="1" hangingPunct="1">
              <a:buNone/>
            </a:pPr>
            <a:r>
              <a:rPr lang="en-US" altLang="zh-CN">
                <a:ea typeface="宋体" charset="-122"/>
              </a:rPr>
              <a:t>                                ByteBuffer writeBuffer=ByteBuffer.allocate(1024);</a:t>
            </a:r>
          </a:p>
          <a:p>
            <a:pPr marL="0" indent="0" eaLnBrk="1" hangingPunct="1">
              <a:buNone/>
            </a:pPr>
            <a:endParaRPr lang="en-US" altLang="zh-CN">
              <a:ea typeface="宋体" charset="-122"/>
            </a:endParaRPr>
          </a:p>
          <a:p>
            <a:pPr marL="0" indent="0" eaLnBrk="1" hangingPunct="1">
              <a:buNone/>
            </a:pPr>
            <a:r>
              <a:rPr lang="en-US" altLang="zh-CN">
                <a:ea typeface="宋体" charset="-122"/>
              </a:rPr>
              <a:t>                                writeBuffer.put((LocalDateTime.now()+"</a:t>
            </a:r>
            <a:r>
              <a:rPr lang="zh-CN" altLang="en-US">
                <a:ea typeface="宋体" charset="-122"/>
              </a:rPr>
              <a:t>连接成功</a:t>
            </a:r>
            <a:r>
              <a:rPr lang="en-US" altLang="zh-CN">
                <a:ea typeface="宋体" charset="-122"/>
              </a:rPr>
              <a:t>").getBytes());</a:t>
            </a:r>
          </a:p>
          <a:p>
            <a:pPr marL="0" indent="0" eaLnBrk="1" hangingPunct="1">
              <a:buNone/>
            </a:pPr>
            <a:r>
              <a:rPr lang="en-US" altLang="zh-CN">
                <a:ea typeface="宋体" charset="-122"/>
              </a:rPr>
              <a:t>                                writeBuffer.flip();</a:t>
            </a:r>
          </a:p>
          <a:p>
            <a:pPr marL="0" indent="0" eaLnBrk="1" hangingPunct="1">
              <a:buNone/>
            </a:pPr>
            <a:r>
              <a:rPr lang="en-US" altLang="zh-CN">
                <a:ea typeface="宋体" charset="-122"/>
              </a:rPr>
              <a:t>                                client.write(writeBuffer);</a:t>
            </a:r>
          </a:p>
          <a:p>
            <a:pPr marL="0" indent="0" eaLnBrk="1" hangingPunct="1">
              <a:buNone/>
            </a:pPr>
            <a:endParaRPr lang="en-US" altLang="zh-CN">
              <a:ea typeface="宋体" charset="-122"/>
            </a:endParaRPr>
          </a:p>
          <a:p>
            <a:pPr marL="0" indent="0" eaLnBrk="1" hangingPunct="1">
              <a:buNone/>
            </a:pPr>
            <a:r>
              <a:rPr lang="en-US" altLang="zh-CN">
                <a:ea typeface="宋体" charset="-122"/>
              </a:rPr>
              <a:t>                                ExecutorService executorService= Executors.newSingleThreadExecutor(Executors.defaultThreadFactory());</a:t>
            </a:r>
          </a:p>
          <a:p>
            <a:pPr marL="0" indent="0" eaLnBrk="1" hangingPunct="1">
              <a:buNone/>
            </a:pPr>
            <a:r>
              <a:rPr lang="en-US" altLang="zh-CN">
                <a:ea typeface="宋体" charset="-122"/>
              </a:rPr>
              <a:t>                                executorService.submit(()-&gt;{</a:t>
            </a:r>
          </a:p>
          <a:p>
            <a:pPr marL="0" indent="0" eaLnBrk="1" hangingPunct="1">
              <a:buNone/>
            </a:pPr>
            <a:r>
              <a:rPr lang="en-US" altLang="zh-CN">
                <a:ea typeface="宋体" charset="-122"/>
              </a:rPr>
              <a:t>                                   while(true){</a:t>
            </a:r>
          </a:p>
          <a:p>
            <a:pPr marL="0" indent="0" eaLnBrk="1" hangingPunct="1">
              <a:buNone/>
            </a:pPr>
            <a:r>
              <a:rPr lang="en-US" altLang="zh-CN">
                <a:ea typeface="宋体" charset="-122"/>
              </a:rPr>
              <a:t>                                        try{</a:t>
            </a:r>
          </a:p>
          <a:p>
            <a:pPr marL="0" indent="0" eaLnBrk="1" hangingPunct="1">
              <a:buNone/>
            </a:pPr>
            <a:r>
              <a:rPr lang="en-US" altLang="zh-CN">
                <a:ea typeface="宋体" charset="-122"/>
              </a:rPr>
              <a:t>                                            writeBuffer.clear();</a:t>
            </a:r>
          </a:p>
          <a:p>
            <a:pPr marL="0" indent="0" eaLnBrk="1" hangingPunct="1">
              <a:buNone/>
            </a:pPr>
            <a:r>
              <a:rPr lang="en-US" altLang="zh-CN">
                <a:ea typeface="宋体" charset="-122"/>
              </a:rPr>
              <a:t>                                            InputStreamReader input=new InputStreamReader(System.in);</a:t>
            </a:r>
          </a:p>
          <a:p>
            <a:pPr marL="0" indent="0" eaLnBrk="1" hangingPunct="1">
              <a:buNone/>
            </a:pPr>
            <a:r>
              <a:rPr lang="en-US" altLang="zh-CN">
                <a:ea typeface="宋体" charset="-122"/>
              </a:rPr>
              <a:t>                                            BufferedReader bufferedReader=new BufferedReader(input);</a:t>
            </a:r>
          </a:p>
          <a:p>
            <a:pPr marL="0" indent="0" eaLnBrk="1" hangingPunct="1">
              <a:buNone/>
            </a:pPr>
            <a:r>
              <a:rPr lang="en-US" altLang="zh-CN">
                <a:ea typeface="宋体" charset="-122"/>
              </a:rPr>
              <a:t>                                            String message=bufferedReader.readLine();</a:t>
            </a:r>
          </a:p>
          <a:p>
            <a:pPr marL="0" indent="0" eaLnBrk="1" hangingPunct="1">
              <a:buNone/>
            </a:pPr>
            <a:endParaRPr lang="en-US" altLang="zh-CN">
              <a:ea typeface="宋体" charset="-122"/>
            </a:endParaRPr>
          </a:p>
          <a:p>
            <a:pPr marL="0" indent="0" eaLnBrk="1" hangingPunct="1">
              <a:buNone/>
            </a:pPr>
            <a:r>
              <a:rPr lang="en-US" altLang="zh-CN">
                <a:ea typeface="宋体" charset="-122"/>
              </a:rPr>
              <a:t>                                            writeBuffer.put(message.getBytes());</a:t>
            </a:r>
          </a:p>
          <a:p>
            <a:pPr marL="0" indent="0" eaLnBrk="1" hangingPunct="1">
              <a:buNone/>
            </a:pPr>
            <a:r>
              <a:rPr lang="en-US" altLang="zh-CN">
                <a:ea typeface="宋体" charset="-122"/>
              </a:rPr>
              <a:t>                                            writeBuffer.flip();</a:t>
            </a:r>
          </a:p>
          <a:p>
            <a:pPr marL="0" indent="0" eaLnBrk="1" hangingPunct="1">
              <a:buNone/>
            </a:pPr>
            <a:r>
              <a:rPr lang="en-US" altLang="zh-CN">
                <a:ea typeface="宋体" charset="-122"/>
              </a:rPr>
              <a:t>                                            client.write(writeBuffer);</a:t>
            </a:r>
          </a:p>
          <a:p>
            <a:pPr marL="0" indent="0" eaLnBrk="1" hangingPunct="1">
              <a:buNone/>
            </a:pPr>
            <a:r>
              <a:rPr lang="en-US" altLang="zh-CN">
                <a:ea typeface="宋体" charset="-122"/>
              </a:rPr>
              <a:t>                                        }</a:t>
            </a:r>
          </a:p>
          <a:p>
            <a:pPr marL="0" indent="0" eaLnBrk="1" hangingPunct="1">
              <a:buNone/>
            </a:pPr>
            <a:r>
              <a:rPr lang="en-US" altLang="zh-CN">
                <a:ea typeface="宋体" charset="-122"/>
              </a:rPr>
              <a:t>                                        catch (Exception e){</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client.register(selector,SelectionKey.OP_READ);</a:t>
            </a:r>
          </a:p>
          <a:p>
            <a:pPr marL="0" indent="0" eaLnBrk="1" hangingPunct="1">
              <a:buNone/>
            </a:pPr>
            <a:r>
              <a:rPr lang="en-US" altLang="zh-CN">
                <a:ea typeface="宋体" charset="-122"/>
              </a:rPr>
              <a:t>                        }else if (selectionKey.isReadable()){</a:t>
            </a:r>
          </a:p>
          <a:p>
            <a:pPr marL="0" indent="0" eaLnBrk="1" hangingPunct="1">
              <a:buNone/>
            </a:pPr>
            <a:r>
              <a:rPr lang="en-US" altLang="zh-CN">
                <a:ea typeface="宋体" charset="-122"/>
              </a:rPr>
              <a:t>                            SocketChannel client= (SocketChannel) selectionKey.channel();</a:t>
            </a:r>
          </a:p>
          <a:p>
            <a:pPr marL="0" indent="0" eaLnBrk="1" hangingPunct="1">
              <a:buNone/>
            </a:pPr>
            <a:endParaRPr lang="en-US" altLang="zh-CN">
              <a:ea typeface="宋体" charset="-122"/>
            </a:endParaRPr>
          </a:p>
          <a:p>
            <a:pPr marL="0" indent="0" eaLnBrk="1" hangingPunct="1">
              <a:buNone/>
            </a:pPr>
            <a:r>
              <a:rPr lang="en-US" altLang="zh-CN">
                <a:ea typeface="宋体" charset="-122"/>
              </a:rPr>
              <a:t>                            ByteBuffer readBuffer=ByteBuffer.allocate(1024);</a:t>
            </a:r>
          </a:p>
          <a:p>
            <a:pPr marL="0" indent="0" eaLnBrk="1" hangingPunct="1">
              <a:buNone/>
            </a:pPr>
            <a:r>
              <a:rPr lang="en-US" altLang="zh-CN">
                <a:ea typeface="宋体" charset="-122"/>
              </a:rPr>
              <a:t>                            int count=client.read(readBuffer);</a:t>
            </a:r>
          </a:p>
          <a:p>
            <a:pPr marL="0" indent="0" eaLnBrk="1" hangingPunct="1">
              <a:buNone/>
            </a:pPr>
            <a:endParaRPr lang="en-US" altLang="zh-CN">
              <a:ea typeface="宋体" charset="-122"/>
            </a:endParaRPr>
          </a:p>
          <a:p>
            <a:pPr marL="0" indent="0" eaLnBrk="1" hangingPunct="1">
              <a:buNone/>
            </a:pPr>
            <a:r>
              <a:rPr lang="en-US" altLang="zh-CN">
                <a:ea typeface="宋体" charset="-122"/>
              </a:rPr>
              <a:t>                            if (count&gt;0){</a:t>
            </a:r>
          </a:p>
          <a:p>
            <a:pPr marL="0" indent="0" eaLnBrk="1" hangingPunct="1">
              <a:buNone/>
            </a:pPr>
            <a:r>
              <a:rPr lang="en-US" altLang="zh-CN">
                <a:ea typeface="宋体" charset="-122"/>
              </a:rPr>
              <a:t>                                String receiveMessage=new String(readBuffer.array(),0,count);</a:t>
            </a:r>
          </a:p>
          <a:p>
            <a:pPr marL="0" indent="0" eaLnBrk="1" hangingPunct="1">
              <a:buNone/>
            </a:pPr>
            <a:r>
              <a:rPr lang="en-US" altLang="zh-CN">
                <a:ea typeface="宋体" charset="-122"/>
              </a:rPr>
              <a:t>                                System.out.println(receiveMessage);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selectionKeys.clear();</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catch (Exception e){</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这里可以小结</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016457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latin typeface="Arial" pitchFamily="34" charset="0"/>
                <a:cs typeface="Arial" pitchFamily="34" charset="0"/>
              </a:rPr>
              <a:t>rocketMQ </a:t>
            </a:r>
            <a:r>
              <a:rPr lang="zh-CN" altLang="en-US">
                <a:latin typeface="Arial" pitchFamily="34" charset="0"/>
                <a:cs typeface="Arial" pitchFamily="34" charset="0"/>
              </a:rPr>
              <a:t>在消费消息时，使用了 </a:t>
            </a:r>
            <a:r>
              <a:rPr lang="en-US" altLang="zh-CN">
                <a:latin typeface="Arial" pitchFamily="34" charset="0"/>
                <a:cs typeface="Arial" pitchFamily="34" charset="0"/>
              </a:rPr>
              <a:t>mmap</a:t>
            </a:r>
            <a:r>
              <a:rPr lang="zh-CN" altLang="en-US">
                <a:latin typeface="Arial" pitchFamily="34" charset="0"/>
                <a:cs typeface="Arial" pitchFamily="34" charset="0"/>
              </a:rPr>
              <a:t>。</a:t>
            </a:r>
            <a:r>
              <a:rPr lang="en-US" altLang="zh-CN">
                <a:latin typeface="Arial" pitchFamily="34" charset="0"/>
                <a:cs typeface="Arial" pitchFamily="34" charset="0"/>
              </a:rPr>
              <a:t>kafka </a:t>
            </a:r>
            <a:r>
              <a:rPr lang="zh-CN" altLang="en-US">
                <a:latin typeface="Arial" pitchFamily="34" charset="0"/>
                <a:cs typeface="Arial" pitchFamily="34" charset="0"/>
              </a:rPr>
              <a:t>使用了 </a:t>
            </a:r>
            <a:r>
              <a:rPr lang="en-US" altLang="zh-CN">
                <a:latin typeface="Arial" pitchFamily="34" charset="0"/>
                <a:cs typeface="Arial" pitchFamily="34" charset="0"/>
              </a:rPr>
              <a:t>sendFile</a:t>
            </a:r>
            <a:r>
              <a:rPr lang="zh-CN" altLang="en-US">
                <a:latin typeface="Arial" pitchFamily="34" charset="0"/>
                <a:cs typeface="Arial" pitchFamily="34" charset="0"/>
              </a:rPr>
              <a:t>。</a:t>
            </a:r>
            <a:endParaRPr lang="en-US" altLang="zh-CN">
              <a:latin typeface="Arial" pitchFamily="34" charset="0"/>
              <a:cs typeface="Arial" pitchFamily="34" charset="0"/>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debug </a:t>
            </a:r>
            <a:r>
              <a:rPr lang="zh-CN" altLang="en-US">
                <a:ea typeface="宋体" charset="-122"/>
              </a:rPr>
              <a:t>方法</a:t>
            </a:r>
            <a:endParaRPr lang="en-US" altLang="zh-CN">
              <a:ea typeface="宋体" charset="-122"/>
            </a:endParaRPr>
          </a:p>
          <a:p>
            <a:pPr eaLnBrk="1" hangingPunct="1"/>
            <a:r>
              <a:rPr lang="en-US" altLang="zh-CN" sz="1200" b="1" kern="1200">
                <a:solidFill>
                  <a:schemeClr val="tx1"/>
                </a:solidFill>
                <a:effectLst/>
                <a:latin typeface="+mn-lt"/>
                <a:ea typeface="+mn-ea"/>
                <a:cs typeface="+mn-cs"/>
              </a:rPr>
              <a:t>public abstract long </a:t>
            </a:r>
            <a:r>
              <a:rPr lang="en-US" altLang="zh-CN"/>
              <a:t>transferTo(</a:t>
            </a:r>
            <a:r>
              <a:rPr lang="en-US" altLang="zh-CN" sz="1200" b="1" kern="1200">
                <a:solidFill>
                  <a:schemeClr val="tx1"/>
                </a:solidFill>
                <a:effectLst/>
                <a:latin typeface="+mn-lt"/>
                <a:ea typeface="+mn-ea"/>
                <a:cs typeface="+mn-cs"/>
              </a:rPr>
              <a:t>long </a:t>
            </a:r>
            <a:r>
              <a:rPr lang="en-US" altLang="zh-CN"/>
              <a:t>position, </a:t>
            </a:r>
            <a:r>
              <a:rPr lang="en-US" altLang="zh-CN" sz="1200" b="1" kern="1200">
                <a:solidFill>
                  <a:schemeClr val="tx1"/>
                </a:solidFill>
                <a:effectLst/>
                <a:latin typeface="+mn-lt"/>
                <a:ea typeface="+mn-ea"/>
                <a:cs typeface="+mn-cs"/>
              </a:rPr>
              <a:t>long </a:t>
            </a:r>
            <a:r>
              <a:rPr lang="en-US" altLang="zh-CN"/>
              <a:t>count,</a:t>
            </a:r>
            <a:br>
              <a:rPr lang="en-US" altLang="zh-CN"/>
            </a:br>
            <a:r>
              <a:rPr lang="en-US" altLang="zh-CN"/>
              <a:t>                                WritableByteChannel target){}</a:t>
            </a:r>
          </a:p>
          <a:p>
            <a:pPr eaLnBrk="1" hangingPunct="1"/>
            <a:endParaRPr lang="en-US" altLang="zh-CN">
              <a:ea typeface="宋体" charset="-122"/>
            </a:endParaRPr>
          </a:p>
          <a:p>
            <a:pPr eaLnBrk="1" hangingPunct="1"/>
            <a:r>
              <a:rPr lang="zh-CN" altLang="en-US">
                <a:ea typeface="宋体" charset="-122"/>
              </a:rPr>
              <a:t>的说明</a:t>
            </a:r>
            <a:r>
              <a:rPr lang="en-US" altLang="zh-CN">
                <a:ea typeface="宋体" charset="-122"/>
              </a:rPr>
              <a:t>:</a:t>
            </a:r>
          </a:p>
          <a:p>
            <a:pPr eaLnBrk="1" hangingPunct="1"/>
            <a:r>
              <a:rPr lang="en-US" altLang="zh-CN" sz="1200" i="1" kern="1200">
                <a:solidFill>
                  <a:schemeClr val="tx1"/>
                </a:solidFill>
                <a:effectLst/>
                <a:latin typeface="+mn-lt"/>
                <a:ea typeface="+mn-ea"/>
                <a:cs typeface="+mn-cs"/>
              </a:rPr>
              <a:t>This method is potentially much more efficient than a simple loop</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that reads from this channel and writes to the target channel.  Many</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operating systems can transfer bytes directly from the filesystem cache</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to the target channel without actually copying them.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AIO</a:t>
            </a:r>
            <a:r>
              <a:rPr lang="zh-CN" altLang="en-US"/>
              <a:t>方式使用于</a:t>
            </a:r>
            <a:r>
              <a:rPr lang="zh-CN" altLang="en-US" b="1"/>
              <a:t>连接数目多且连接比较长</a:t>
            </a:r>
            <a:r>
              <a:rPr lang="zh-CN" altLang="en-US"/>
              <a:t>（重操作）的架构，比如相册服务器，充分调用</a:t>
            </a:r>
            <a:r>
              <a:rPr lang="en-US" altLang="zh-CN"/>
              <a:t>OS</a:t>
            </a:r>
            <a:r>
              <a:rPr lang="zh-CN" altLang="en-US"/>
              <a:t>参与并发操作，编程比较复杂，</a:t>
            </a:r>
            <a:r>
              <a:rPr lang="en-US" altLang="zh-CN"/>
              <a:t>JDK7</a:t>
            </a:r>
            <a:r>
              <a:rPr lang="zh-CN" altLang="en-US"/>
              <a:t>开始支持。</a:t>
            </a:r>
            <a:endParaRPr lang="en-US" altLang="zh-CN"/>
          </a:p>
          <a:p>
            <a:pPr eaLnBrk="1" hangingPunct="1"/>
            <a:r>
              <a:rPr lang="zh-CN" altLang="en-US">
                <a:ea typeface="宋体" charset="-122"/>
              </a:rPr>
              <a:t>我的理解，就是可以传递数据量大的通讯情景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网站</a:t>
            </a:r>
            <a:r>
              <a:rPr lang="en-US" altLang="zh-CN">
                <a:ea typeface="宋体" charset="-122"/>
              </a:rPr>
              <a:t>: https://netty.io/</a:t>
            </a:r>
          </a:p>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对应的翻译： </a:t>
            </a:r>
            <a:r>
              <a:rPr lang="en-US" altLang="zh-CN"/>
              <a:t>Netty</a:t>
            </a:r>
            <a:r>
              <a:rPr lang="zh-CN" altLang="en-US"/>
              <a:t>是一个异步的、基于事件驱动的网络应用框架可以快速开发高性能</a:t>
            </a:r>
            <a:r>
              <a:rPr lang="en-US" altLang="zh-CN"/>
              <a:t>Servers</a:t>
            </a:r>
            <a:r>
              <a:rPr lang="zh-CN" altLang="en-US"/>
              <a:t>、</a:t>
            </a:r>
            <a:r>
              <a:rPr lang="en-US" altLang="zh-CN"/>
              <a:t>Clients</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网站</a:t>
            </a:r>
            <a:r>
              <a:rPr lang="en-US" altLang="zh-CN">
                <a:ea typeface="宋体" charset="-122"/>
              </a:rPr>
              <a:t>: https://netty.io/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2259612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Reactor </a:t>
            </a:r>
            <a:r>
              <a:rPr lang="zh-CN" altLang="en-US">
                <a:ea typeface="宋体" charset="-122"/>
              </a:rPr>
              <a:t>模式 </a:t>
            </a:r>
            <a:r>
              <a:rPr lang="en-US" altLang="zh-CN">
                <a:ea typeface="宋体" charset="-122"/>
              </a:rPr>
              <a:t>[</a:t>
            </a:r>
            <a:r>
              <a:rPr lang="zh-CN" altLang="en-US">
                <a:ea typeface="宋体" charset="-122"/>
              </a:rPr>
              <a:t>翻译成反应器模式</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fontAlgn="base"/>
            <a:r>
              <a:rPr lang="zh-CN" altLang="en-US" sz="1200" b="1" i="0" kern="1200">
                <a:solidFill>
                  <a:schemeClr val="tx1"/>
                </a:solidFill>
                <a:effectLst/>
                <a:latin typeface="+mn-lt"/>
                <a:ea typeface="+mn-ea"/>
                <a:cs typeface="+mn-cs"/>
              </a:rPr>
              <a:t>说明</a:t>
            </a:r>
            <a:r>
              <a:rPr lang="en-US" altLang="zh-CN" sz="1200" b="1" i="0" kern="1200">
                <a:solidFill>
                  <a:schemeClr val="tx1"/>
                </a:solidFill>
                <a:effectLst/>
                <a:latin typeface="+mn-lt"/>
                <a:ea typeface="+mn-ea"/>
                <a:cs typeface="+mn-cs"/>
              </a:rPr>
              <a:t>:</a:t>
            </a:r>
          </a:p>
          <a:p>
            <a:pPr marL="228600" indent="-228600" fontAlgn="base">
              <a:buAutoNum type="arabicParenR"/>
            </a:pPr>
            <a:r>
              <a:rPr lang="zh-CN" altLang="en-US" sz="1200" b="1" i="0" kern="1200">
                <a:solidFill>
                  <a:schemeClr val="tx1"/>
                </a:solidFill>
                <a:effectLst/>
                <a:latin typeface="+mn-lt"/>
                <a:ea typeface="+mn-ea"/>
                <a:cs typeface="+mn-cs"/>
              </a:rPr>
              <a:t>黄色框是对象</a:t>
            </a:r>
            <a:endParaRPr lang="en-US" altLang="zh-CN" sz="1200" b="1" i="0" kern="1200">
              <a:solidFill>
                <a:schemeClr val="tx1"/>
              </a:solidFill>
              <a:effectLst/>
              <a:latin typeface="+mn-lt"/>
              <a:ea typeface="+mn-ea"/>
              <a:cs typeface="+mn-cs"/>
            </a:endParaRPr>
          </a:p>
          <a:p>
            <a:pPr marL="228600" indent="-228600" fontAlgn="base">
              <a:buAutoNum type="arabicParenR"/>
            </a:pPr>
            <a:r>
              <a:rPr lang="zh-CN" altLang="en-US" sz="1200" b="1" i="0" kern="1200">
                <a:solidFill>
                  <a:schemeClr val="tx1"/>
                </a:solidFill>
                <a:effectLst/>
                <a:latin typeface="+mn-lt"/>
                <a:ea typeface="+mn-ea"/>
                <a:cs typeface="+mn-cs"/>
              </a:rPr>
              <a:t>蓝色框是线程</a:t>
            </a:r>
            <a:endParaRPr lang="en-US" altLang="zh-CN" sz="1200" b="1" i="0" kern="1200">
              <a:solidFill>
                <a:schemeClr val="tx1"/>
              </a:solidFill>
              <a:effectLst/>
              <a:latin typeface="+mn-lt"/>
              <a:ea typeface="+mn-ea"/>
              <a:cs typeface="+mn-cs"/>
            </a:endParaRPr>
          </a:p>
          <a:p>
            <a:pPr marL="228600" indent="-228600" fontAlgn="base">
              <a:buAutoNum type="arabicParenR"/>
            </a:pPr>
            <a:r>
              <a:rPr lang="zh-CN" altLang="en-US" sz="1200" b="1" i="0" kern="1200">
                <a:solidFill>
                  <a:schemeClr val="tx1"/>
                </a:solidFill>
                <a:effectLst/>
                <a:latin typeface="+mn-lt"/>
                <a:ea typeface="+mn-ea"/>
                <a:cs typeface="+mn-cs"/>
              </a:rPr>
              <a:t>白色框是方法</a:t>
            </a:r>
            <a:r>
              <a:rPr lang="en-US" altLang="zh-CN" sz="1200" b="1" i="0" kern="1200">
                <a:solidFill>
                  <a:schemeClr val="tx1"/>
                </a:solidFill>
                <a:effectLst/>
                <a:latin typeface="+mn-lt"/>
                <a:ea typeface="+mn-ea"/>
                <a:cs typeface="+mn-cs"/>
              </a:rPr>
              <a:t>(API)</a:t>
            </a:r>
          </a:p>
          <a:p>
            <a:pPr marL="0" indent="0" fontAlgn="base">
              <a:buNone/>
            </a:pPr>
            <a:r>
              <a:rPr lang="en-US" altLang="zh-C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讲解方式，可以考虑现场总结方式</a:t>
            </a:r>
            <a:endParaRPr lang="en-US" altLang="zh-CN" sz="1200" b="1" i="0" kern="1200">
              <a:solidFill>
                <a:schemeClr val="tx1"/>
              </a:solidFill>
              <a:effectLst/>
              <a:latin typeface="+mn-lt"/>
              <a:ea typeface="+mn-ea"/>
              <a:cs typeface="+mn-cs"/>
            </a:endParaRPr>
          </a:p>
          <a:p>
            <a:pPr fontAlgn="base"/>
            <a:r>
              <a:rPr lang="zh-CN" altLang="en-US" sz="1200" b="1" i="0" kern="1200">
                <a:solidFill>
                  <a:schemeClr val="tx1"/>
                </a:solidFill>
                <a:effectLst/>
                <a:latin typeface="+mn-lt"/>
                <a:ea typeface="+mn-ea"/>
                <a:cs typeface="+mn-cs"/>
              </a:rPr>
              <a:t>模型特点：</a:t>
            </a:r>
            <a:br>
              <a:rPr lang="zh-CN" altLang="en-US"/>
            </a:br>
            <a:br>
              <a:rPr lang="zh-CN" altLang="en-US"/>
            </a:b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）采用阻塞式 </a:t>
            </a:r>
            <a:r>
              <a:rPr lang="en-US" altLang="zh-CN" sz="1200" b="0" i="0" kern="1200">
                <a:solidFill>
                  <a:schemeClr val="tx1"/>
                </a:solidFill>
                <a:effectLst/>
                <a:latin typeface="+mn-lt"/>
                <a:ea typeface="+mn-ea"/>
                <a:cs typeface="+mn-cs"/>
              </a:rPr>
              <a:t>I/O </a:t>
            </a:r>
            <a:r>
              <a:rPr lang="zh-CN" altLang="en-US" sz="1200" b="0" i="0" kern="1200">
                <a:solidFill>
                  <a:schemeClr val="tx1"/>
                </a:solidFill>
                <a:effectLst/>
                <a:latin typeface="+mn-lt"/>
                <a:ea typeface="+mn-ea"/>
                <a:cs typeface="+mn-cs"/>
              </a:rPr>
              <a:t>模型获取输入数据；</a:t>
            </a:r>
          </a:p>
          <a:p>
            <a:pPr fontAlgn="base"/>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）每个连接都需要独立的线程完成数据输入，业务处理，数据返回的完整操作。</a:t>
            </a:r>
            <a:br>
              <a:rPr lang="zh-CN" altLang="en-US" sz="1200" b="0" i="0" kern="1200">
                <a:solidFill>
                  <a:schemeClr val="tx1"/>
                </a:solidFill>
                <a:effectLst/>
                <a:latin typeface="+mn-lt"/>
                <a:ea typeface="+mn-ea"/>
                <a:cs typeface="+mn-cs"/>
              </a:rPr>
            </a:br>
            <a:endParaRPr lang="zh-CN" altLang="en-US" sz="1200" b="0" i="0" kern="1200">
              <a:solidFill>
                <a:schemeClr val="tx1"/>
              </a:solidFill>
              <a:effectLst/>
              <a:latin typeface="+mn-lt"/>
              <a:ea typeface="+mn-ea"/>
              <a:cs typeface="+mn-cs"/>
            </a:endParaRPr>
          </a:p>
          <a:p>
            <a:pPr fontAlgn="base"/>
            <a:br>
              <a:rPr lang="zh-CN" altLang="en-US"/>
            </a:br>
            <a:r>
              <a:rPr lang="zh-CN" altLang="en-US" sz="1200" b="1" i="0" kern="1200">
                <a:solidFill>
                  <a:schemeClr val="tx1"/>
                </a:solidFill>
                <a:effectLst/>
                <a:latin typeface="+mn-lt"/>
                <a:ea typeface="+mn-ea"/>
                <a:cs typeface="+mn-cs"/>
              </a:rPr>
              <a:t>问题分析：</a:t>
            </a:r>
            <a:br>
              <a:rPr lang="zh-CN" altLang="en-US"/>
            </a:br>
            <a:br>
              <a:rPr lang="zh-CN" altLang="en-US"/>
            </a:b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）当并发数较大时，需要创建大量线程来处理连接，系统资源占用较大；</a:t>
            </a:r>
          </a:p>
          <a:p>
            <a:pPr fontAlgn="base"/>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）连接建立后，如果当前线程暂时没有数据可读，则线程就阻塞在 </a:t>
            </a:r>
            <a:r>
              <a:rPr lang="en-US" altLang="zh-CN" sz="1200" b="0" i="0" kern="1200">
                <a:solidFill>
                  <a:schemeClr val="tx1"/>
                </a:solidFill>
                <a:effectLst/>
                <a:latin typeface="+mn-lt"/>
                <a:ea typeface="+mn-ea"/>
                <a:cs typeface="+mn-cs"/>
              </a:rPr>
              <a:t>Read </a:t>
            </a:r>
            <a:r>
              <a:rPr lang="zh-CN" altLang="en-US" sz="1200" b="0" i="0" kern="1200">
                <a:solidFill>
                  <a:schemeClr val="tx1"/>
                </a:solidFill>
                <a:effectLst/>
                <a:latin typeface="+mn-lt"/>
                <a:ea typeface="+mn-ea"/>
                <a:cs typeface="+mn-cs"/>
              </a:rPr>
              <a:t>操作上，造成线程资源浪费。</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Reactor </a:t>
            </a:r>
            <a:r>
              <a:rPr lang="zh-CN" altLang="en-US">
                <a:ea typeface="宋体" charset="-122"/>
              </a:rPr>
              <a:t>模式 翻译为 反应器模式，或者 分发者模式</a:t>
            </a:r>
            <a:r>
              <a:rPr lang="en-US" altLang="zh-CN">
                <a:ea typeface="宋体" charset="-122"/>
              </a:rPr>
              <a:t>(Dispatcher), </a:t>
            </a:r>
            <a:r>
              <a:rPr lang="zh-CN" altLang="en-US">
                <a:ea typeface="宋体" charset="-122"/>
              </a:rPr>
              <a:t>通知者模式</a:t>
            </a:r>
            <a:r>
              <a:rPr lang="en-US" altLang="zh-CN">
                <a:ea typeface="宋体" charset="-122"/>
              </a:rPr>
              <a:t>(notifier)</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现场</a:t>
            </a:r>
            <a:endParaRPr lang="en-US" altLang="zh-CN">
              <a:ea typeface="宋体" charset="-122"/>
            </a:endParaRPr>
          </a:p>
          <a:p>
            <a:pPr fontAlgn="base"/>
            <a:r>
              <a:rPr lang="zh-CN" altLang="en-US"/>
              <a:t>说明</a:t>
            </a:r>
            <a:r>
              <a:rPr lang="en-US" altLang="zh-CN"/>
              <a:t>:</a:t>
            </a:r>
          </a:p>
          <a:p>
            <a:pPr marL="342900" indent="-342900" fontAlgn="base">
              <a:buAutoNum type="arabicParenR"/>
            </a:pPr>
            <a:r>
              <a:rPr lang="en-US" altLang="zh-CN" sz="1200"/>
              <a:t>Reactor </a:t>
            </a:r>
            <a:r>
              <a:rPr lang="zh-CN" altLang="en-US" sz="1200"/>
              <a:t>模式，是指通过一个或多个输入同时传递给服务处理器的服务请求处理模式</a:t>
            </a:r>
            <a:r>
              <a:rPr lang="en-US" altLang="zh-CN" sz="1200"/>
              <a:t>(</a:t>
            </a:r>
            <a:r>
              <a:rPr lang="zh-CN" altLang="en-US" sz="1200"/>
              <a:t>基于事件驱动</a:t>
            </a:r>
            <a:r>
              <a:rPr lang="en-US" altLang="zh-CN" sz="1200"/>
              <a:t>)</a:t>
            </a:r>
            <a:r>
              <a:rPr lang="zh-CN" altLang="en-US" sz="1200"/>
              <a:t>。 </a:t>
            </a:r>
            <a:endParaRPr lang="en-US" altLang="zh-CN" sz="1200"/>
          </a:p>
          <a:p>
            <a:pPr marL="342900" indent="-342900" fontAlgn="base">
              <a:buAutoNum type="arabicParenR"/>
            </a:pPr>
            <a:r>
              <a:rPr lang="zh-CN" altLang="en-US" sz="1200"/>
              <a:t>服务端程序处理传入的多路请求，并将它们同步分派给请求对应的处理线程，</a:t>
            </a:r>
            <a:r>
              <a:rPr lang="en-US" altLang="zh-CN" sz="1200"/>
              <a:t>Reactor </a:t>
            </a:r>
            <a:r>
              <a:rPr lang="zh-CN" altLang="en-US" sz="1200"/>
              <a:t>模式也叫 </a:t>
            </a:r>
            <a:r>
              <a:rPr lang="en-US" altLang="zh-CN" sz="1200"/>
              <a:t>Dispatcher </a:t>
            </a:r>
            <a:r>
              <a:rPr lang="zh-CN" altLang="en-US" sz="1200"/>
              <a:t>模式。</a:t>
            </a:r>
            <a:endParaRPr lang="en-US" altLang="zh-CN" sz="1200"/>
          </a:p>
          <a:p>
            <a:pPr marL="342900" indent="-342900" fontAlgn="base">
              <a:buAutoNum type="arabicParenR"/>
            </a:pPr>
            <a:r>
              <a:rPr lang="zh-CN" altLang="en-US" sz="1200"/>
              <a:t>即 </a:t>
            </a:r>
            <a:r>
              <a:rPr lang="en-US" altLang="zh-CN" sz="1200"/>
              <a:t>I/O </a:t>
            </a:r>
            <a:r>
              <a:rPr lang="zh-CN" altLang="en-US" sz="1200"/>
              <a:t>多了复用统一监听事件，收到事件后分发</a:t>
            </a:r>
            <a:r>
              <a:rPr lang="en-US" altLang="zh-CN" sz="1200"/>
              <a:t>(Dispatch </a:t>
            </a:r>
            <a:r>
              <a:rPr lang="zh-CN" altLang="en-US" sz="1200"/>
              <a:t>给某进程</a:t>
            </a:r>
            <a:r>
              <a:rPr lang="en-US" altLang="zh-CN" sz="1200"/>
              <a:t>)</a:t>
            </a:r>
            <a:r>
              <a:rPr lang="zh-CN" altLang="en-US" sz="1200"/>
              <a:t>，是编写高性能网络服务器的关键</a:t>
            </a:r>
            <a:endParaRPr lang="en-US" altLang="zh-CN" sz="1200"/>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说明：后面</a:t>
            </a:r>
            <a:r>
              <a:rPr lang="en-US" altLang="zh-CN">
                <a:ea typeface="宋体" charset="-122"/>
              </a:rPr>
              <a:t>Netty</a:t>
            </a:r>
            <a:r>
              <a:rPr lang="en-US" altLang="zh-CN" baseline="0">
                <a:ea typeface="宋体" charset="-122"/>
              </a:rPr>
              <a:t> </a:t>
            </a:r>
            <a:r>
              <a:rPr lang="zh-CN" altLang="en-US" baseline="0">
                <a:ea typeface="宋体" charset="-122"/>
              </a:rPr>
              <a:t>的 </a:t>
            </a:r>
            <a:r>
              <a:rPr lang="en-US" altLang="zh-CN" baseline="0">
                <a:ea typeface="宋体" charset="-122"/>
              </a:rPr>
              <a:t>NIOEventLoop </a:t>
            </a:r>
            <a:r>
              <a:rPr lang="zh-CN" altLang="en-US" baseline="0">
                <a:ea typeface="宋体" charset="-122"/>
              </a:rPr>
              <a:t>就是一个</a:t>
            </a:r>
            <a:r>
              <a:rPr lang="en-US" altLang="zh-CN" baseline="0">
                <a:ea typeface="宋体" charset="-122"/>
              </a:rPr>
              <a:t>Reactor</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可以演示下</a:t>
            </a:r>
            <a:r>
              <a:rPr lang="en-US" altLang="zh-CN">
                <a:ea typeface="宋体" charset="-122"/>
              </a:rPr>
              <a:t>NIO</a:t>
            </a:r>
            <a:r>
              <a:rPr lang="en-US" altLang="zh-CN" baseline="0">
                <a:ea typeface="宋体" charset="-122"/>
              </a:rPr>
              <a:t> </a:t>
            </a:r>
            <a:r>
              <a:rPr lang="zh-CN" altLang="en-US" baseline="0">
                <a:ea typeface="宋体" charset="-122"/>
              </a:rPr>
              <a:t>群聊</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3269364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进行分发；</a:t>
            </a:r>
            <a:endParaRPr lang="en-US" altLang="zh-CN"/>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对象处理连接完成后续的各种事件；</a:t>
            </a:r>
            <a:endParaRPr lang="en-US" altLang="zh-CN"/>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来响应；</a:t>
            </a:r>
            <a:endParaRPr lang="en-US" altLang="zh-CN"/>
          </a:p>
          <a:p>
            <a:pPr marL="342900" indent="-342900" fontAlgn="base">
              <a:buAutoNum type="arabicParenR"/>
            </a:pPr>
            <a:r>
              <a:rPr lang="en-US" altLang="zh-CN"/>
              <a:t>Handler </a:t>
            </a:r>
            <a:r>
              <a:rPr lang="zh-CN" altLang="en-US"/>
              <a:t>只负责响应事件，不做具体业务处理，通过 </a:t>
            </a:r>
            <a:r>
              <a:rPr lang="en-US" altLang="zh-CN"/>
              <a:t>Read </a:t>
            </a:r>
            <a:r>
              <a:rPr lang="zh-CN" altLang="en-US"/>
              <a:t>读取数据后，会分发给后面的 </a:t>
            </a:r>
            <a:r>
              <a:rPr lang="en-US" altLang="zh-CN"/>
              <a:t>Worker </a:t>
            </a:r>
            <a:r>
              <a:rPr lang="zh-CN" altLang="en-US"/>
              <a:t>线程池进行业务处理；</a:t>
            </a:r>
            <a:endParaRPr lang="en-US" altLang="zh-CN"/>
          </a:p>
          <a:p>
            <a:pPr marL="342900" indent="-342900" fontAlgn="base">
              <a:buAutoNum type="arabicParenR"/>
            </a:pPr>
            <a:r>
              <a:rPr lang="en-US" altLang="zh-CN"/>
              <a:t>Worker </a:t>
            </a:r>
            <a:r>
              <a:rPr lang="zh-CN" altLang="en-US"/>
              <a:t>线程池会分配独立的线程完成真正的业务处理</a:t>
            </a:r>
            <a:r>
              <a:rPr lang="en-US" altLang="zh-CN"/>
              <a:t>, </a:t>
            </a:r>
            <a:r>
              <a:rPr lang="zh-CN" altLang="en-US"/>
              <a:t>并返回结果</a:t>
            </a:r>
            <a:endParaRPr lang="en-US" altLang="zh-CN"/>
          </a:p>
          <a:p>
            <a:pPr marL="342900" indent="-342900" fontAlgn="base">
              <a:buAutoNum type="arabicParenR"/>
            </a:pPr>
            <a:endParaRPr lang="en-US" altLang="zh-CN"/>
          </a:p>
          <a:p>
            <a:pPr marL="342900" indent="-342900" fontAlgn="base">
              <a:buAutoNum type="arabicParenR"/>
            </a:pPr>
            <a:r>
              <a:rPr lang="en-US" altLang="zh-CN"/>
              <a:t>Handler </a:t>
            </a:r>
            <a:r>
              <a:rPr lang="zh-CN" altLang="en-US"/>
              <a:t>收到响应结果后通过 </a:t>
            </a:r>
            <a:r>
              <a:rPr lang="en-US" altLang="zh-CN"/>
              <a:t>Send </a:t>
            </a:r>
            <a:r>
              <a:rPr lang="zh-CN" altLang="en-US"/>
              <a:t>将响应结果返回给 </a:t>
            </a:r>
            <a:r>
              <a:rPr lang="en-US" altLang="zh-CN"/>
              <a:t>Client</a:t>
            </a:r>
            <a:r>
              <a:rPr lang="zh-CN" altLang="en-US"/>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现场</a:t>
            </a:r>
            <a:endParaRPr lang="en-US" altLang="zh-CN">
              <a:ea typeface="宋体" charset="-122"/>
            </a:endParaRPr>
          </a:p>
          <a:p>
            <a:pPr marL="342900" indent="-342900" fontAlgn="base">
              <a:buAutoNum type="arabicParenR"/>
            </a:pPr>
            <a:r>
              <a:rPr lang="zh-CN" altLang="en-US" b="1"/>
              <a:t>优点：</a:t>
            </a:r>
            <a:r>
              <a:rPr lang="zh-CN" altLang="en-US"/>
              <a:t>可以充分利用多核 </a:t>
            </a:r>
            <a:r>
              <a:rPr lang="en-US" altLang="zh-CN"/>
              <a:t>CPU </a:t>
            </a:r>
            <a:r>
              <a:rPr lang="zh-CN" altLang="en-US"/>
              <a:t>的处理能力。</a:t>
            </a:r>
            <a:endParaRPr lang="en-US" altLang="zh-CN"/>
          </a:p>
          <a:p>
            <a:pPr marL="342900" indent="-342900" fontAlgn="base">
              <a:buAutoNum type="arabicParenR"/>
            </a:pPr>
            <a:r>
              <a:rPr lang="zh-CN" altLang="en-US" b="1"/>
              <a:t>缺点：</a:t>
            </a:r>
            <a:r>
              <a:rPr lang="zh-CN" altLang="en-US"/>
              <a:t>多线程数据共享和访问比较复杂；</a:t>
            </a:r>
            <a:r>
              <a:rPr lang="en-US" altLang="zh-CN"/>
              <a:t>Reactor </a:t>
            </a:r>
            <a:r>
              <a:rPr lang="zh-CN" altLang="en-US"/>
              <a:t>承担所有事件的监听和响应，在单线程中运行，高并发场景下容易成为性能瓶颈</a:t>
            </a:r>
            <a:endParaRPr lang="en-US" altLang="zh-CN" b="1"/>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fontAlgn="base">
              <a:buAutoNum type="arabicParenR"/>
            </a:pPr>
            <a:r>
              <a:rPr lang="en-US" altLang="zh-CN"/>
              <a:t>Reactor </a:t>
            </a:r>
            <a:r>
              <a:rPr lang="zh-CN" altLang="en-US"/>
              <a:t>主线程 </a:t>
            </a:r>
            <a:r>
              <a:rPr lang="en-US" altLang="zh-CN"/>
              <a:t>MainReactor </a:t>
            </a:r>
            <a:r>
              <a:rPr lang="zh-CN" altLang="en-US"/>
              <a:t>对象通过 </a:t>
            </a:r>
            <a:r>
              <a:rPr lang="en-US" altLang="zh-CN"/>
              <a:t>Select </a:t>
            </a:r>
            <a:r>
              <a:rPr lang="zh-CN" altLang="en-US"/>
              <a:t>监控建立连接事件，收到事件后通过 </a:t>
            </a:r>
            <a:r>
              <a:rPr lang="en-US" altLang="zh-CN"/>
              <a:t>Acceptor </a:t>
            </a:r>
            <a:r>
              <a:rPr lang="zh-CN" altLang="en-US"/>
              <a:t>接收，处理建立连接事件；</a:t>
            </a:r>
            <a:endParaRPr lang="en-US" altLang="zh-CN"/>
          </a:p>
          <a:p>
            <a:pPr marL="342900" indent="-342900" fontAlgn="base">
              <a:buAutoNum type="arabicParenR"/>
            </a:pPr>
            <a:r>
              <a:rPr lang="en-US" altLang="zh-CN"/>
              <a:t>Acceptor </a:t>
            </a:r>
            <a:r>
              <a:rPr lang="zh-CN" altLang="en-US"/>
              <a:t>处理建立连接事件后，</a:t>
            </a:r>
            <a:r>
              <a:rPr lang="en-US" altLang="zh-CN"/>
              <a:t>MainReactor </a:t>
            </a:r>
            <a:r>
              <a:rPr lang="zh-CN" altLang="en-US"/>
              <a:t>将连接分配 </a:t>
            </a:r>
            <a:r>
              <a:rPr lang="en-US" altLang="zh-CN"/>
              <a:t>Reactor </a:t>
            </a:r>
            <a:r>
              <a:rPr lang="zh-CN" altLang="en-US"/>
              <a:t>子线程 </a:t>
            </a:r>
            <a:r>
              <a:rPr lang="en-US" altLang="zh-CN"/>
              <a:t>SubReactor </a:t>
            </a:r>
            <a:r>
              <a:rPr lang="zh-CN" altLang="en-US"/>
              <a:t>进行处理；</a:t>
            </a:r>
            <a:endParaRPr lang="en-US" altLang="zh-CN"/>
          </a:p>
          <a:p>
            <a:pPr marL="342900" indent="-342900" fontAlgn="base">
              <a:buAutoNum type="arabicParenR"/>
            </a:pPr>
            <a:r>
              <a:rPr lang="en-US" altLang="zh-CN"/>
              <a:t>SubReactor </a:t>
            </a:r>
            <a:r>
              <a:rPr lang="zh-CN" altLang="en-US"/>
              <a:t>将连接加入连接队列进行监听，并创建一个 </a:t>
            </a:r>
            <a:r>
              <a:rPr lang="en-US" altLang="zh-CN"/>
              <a:t>Handler </a:t>
            </a:r>
            <a:r>
              <a:rPr lang="zh-CN" altLang="en-US"/>
              <a:t>用于处理各种连接事件；</a:t>
            </a:r>
            <a:endParaRPr lang="en-US" altLang="zh-CN"/>
          </a:p>
          <a:p>
            <a:pPr marL="342900" indent="-342900" fontAlgn="base">
              <a:buAutoNum type="arabicParenR"/>
            </a:pPr>
            <a:r>
              <a:rPr lang="zh-CN" altLang="en-US"/>
              <a:t>当有新的事件发生时，</a:t>
            </a:r>
            <a:r>
              <a:rPr lang="en-US" altLang="zh-CN"/>
              <a:t>SubReactor </a:t>
            </a:r>
            <a:r>
              <a:rPr lang="zh-CN" altLang="en-US"/>
              <a:t>会调用连接对应的 </a:t>
            </a:r>
            <a:r>
              <a:rPr lang="en-US" altLang="zh-CN"/>
              <a:t>Handler </a:t>
            </a:r>
            <a:r>
              <a:rPr lang="zh-CN" altLang="en-US"/>
              <a:t>进行响应；</a:t>
            </a:r>
            <a:endParaRPr lang="en-US" altLang="zh-CN"/>
          </a:p>
          <a:p>
            <a:pPr marL="342900" indent="-342900" fontAlgn="base">
              <a:buAutoNum type="arabicParenR"/>
            </a:pPr>
            <a:r>
              <a:rPr lang="en-US" altLang="zh-CN"/>
              <a:t>Handler </a:t>
            </a:r>
            <a:r>
              <a:rPr lang="zh-CN" altLang="en-US"/>
              <a:t>通过 </a:t>
            </a:r>
            <a:r>
              <a:rPr lang="en-US" altLang="zh-CN"/>
              <a:t>Read </a:t>
            </a:r>
            <a:r>
              <a:rPr lang="zh-CN" altLang="en-US"/>
              <a:t>读取数据后，会分发给后面的 </a:t>
            </a:r>
            <a:r>
              <a:rPr lang="en-US" altLang="zh-CN"/>
              <a:t>Worker </a:t>
            </a:r>
            <a:r>
              <a:rPr lang="zh-CN" altLang="en-US"/>
              <a:t>线程池进行业务处理；</a:t>
            </a:r>
            <a:endParaRPr lang="en-US" altLang="zh-CN"/>
          </a:p>
          <a:p>
            <a:pPr marL="342900" indent="-342900" fontAlgn="base">
              <a:buAutoNum type="arabicParenR"/>
            </a:pPr>
            <a:r>
              <a:rPr lang="en-US" altLang="zh-CN"/>
              <a:t>Worker </a:t>
            </a:r>
            <a:r>
              <a:rPr lang="zh-CN" altLang="en-US"/>
              <a:t>线程池会分配独立的线程完成真正的业务处理，如何将响应结果发给 </a:t>
            </a:r>
            <a:r>
              <a:rPr lang="en-US" altLang="zh-CN"/>
              <a:t>Handler </a:t>
            </a:r>
            <a:r>
              <a:rPr lang="zh-CN" altLang="en-US"/>
              <a:t>进行处理；</a:t>
            </a:r>
            <a:endParaRPr lang="en-US" altLang="zh-CN"/>
          </a:p>
          <a:p>
            <a:pPr marL="342900" indent="-342900" fontAlgn="base">
              <a:buAutoNum type="arabicParenR"/>
            </a:pPr>
            <a:r>
              <a:rPr lang="en-US" altLang="zh-CN"/>
              <a:t>Handler </a:t>
            </a:r>
            <a:r>
              <a:rPr lang="zh-CN" altLang="en-US"/>
              <a:t>收到响应结果后通过 </a:t>
            </a:r>
            <a:r>
              <a:rPr lang="en-US" altLang="zh-CN"/>
              <a:t>Send </a:t>
            </a:r>
            <a:r>
              <a:rPr lang="zh-CN" altLang="en-US"/>
              <a:t>将响应结果返回给 </a:t>
            </a:r>
            <a:r>
              <a:rPr lang="en-US" altLang="zh-CN"/>
              <a:t>Client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7500" lnSpcReduction="20000"/>
          </a:bodyPr>
          <a:lstStyle/>
          <a:p>
            <a:pPr eaLnBrk="1" hangingPunct="1"/>
            <a:r>
              <a:rPr lang="en-US" altLang="zh-CN">
                <a:ea typeface="宋体" charset="-122"/>
              </a:rPr>
              <a:t>//</a:t>
            </a:r>
            <a:r>
              <a:rPr lang="zh-CN" altLang="en-US">
                <a:ea typeface="宋体" charset="-122"/>
              </a:rPr>
              <a:t>自己画，自己总结</a:t>
            </a:r>
            <a:endParaRPr lang="en-US" altLang="zh-CN">
              <a:ea typeface="宋体" charset="-122"/>
            </a:endParaRPr>
          </a:p>
          <a:p>
            <a:pPr eaLnBrk="1" hangingPunct="1"/>
            <a:r>
              <a:rPr lang="zh-CN" altLang="en-US">
                <a:ea typeface="宋体" charset="-122"/>
              </a:rPr>
              <a:t>对</a:t>
            </a:r>
            <a:r>
              <a:rPr lang="en-US" altLang="zh-CN">
                <a:ea typeface="宋体" charset="-122"/>
              </a:rPr>
              <a:t>zl</a:t>
            </a:r>
            <a:r>
              <a:rPr lang="zh-CN" altLang="en-US">
                <a:ea typeface="宋体" charset="-122"/>
              </a:rPr>
              <a:t>的图说明</a:t>
            </a:r>
            <a:endParaRPr lang="en-US" altLang="zh-CN" baseline="0">
              <a:ea typeface="宋体" charset="-122"/>
            </a:endParaRPr>
          </a:p>
          <a:p>
            <a:pPr marL="228600" indent="-228600" eaLnBrk="1" hangingPunct="1">
              <a:buAutoNum type="arabicParenR"/>
            </a:pPr>
            <a:r>
              <a:rPr lang="en-US" altLang="zh-CN" baseline="0">
                <a:ea typeface="宋体" charset="-122"/>
              </a:rPr>
              <a:t>Boss</a:t>
            </a:r>
            <a:r>
              <a:rPr lang="zh-CN" altLang="en-US" baseline="0">
                <a:ea typeface="宋体" charset="-122"/>
              </a:rPr>
              <a:t>线程 维护</a:t>
            </a:r>
            <a:r>
              <a:rPr lang="en-US" altLang="zh-CN" baseline="0">
                <a:ea typeface="宋体" charset="-122"/>
              </a:rPr>
              <a:t>Selector </a:t>
            </a:r>
            <a:r>
              <a:rPr lang="zh-CN" altLang="en-US" baseline="0">
                <a:ea typeface="宋体" charset="-122"/>
              </a:rPr>
              <a:t>， 只关注 </a:t>
            </a:r>
            <a:r>
              <a:rPr lang="en-US" altLang="zh-CN" baseline="0">
                <a:ea typeface="宋体" charset="-122"/>
              </a:rPr>
              <a:t>Accept </a:t>
            </a:r>
            <a:r>
              <a:rPr lang="zh-CN" altLang="en-US" baseline="0">
                <a:ea typeface="宋体" charset="-122"/>
              </a:rPr>
              <a:t>事件</a:t>
            </a:r>
            <a:endParaRPr lang="en-US" altLang="zh-CN" baseline="0">
              <a:ea typeface="宋体" charset="-122"/>
            </a:endParaRPr>
          </a:p>
          <a:p>
            <a:pPr marL="228600" indent="-228600" eaLnBrk="1" hangingPunct="1">
              <a:buAutoNum type="arabicParenR"/>
            </a:pPr>
            <a:r>
              <a:rPr lang="zh-CN" altLang="en-US" baseline="0">
                <a:ea typeface="宋体" charset="-122"/>
              </a:rPr>
              <a:t>当接收到</a:t>
            </a:r>
            <a:r>
              <a:rPr lang="en-US" altLang="zh-CN" baseline="0">
                <a:ea typeface="宋体" charset="-122"/>
              </a:rPr>
              <a:t>Accept </a:t>
            </a:r>
            <a:r>
              <a:rPr lang="zh-CN" altLang="en-US" baseline="0">
                <a:ea typeface="宋体" charset="-122"/>
              </a:rPr>
              <a:t>事件时，即客户端连接，即获取</a:t>
            </a:r>
            <a:r>
              <a:rPr lang="en-US" altLang="zh-CN" baseline="0">
                <a:ea typeface="宋体" charset="-122"/>
              </a:rPr>
              <a:t>SelectionKey </a:t>
            </a:r>
            <a:r>
              <a:rPr lang="zh-CN" altLang="en-US" baseline="0">
                <a:ea typeface="宋体" charset="-122"/>
              </a:rPr>
              <a:t>集合</a:t>
            </a:r>
            <a:r>
              <a:rPr lang="en-US" altLang="zh-CN" baseline="0">
                <a:ea typeface="宋体" charset="-122"/>
              </a:rPr>
              <a:t>, </a:t>
            </a:r>
            <a:r>
              <a:rPr lang="zh-CN" altLang="en-US" baseline="0">
                <a:ea typeface="宋体" charset="-122"/>
              </a:rPr>
              <a:t>并获取到对应的</a:t>
            </a:r>
            <a:r>
              <a:rPr lang="en-US" altLang="zh-CN" baseline="0">
                <a:ea typeface="宋体" charset="-122"/>
              </a:rPr>
              <a:t>SocketChannel </a:t>
            </a:r>
            <a:r>
              <a:rPr lang="zh-CN" altLang="en-US" baseline="0">
                <a:ea typeface="宋体" charset="-122"/>
              </a:rPr>
              <a:t>，进一步封装成</a:t>
            </a:r>
            <a:r>
              <a:rPr lang="en-US" altLang="zh-CN" baseline="0">
                <a:ea typeface="宋体" charset="-122"/>
              </a:rPr>
              <a:t>NIOSocketChannel</a:t>
            </a:r>
            <a:r>
              <a:rPr lang="en-US" altLang="zh-CN">
                <a:ea typeface="宋体" charset="-122"/>
              </a:rPr>
              <a:t>,</a:t>
            </a:r>
            <a:r>
              <a:rPr lang="zh-CN" altLang="en-US">
                <a:ea typeface="宋体" charset="-122"/>
              </a:rPr>
              <a:t>注册到</a:t>
            </a:r>
            <a:r>
              <a:rPr lang="en-US" altLang="zh-CN">
                <a:ea typeface="宋体" charset="-122"/>
              </a:rPr>
              <a:t>Worker</a:t>
            </a:r>
            <a:r>
              <a:rPr lang="en-US" altLang="zh-CN" baseline="0">
                <a:ea typeface="宋体" charset="-122"/>
              </a:rPr>
              <a:t> </a:t>
            </a:r>
            <a:r>
              <a:rPr lang="zh-CN" altLang="en-US" baseline="0">
                <a:ea typeface="宋体" charset="-122"/>
              </a:rPr>
              <a:t>线程</a:t>
            </a:r>
            <a:r>
              <a:rPr lang="en-US" altLang="zh-CN" baseline="0">
                <a:ea typeface="宋体" charset="-122"/>
              </a:rPr>
              <a:t>(</a:t>
            </a:r>
            <a:r>
              <a:rPr lang="zh-CN" altLang="en-US" baseline="0">
                <a:ea typeface="宋体" charset="-122"/>
              </a:rPr>
              <a:t>事件循环</a:t>
            </a:r>
            <a:r>
              <a:rPr lang="en-US" altLang="zh-CN" baseline="0">
                <a:ea typeface="宋体" charset="-122"/>
              </a:rPr>
              <a:t>)</a:t>
            </a:r>
            <a:r>
              <a:rPr lang="zh-CN" altLang="en-US" baseline="0">
                <a:ea typeface="宋体" charset="-122"/>
              </a:rPr>
              <a:t>维护的</a:t>
            </a:r>
            <a:r>
              <a:rPr lang="en-US" altLang="zh-CN" baseline="0">
                <a:ea typeface="宋体" charset="-122"/>
              </a:rPr>
              <a:t>Selector </a:t>
            </a:r>
            <a:r>
              <a:rPr lang="zh-CN" altLang="en-US" baseline="0">
                <a:ea typeface="宋体" charset="-122"/>
              </a:rPr>
              <a:t>中</a:t>
            </a:r>
            <a:endParaRPr lang="en-US" altLang="zh-CN" baseline="0">
              <a:ea typeface="宋体" charset="-122"/>
            </a:endParaRPr>
          </a:p>
          <a:p>
            <a:pPr marL="0" indent="0" eaLnBrk="1" hangingPunct="1">
              <a:buNone/>
            </a:pPr>
            <a:r>
              <a:rPr lang="en-US" altLang="zh-CN" baseline="0">
                <a:ea typeface="宋体" charset="-122"/>
              </a:rPr>
              <a:t>4) </a:t>
            </a:r>
            <a:r>
              <a:rPr lang="zh-CN" altLang="en-US" baseline="0">
                <a:ea typeface="宋体" charset="-122"/>
              </a:rPr>
              <a:t>当</a:t>
            </a:r>
            <a:r>
              <a:rPr lang="en-US" altLang="zh-CN" baseline="0">
                <a:ea typeface="宋体" charset="-122"/>
              </a:rPr>
              <a:t>Worker </a:t>
            </a:r>
            <a:r>
              <a:rPr lang="zh-CN" altLang="en-US" baseline="0">
                <a:ea typeface="宋体" charset="-122"/>
              </a:rPr>
              <a:t>线程监听到注册到</a:t>
            </a:r>
            <a:r>
              <a:rPr lang="en-US" altLang="zh-CN" baseline="0">
                <a:ea typeface="宋体" charset="-122"/>
              </a:rPr>
              <a:t>Selector </a:t>
            </a:r>
            <a:r>
              <a:rPr lang="zh-CN" altLang="en-US" baseline="0">
                <a:ea typeface="宋体" charset="-122"/>
              </a:rPr>
              <a:t>中的通道发生自己感兴趣的事件时，就进行处理</a:t>
            </a:r>
            <a:r>
              <a:rPr lang="en-US" altLang="zh-CN" baseline="0">
                <a:ea typeface="宋体" charset="-122"/>
              </a:rPr>
              <a:t>(</a:t>
            </a:r>
            <a:r>
              <a:rPr lang="zh-CN" altLang="en-US" baseline="0">
                <a:ea typeface="宋体" charset="-122"/>
              </a:rPr>
              <a:t>由</a:t>
            </a:r>
            <a:r>
              <a:rPr lang="en-US" altLang="zh-CN" baseline="0">
                <a:ea typeface="宋体" charset="-122"/>
              </a:rPr>
              <a:t>Hanndler</a:t>
            </a:r>
            <a:r>
              <a:rPr lang="zh-CN" altLang="en-US" baseline="0">
                <a:ea typeface="宋体" charset="-122"/>
              </a:rPr>
              <a:t>来处理</a:t>
            </a:r>
            <a:r>
              <a:rPr lang="en-US" altLang="zh-CN" baseline="0">
                <a:ea typeface="宋体" charset="-122"/>
              </a:rPr>
              <a:t>[</a:t>
            </a:r>
            <a:r>
              <a:rPr lang="zh-CN" altLang="en-US" baseline="0">
                <a:ea typeface="宋体" charset="-122"/>
              </a:rPr>
              <a:t>已经加入到通道的</a:t>
            </a:r>
            <a:r>
              <a:rPr lang="en-US" altLang="zh-CN" baseline="0">
                <a:ea typeface="宋体" charset="-122"/>
              </a:rPr>
              <a:t>])</a:t>
            </a:r>
          </a:p>
          <a:p>
            <a:pPr marL="0" indent="0" eaLnBrk="1" hangingPunct="1">
              <a:buNone/>
            </a:pP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r>
              <a:rPr lang="zh-CN" altLang="en-US" baseline="0">
                <a:ea typeface="宋体" charset="-122"/>
              </a:rPr>
              <a:t>问题说明举例：比如当发生的 </a:t>
            </a:r>
            <a:r>
              <a:rPr lang="en-US" altLang="zh-CN" baseline="0">
                <a:ea typeface="宋体" charset="-122"/>
              </a:rPr>
              <a:t>READ </a:t>
            </a:r>
            <a:r>
              <a:rPr lang="zh-CN" altLang="en-US" baseline="0">
                <a:ea typeface="宋体" charset="-122"/>
              </a:rPr>
              <a:t>事件时，就会进行入站，入站过程中总会调用到自己的</a:t>
            </a:r>
            <a:r>
              <a:rPr lang="en-US" altLang="zh-CN" baseline="0">
                <a:ea typeface="宋体" charset="-122"/>
              </a:rPr>
              <a:t>Handler </a:t>
            </a:r>
            <a:r>
              <a:rPr lang="zh-CN" altLang="en-US" baseline="0">
                <a:ea typeface="宋体" charset="-122"/>
              </a:rPr>
              <a:t>的</a:t>
            </a:r>
            <a:r>
              <a:rPr lang="en-US" altLang="zh-CN"/>
              <a:t>channelRead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宋体" charset="-122"/>
              </a:rPr>
              <a:t>方法，这里我们可以获取数据，并处理业务，但是如果我们直接在</a:t>
            </a:r>
            <a:r>
              <a:rPr lang="en-US" altLang="zh-CN"/>
              <a:t>channelRead</a:t>
            </a:r>
            <a:r>
              <a:rPr lang="en-US" altLang="zh-CN" baseline="0"/>
              <a:t> </a:t>
            </a:r>
            <a:r>
              <a:rPr lang="zh-CN" altLang="en-US" baseline="0"/>
              <a:t>处理耗时业务，一会造成阻塞，因此，如果</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a:ea typeface="宋体" charset="-122"/>
              </a:rPr>
              <a:t>直接这里处理业务，效率不高，需要在后面做成 异步处理，</a:t>
            </a:r>
            <a:r>
              <a:rPr lang="en-US" altLang="zh-CN" baseline="0">
                <a:ea typeface="宋体" charset="-122"/>
              </a:rPr>
              <a:t>[</a:t>
            </a:r>
            <a:r>
              <a:rPr lang="zh-CN" altLang="en-US" baseline="0">
                <a:ea typeface="宋体" charset="-122"/>
              </a:rPr>
              <a:t>通过 业务线程池来完成，后面会讲的</a:t>
            </a:r>
            <a:r>
              <a:rPr lang="en-US" altLang="zh-CN" baseline="0">
                <a:ea typeface="宋体" charset="-122"/>
              </a:rPr>
              <a:t>]</a:t>
            </a:r>
          </a:p>
          <a:p>
            <a:pPr marL="0" indent="0" eaLnBrk="1" hangingPunct="1">
              <a:buNone/>
            </a:pPr>
            <a:endParaRPr lang="en-US" altLang="zh-CN" baseline="0">
              <a:ea typeface="宋体" charset="-122"/>
            </a:endParaRPr>
          </a:p>
          <a:p>
            <a:pPr marL="0" indent="0" eaLnBrk="1" hangingPunct="1">
              <a:buNone/>
            </a:pPr>
            <a:r>
              <a:rPr lang="en-US" altLang="zh-CN" sz="1200" b="1" kern="1200">
                <a:solidFill>
                  <a:schemeClr val="tx1"/>
                </a:solidFill>
                <a:effectLst/>
                <a:latin typeface="+mn-lt"/>
                <a:ea typeface="+mn-ea"/>
                <a:cs typeface="+mn-cs"/>
              </a:rPr>
              <a:t>public class </a:t>
            </a:r>
            <a:r>
              <a:rPr lang="en-US" altLang="zh-CN"/>
              <a:t>NettyServerHandler </a:t>
            </a:r>
            <a:r>
              <a:rPr lang="en-US" altLang="zh-CN" sz="1200" b="1" kern="1200">
                <a:solidFill>
                  <a:schemeClr val="tx1"/>
                </a:solidFill>
                <a:effectLst/>
                <a:latin typeface="+mn-lt"/>
                <a:ea typeface="+mn-ea"/>
                <a:cs typeface="+mn-cs"/>
              </a:rPr>
              <a:t>extends </a:t>
            </a:r>
            <a:r>
              <a:rPr lang="en-US" altLang="zh-CN"/>
              <a:t>ChannelInboundHandlerAdapter {</a:t>
            </a:r>
            <a:br>
              <a:rPr lang="en-US" altLang="zh-CN"/>
            </a:br>
            <a:br>
              <a:rPr lang="en-US" altLang="zh-CN"/>
            </a:br>
            <a:r>
              <a:rPr lang="en-US" altLang="zh-CN"/>
              <a:t>    </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读取数据事件</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读取客户端发送的数据</a:t>
            </a:r>
            <a:r>
              <a:rPr lang="en-US" altLang="zh-CN" sz="1200" i="1" kern="1200">
                <a:solidFill>
                  <a:schemeClr val="tx1"/>
                </a:solidFill>
                <a:effectLst/>
                <a:latin typeface="+mn-lt"/>
                <a:ea typeface="+mn-ea"/>
                <a:cs typeface="+mn-cs"/>
              </a:rPr>
              <a:t>)</a:t>
            </a:r>
            <a:br>
              <a:rPr lang="en-US" altLang="zh-CN" sz="1200" i="1" kern="1200">
                <a:solidFill>
                  <a:schemeClr val="tx1"/>
                </a:solidFill>
                <a:effectLst/>
                <a:latin typeface="+mn-lt"/>
                <a:ea typeface="+mn-ea"/>
                <a:cs typeface="+mn-cs"/>
              </a:rPr>
            </a:br>
            <a:r>
              <a:rPr lang="en-US" altLang="zh-CN" sz="1200" i="1" kern="1200">
                <a:solidFill>
                  <a:schemeClr val="tx1"/>
                </a:solidFill>
                <a:effectLst/>
                <a:latin typeface="+mn-lt"/>
                <a:ea typeface="+mn-ea"/>
                <a:cs typeface="+mn-cs"/>
              </a:rPr>
              <a:t>    // ctx </a:t>
            </a:r>
            <a:r>
              <a:rPr lang="zh-CN" altLang="en-US" sz="1200" i="1" kern="1200">
                <a:solidFill>
                  <a:schemeClr val="tx1"/>
                </a:solidFill>
                <a:effectLst/>
                <a:latin typeface="+mn-lt"/>
                <a:ea typeface="+mn-ea"/>
                <a:cs typeface="+mn-cs"/>
              </a:rPr>
              <a:t>： 上下文对象</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封装了很多信息，比如管道、客户端的地址等</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sz="1200" i="1" kern="1200">
                <a:solidFill>
                  <a:schemeClr val="tx1"/>
                </a:solidFill>
                <a:effectLst/>
                <a:latin typeface="+mn-lt"/>
                <a:ea typeface="+mn-ea"/>
                <a:cs typeface="+mn-cs"/>
              </a:rPr>
              <a:t>// msg : </a:t>
            </a:r>
            <a:r>
              <a:rPr lang="zh-CN" altLang="en-US" sz="1200" i="1" kern="1200">
                <a:solidFill>
                  <a:schemeClr val="tx1"/>
                </a:solidFill>
                <a:effectLst/>
                <a:latin typeface="+mn-lt"/>
                <a:ea typeface="+mn-ea"/>
                <a:cs typeface="+mn-cs"/>
              </a:rPr>
              <a:t>客户端发送的数据</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sz="1200" b="1" kern="1200">
                <a:solidFill>
                  <a:schemeClr val="tx1"/>
                </a:solidFill>
                <a:effectLst/>
                <a:latin typeface="+mn-lt"/>
                <a:ea typeface="+mn-ea"/>
                <a:cs typeface="+mn-cs"/>
              </a:rPr>
              <a:t>public void </a:t>
            </a:r>
            <a:r>
              <a:rPr lang="en-US" altLang="zh-CN"/>
              <a:t>channelRead(ChannelHandlerContext ctx, Object msg){</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"Server:"</a:t>
            </a:r>
            <a:r>
              <a:rPr lang="en-US" altLang="zh-CN"/>
              <a:t>+ctx);</a:t>
            </a:r>
            <a:br>
              <a:rPr lang="en-US" altLang="zh-CN"/>
            </a:br>
            <a:r>
              <a:rPr lang="en-US" altLang="zh-CN"/>
              <a:t>        </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这个 </a:t>
            </a:r>
            <a:r>
              <a:rPr lang="en-US" altLang="zh-CN" sz="1200" i="1" kern="1200">
                <a:solidFill>
                  <a:schemeClr val="tx1"/>
                </a:solidFill>
                <a:effectLst/>
                <a:latin typeface="+mn-lt"/>
                <a:ea typeface="+mn-ea"/>
                <a:cs typeface="+mn-cs"/>
              </a:rPr>
              <a:t>ByteBuf </a:t>
            </a:r>
            <a:r>
              <a:rPr lang="zh-CN" altLang="en-US" sz="1200" i="1" kern="1200">
                <a:solidFill>
                  <a:schemeClr val="tx1"/>
                </a:solidFill>
                <a:effectLst/>
                <a:latin typeface="+mn-lt"/>
                <a:ea typeface="+mn-ea"/>
                <a:cs typeface="+mn-cs"/>
              </a:rPr>
              <a:t>是 </a:t>
            </a:r>
            <a:r>
              <a:rPr lang="en-US" altLang="zh-CN" sz="1200" i="1" kern="1200">
                <a:solidFill>
                  <a:schemeClr val="tx1"/>
                </a:solidFill>
                <a:effectLst/>
                <a:latin typeface="+mn-lt"/>
                <a:ea typeface="+mn-ea"/>
                <a:cs typeface="+mn-cs"/>
              </a:rPr>
              <a:t>netty </a:t>
            </a:r>
            <a:r>
              <a:rPr lang="zh-CN" altLang="en-US" sz="1200" i="1" kern="1200">
                <a:solidFill>
                  <a:schemeClr val="tx1"/>
                </a:solidFill>
                <a:effectLst/>
                <a:latin typeface="+mn-lt"/>
                <a:ea typeface="+mn-ea"/>
                <a:cs typeface="+mn-cs"/>
              </a:rPr>
              <a:t>提供的</a:t>
            </a:r>
            <a:r>
              <a:rPr lang="en-US" altLang="zh-CN" sz="1200" i="1" kern="1200">
                <a:solidFill>
                  <a:schemeClr val="tx1"/>
                </a:solidFill>
                <a:effectLst/>
                <a:latin typeface="+mn-lt"/>
                <a:ea typeface="+mn-ea"/>
                <a:cs typeface="+mn-cs"/>
              </a:rPr>
              <a:t>, </a:t>
            </a:r>
            <a:r>
              <a:rPr lang="zh-CN" altLang="en-US" sz="1200" i="1" kern="1200">
                <a:solidFill>
                  <a:schemeClr val="tx1"/>
                </a:solidFill>
                <a:effectLst/>
                <a:latin typeface="+mn-lt"/>
                <a:ea typeface="+mn-ea"/>
                <a:cs typeface="+mn-cs"/>
              </a:rPr>
              <a:t>为了与</a:t>
            </a:r>
            <a:r>
              <a:rPr lang="en-US" altLang="zh-CN" sz="1200" i="1" kern="1200">
                <a:solidFill>
                  <a:schemeClr val="tx1"/>
                </a:solidFill>
                <a:effectLst/>
                <a:latin typeface="+mn-lt"/>
                <a:ea typeface="+mn-ea"/>
                <a:cs typeface="+mn-cs"/>
              </a:rPr>
              <a:t>nio </a:t>
            </a:r>
            <a:r>
              <a:rPr lang="zh-CN" altLang="en-US" sz="1200" i="1" kern="1200">
                <a:solidFill>
                  <a:schemeClr val="tx1"/>
                </a:solidFill>
                <a:effectLst/>
                <a:latin typeface="+mn-lt"/>
                <a:ea typeface="+mn-ea"/>
                <a:cs typeface="+mn-cs"/>
              </a:rPr>
              <a:t>的</a:t>
            </a:r>
            <a:r>
              <a:rPr lang="en-US" altLang="zh-CN" sz="1200" i="1" kern="1200">
                <a:solidFill>
                  <a:schemeClr val="tx1"/>
                </a:solidFill>
                <a:effectLst/>
                <a:latin typeface="+mn-lt"/>
                <a:ea typeface="+mn-ea"/>
                <a:cs typeface="+mn-cs"/>
              </a:rPr>
              <a:t>ByteBuffer </a:t>
            </a:r>
            <a:r>
              <a:rPr lang="zh-CN" altLang="en-US" sz="1200" i="1" kern="1200">
                <a:solidFill>
                  <a:schemeClr val="tx1"/>
                </a:solidFill>
                <a:effectLst/>
                <a:latin typeface="+mn-lt"/>
                <a:ea typeface="+mn-ea"/>
                <a:cs typeface="+mn-cs"/>
              </a:rPr>
              <a:t>区分，</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并且性能更高</a:t>
            </a:r>
            <a:br>
              <a:rPr lang="zh-CN" altLang="en-US" sz="1200" i="1" kern="1200">
                <a:solidFill>
                  <a:schemeClr val="tx1"/>
                </a:solidFill>
                <a:effectLst/>
                <a:latin typeface="+mn-lt"/>
                <a:ea typeface="+mn-ea"/>
                <a:cs typeface="+mn-cs"/>
              </a:rPr>
            </a:br>
            <a:r>
              <a:rPr lang="zh-CN" altLang="en-US" sz="1200" i="1" kern="1200">
                <a:solidFill>
                  <a:schemeClr val="tx1"/>
                </a:solidFill>
                <a:effectLst/>
                <a:latin typeface="+mn-lt"/>
                <a:ea typeface="+mn-ea"/>
                <a:cs typeface="+mn-cs"/>
              </a:rPr>
              <a:t>        </a:t>
            </a:r>
            <a:r>
              <a:rPr lang="en-US" altLang="zh-CN"/>
              <a:t>ByteBuf buf=(ByteBuf) msg;</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客户端发来的消息：</a:t>
            </a:r>
            <a:r>
              <a:rPr lang="en-US" altLang="zh-CN" sz="1200" b="1" kern="1200">
                <a:solidFill>
                  <a:schemeClr val="tx1"/>
                </a:solidFill>
                <a:effectLst/>
                <a:latin typeface="+mn-lt"/>
                <a:ea typeface="+mn-ea"/>
                <a:cs typeface="+mn-cs"/>
              </a:rPr>
              <a:t>"</a:t>
            </a:r>
            <a:r>
              <a:rPr lang="en-US" altLang="zh-CN"/>
              <a:t>+buf.toString(CharsetUtil.</a:t>
            </a:r>
            <a:r>
              <a:rPr lang="en-US" altLang="zh-CN" sz="1200" b="1" i="1" kern="1200">
                <a:solidFill>
                  <a:schemeClr val="tx1"/>
                </a:solidFill>
                <a:effectLst/>
                <a:latin typeface="+mn-lt"/>
                <a:ea typeface="+mn-ea"/>
                <a:cs typeface="+mn-cs"/>
              </a:rPr>
              <a:t>UTF_8</a:t>
            </a:r>
            <a:r>
              <a:rPr lang="en-US" altLang="zh-CN"/>
              <a:t>));</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客户端地址</a:t>
            </a:r>
            <a:r>
              <a:rPr lang="en-US" altLang="zh-CN" sz="1200" b="1" kern="1200">
                <a:solidFill>
                  <a:schemeClr val="tx1"/>
                </a:solidFill>
                <a:effectLst/>
                <a:latin typeface="+mn-lt"/>
                <a:ea typeface="+mn-ea"/>
                <a:cs typeface="+mn-cs"/>
              </a:rPr>
              <a:t>=" </a:t>
            </a:r>
            <a:r>
              <a:rPr lang="en-US" altLang="zh-CN"/>
              <a:t>+ ctx.channel().remoteAddress());</a:t>
            </a:r>
            <a:br>
              <a:rPr lang="en-US" altLang="zh-CN"/>
            </a:br>
            <a:br>
              <a:rPr lang="en-US" altLang="zh-CN"/>
            </a:br>
            <a:r>
              <a:rPr lang="en-US" altLang="zh-CN"/>
              <a:t>    }</a:t>
            </a:r>
          </a:p>
          <a:p>
            <a:pPr marL="0" indent="0" eaLnBrk="1" hangingPunct="1">
              <a:buNone/>
            </a:pPr>
            <a:r>
              <a:rPr lang="en-US" altLang="zh-CN" baseline="0">
                <a:ea typeface="宋体" charset="-122"/>
              </a:rPr>
              <a:t>}</a:t>
            </a:r>
          </a:p>
          <a:p>
            <a:pPr marL="0" indent="0" eaLnBrk="1" hangingPunct="1">
              <a:buNone/>
            </a:pPr>
            <a:r>
              <a:rPr lang="en-US" altLang="zh-CN" baseline="0">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baseline="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7500" lnSpcReduction="20000"/>
          </a:bodyPr>
          <a:lstStyle/>
          <a:p>
            <a:pPr marL="0" indent="0">
              <a:buNone/>
            </a:pPr>
            <a:r>
              <a:rPr lang="en-US" altLang="zh-CN" sz="1200" b="0" i="0" kern="1200">
                <a:solidFill>
                  <a:schemeClr val="tx1"/>
                </a:solidFill>
                <a:effectLst/>
                <a:latin typeface="+mn-lt"/>
                <a:ea typeface="+mn-ea"/>
                <a:cs typeface="+mn-cs"/>
              </a:rPr>
              <a:t>1)</a:t>
            </a:r>
            <a:r>
              <a:rPr lang="en-US" altLang="zh-CN" sz="1200" b="0" i="0" kern="1200" baseline="0">
                <a:solidFill>
                  <a:schemeClr val="tx1"/>
                </a:solidFill>
                <a:effectLst/>
                <a:latin typeface="+mn-lt"/>
                <a:ea typeface="+mn-ea"/>
                <a:cs typeface="+mn-cs"/>
              </a:rPr>
              <a:t> </a:t>
            </a:r>
            <a:r>
              <a:rPr lang="en-US" altLang="zh-CN"/>
              <a:t>Netty </a:t>
            </a:r>
            <a:r>
              <a:rPr lang="zh-CN" altLang="en-US"/>
              <a:t>抽象出两组</a:t>
            </a:r>
            <a:r>
              <a:rPr lang="zh-CN" altLang="en-US" b="1"/>
              <a:t>线程池</a:t>
            </a:r>
            <a:r>
              <a:rPr lang="zh-CN" altLang="en-US"/>
              <a:t>，</a:t>
            </a:r>
            <a:r>
              <a:rPr lang="en-US" altLang="zh-CN"/>
              <a:t>BossGroup </a:t>
            </a:r>
            <a:r>
              <a:rPr lang="zh-CN" altLang="en-US"/>
              <a:t>专门负责接收客户端连接，</a:t>
            </a:r>
            <a:r>
              <a:rPr lang="en-US" altLang="zh-CN"/>
              <a:t>WorkerGroup </a:t>
            </a:r>
            <a:r>
              <a:rPr lang="zh-CN" altLang="en-US"/>
              <a:t>专门负责网络读写操作</a:t>
            </a:r>
            <a:endParaRPr lang="en-US" altLang="zh-CN" sz="1200" b="0" i="0" kern="1200">
              <a:solidFill>
                <a:schemeClr val="tx1"/>
              </a:solidFill>
              <a:effectLst/>
              <a:latin typeface="+mn-lt"/>
              <a:ea typeface="+mn-ea"/>
              <a:cs typeface="+mn-cs"/>
            </a:endParaRPr>
          </a:p>
          <a:p>
            <a:pPr marL="228600" indent="-228600">
              <a:buAutoNum type="arabicParenR"/>
            </a:pPr>
            <a:r>
              <a:rPr lang="en-US" altLang="zh-CN"/>
              <a:t>BossGroup </a:t>
            </a:r>
            <a:r>
              <a:rPr lang="zh-CN" altLang="en-US"/>
              <a:t>和</a:t>
            </a:r>
            <a:r>
              <a:rPr lang="zh-CN" altLang="en-US" baseline="0"/>
              <a:t> </a:t>
            </a:r>
            <a:r>
              <a:rPr lang="en-US" altLang="zh-CN"/>
              <a:t>WorkerGroup </a:t>
            </a:r>
            <a:r>
              <a:rPr lang="zh-CN" altLang="en-US"/>
              <a:t>的类型都是 </a:t>
            </a:r>
            <a:r>
              <a:rPr lang="en-US" altLang="zh-CN" sz="1200"/>
              <a:t>NioEventLoopGroup</a:t>
            </a:r>
          </a:p>
          <a:p>
            <a:pPr marL="228600" indent="-228600">
              <a:buAutoNum type="arabicParenR"/>
            </a:pPr>
            <a:r>
              <a:rPr lang="en-US" altLang="zh-CN" sz="1200"/>
              <a:t>NioEventLoopGroup </a:t>
            </a:r>
            <a:r>
              <a:rPr lang="zh-CN" altLang="en-US" sz="1200"/>
              <a:t>相当于 </a:t>
            </a:r>
            <a:r>
              <a:rPr lang="en-US" altLang="zh-CN" sz="1200"/>
              <a:t>1 </a:t>
            </a:r>
            <a:r>
              <a:rPr lang="zh-CN" altLang="en-US" sz="1200"/>
              <a:t>个事件循环组，这个组里包含多个事件循环 </a:t>
            </a:r>
            <a:r>
              <a:rPr lang="en-US" altLang="zh-CN" sz="1200"/>
              <a:t>NioEventLoop</a:t>
            </a:r>
          </a:p>
          <a:p>
            <a:pPr marL="228600" indent="-228600">
              <a:buAutoNum type="arabicParenR"/>
            </a:pPr>
            <a:r>
              <a:rPr lang="en-US" altLang="zh-CN"/>
              <a:t>NioEventLoop </a:t>
            </a:r>
            <a:r>
              <a:rPr lang="zh-CN" altLang="en-US"/>
              <a:t>表示一个不断循环执行处理任务的线程，每个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endParaRPr lang="en-US" altLang="zh-CN" sz="1200"/>
          </a:p>
          <a:p>
            <a:pPr marL="228600" indent="-228600">
              <a:buAutoNum type="arabicParenR"/>
            </a:pPr>
            <a:r>
              <a:rPr lang="en-US" altLang="zh-CN" sz="1200"/>
              <a:t>NioEventLoopGroup </a:t>
            </a:r>
            <a:r>
              <a:rPr lang="zh-CN" altLang="en-US" sz="1200"/>
              <a:t>有几个线程，可以在创建时来指定 默认为 </a:t>
            </a:r>
            <a:r>
              <a:rPr lang="en-US" altLang="zh-CN" sz="1200"/>
              <a:t>cpu </a:t>
            </a:r>
            <a:r>
              <a:rPr lang="zh-CN" altLang="en-US" sz="1200"/>
              <a:t>核 </a:t>
            </a:r>
            <a:r>
              <a:rPr lang="en-US" altLang="zh-CN" sz="1200"/>
              <a:t>* 2 //</a:t>
            </a:r>
            <a:r>
              <a:rPr lang="zh-CN" altLang="en-US" sz="1200"/>
              <a:t>可以追源码</a:t>
            </a:r>
            <a:endParaRPr lang="en-US" altLang="zh-CN" sz="1200"/>
          </a:p>
          <a:p>
            <a:pPr marL="228600" indent="-228600">
              <a:buAutoNum type="arabicParenR"/>
            </a:pPr>
            <a:r>
              <a:rPr lang="zh-CN" altLang="en-US" sz="1200"/>
              <a:t>每个 </a:t>
            </a:r>
            <a:r>
              <a:rPr lang="en-US" altLang="zh-CN" sz="1200"/>
              <a:t>Boss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Accept </a:t>
            </a:r>
            <a:r>
              <a:rPr lang="zh-CN" altLang="en-US" sz="1200"/>
              <a:t>事件</a:t>
            </a:r>
            <a:endParaRPr lang="en-US" altLang="zh-CN" sz="1200"/>
          </a:p>
          <a:p>
            <a:pPr marL="228600" indent="-228600">
              <a:buAutoNum type="arabicPeriod"/>
            </a:pPr>
            <a:r>
              <a:rPr lang="zh-CN" altLang="en-US" sz="1200"/>
              <a:t>处理 </a:t>
            </a:r>
            <a:r>
              <a:rPr lang="en-US" altLang="zh-CN" sz="1200"/>
              <a:t>Accept I/O </a:t>
            </a:r>
            <a:r>
              <a:rPr lang="zh-CN" altLang="en-US" sz="1200"/>
              <a:t>事件，与 </a:t>
            </a:r>
            <a:r>
              <a:rPr lang="en-US" altLang="zh-CN" sz="1200"/>
              <a:t>Client </a:t>
            </a:r>
            <a:r>
              <a:rPr lang="zh-CN" altLang="en-US" sz="1200"/>
              <a:t>建立连接，生成 </a:t>
            </a:r>
            <a:r>
              <a:rPr lang="en-US" altLang="zh-CN" sz="1200"/>
              <a:t>NioSocketChannel</a:t>
            </a:r>
            <a:r>
              <a:rPr lang="zh-CN" altLang="en-US" sz="1200"/>
              <a:t>，并将 </a:t>
            </a:r>
            <a:r>
              <a:rPr lang="en-US" altLang="zh-CN" sz="1200"/>
              <a:t>NioSocketChannel </a:t>
            </a:r>
            <a:r>
              <a:rPr lang="zh-CN" altLang="en-US" sz="1200"/>
              <a:t>注册到某个 </a:t>
            </a:r>
            <a:r>
              <a:rPr lang="en-US" altLang="zh-CN" sz="1200"/>
              <a:t>Worker NioEventLoop </a:t>
            </a:r>
            <a:r>
              <a:rPr lang="zh-CN" altLang="en-US" sz="1200"/>
              <a:t>的 </a:t>
            </a:r>
            <a:r>
              <a:rPr lang="en-US" altLang="zh-CN" sz="1200"/>
              <a:t>Selector </a:t>
            </a:r>
            <a:r>
              <a:rPr lang="zh-CN" altLang="en-US" sz="1200"/>
              <a:t>上</a:t>
            </a:r>
            <a:endParaRPr lang="en-US" altLang="zh-CN" sz="1200"/>
          </a:p>
          <a:p>
            <a:pPr marL="228600" indent="-228600">
              <a:buAutoNum type="arabicPeriod"/>
            </a:pPr>
            <a:r>
              <a:rPr lang="zh-CN" altLang="en-US" sz="1200"/>
              <a:t>处理任务队列中的任务，</a:t>
            </a:r>
            <a:r>
              <a:rPr lang="en-US" altLang="zh-CN" sz="1200"/>
              <a:t>runAllTasks</a:t>
            </a:r>
            <a:r>
              <a:rPr lang="zh-CN" altLang="en-US" sz="1200"/>
              <a:t>。任务队列中的任务包括用户调用 </a:t>
            </a:r>
            <a:r>
              <a:rPr lang="en-US" altLang="zh-CN" sz="1200"/>
              <a:t>eventloop.execute </a:t>
            </a:r>
            <a:r>
              <a:rPr lang="zh-CN" altLang="en-US" sz="1200"/>
              <a:t>或 </a:t>
            </a:r>
            <a:r>
              <a:rPr lang="en-US" altLang="zh-CN" sz="1200"/>
              <a:t>schedule </a:t>
            </a:r>
            <a:r>
              <a:rPr lang="zh-CN" altLang="en-US" sz="1200"/>
              <a:t>执行的任务，或者其他线程提交到该 </a:t>
            </a:r>
            <a:r>
              <a:rPr lang="en-US" altLang="zh-CN" sz="1200"/>
              <a:t>eventloop </a:t>
            </a:r>
            <a:r>
              <a:rPr lang="zh-CN" altLang="en-US" sz="1200"/>
              <a:t>的任务</a:t>
            </a:r>
            <a:r>
              <a:rPr lang="en-US" altLang="zh-CN" sz="1200"/>
              <a:t>//</a:t>
            </a:r>
            <a:r>
              <a:rPr lang="zh-CN" altLang="en-US" sz="1200"/>
              <a:t>断点可以测试</a:t>
            </a:r>
            <a:endParaRPr lang="en-US" altLang="zh-CN" sz="1200"/>
          </a:p>
          <a:p>
            <a:r>
              <a:rPr lang="en-US" altLang="zh-CN" sz="1200"/>
              <a:t>6)</a:t>
            </a:r>
            <a:r>
              <a:rPr lang="en-US" altLang="zh-CN" sz="1200" baseline="0"/>
              <a:t> </a:t>
            </a:r>
            <a:r>
              <a:rPr lang="zh-CN" altLang="en-US" sz="1200"/>
              <a:t>每个 </a:t>
            </a:r>
            <a:r>
              <a:rPr lang="en-US" altLang="zh-CN" sz="1200"/>
              <a:t>Worker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Read</a:t>
            </a:r>
            <a:r>
              <a:rPr lang="zh-CN" altLang="en-US" sz="1200"/>
              <a:t>、</a:t>
            </a:r>
            <a:r>
              <a:rPr lang="en-US" altLang="zh-CN" sz="1200"/>
              <a:t>Write </a:t>
            </a:r>
            <a:r>
              <a:rPr lang="zh-CN" altLang="en-US" sz="1200"/>
              <a:t>事件；</a:t>
            </a:r>
            <a:endParaRPr lang="en-US" altLang="zh-CN" sz="1200"/>
          </a:p>
          <a:p>
            <a:pPr marL="228600" indent="-228600">
              <a:buAutoNum type="arabicPeriod"/>
            </a:pPr>
            <a:r>
              <a:rPr lang="zh-CN" altLang="en-US" sz="1200"/>
              <a:t>处理 </a:t>
            </a:r>
            <a:r>
              <a:rPr lang="en-US" altLang="zh-CN" sz="1200"/>
              <a:t>I/O </a:t>
            </a:r>
            <a:r>
              <a:rPr lang="zh-CN" altLang="en-US" sz="1200"/>
              <a:t>事件，即 </a:t>
            </a:r>
            <a:r>
              <a:rPr lang="en-US" altLang="zh-CN" sz="1200"/>
              <a:t>Read</a:t>
            </a:r>
            <a:r>
              <a:rPr lang="zh-CN" altLang="en-US" sz="1200"/>
              <a:t>、</a:t>
            </a:r>
            <a:r>
              <a:rPr lang="en-US" altLang="zh-CN" sz="1200"/>
              <a:t>Write </a:t>
            </a:r>
            <a:r>
              <a:rPr lang="zh-CN" altLang="en-US" sz="1200"/>
              <a:t>事件，在 </a:t>
            </a:r>
            <a:r>
              <a:rPr lang="en-US" altLang="zh-CN" sz="1200"/>
              <a:t>NioSocketChannel </a:t>
            </a:r>
            <a:r>
              <a:rPr lang="zh-CN" altLang="en-US" sz="1200"/>
              <a:t>可读、可写事件发生时进行处理；</a:t>
            </a:r>
            <a:endParaRPr lang="en-US" altLang="zh-CN" sz="1200"/>
          </a:p>
          <a:p>
            <a:pPr marL="228600" indent="-228600">
              <a:buAutoNum type="arabicPeriod"/>
            </a:pPr>
            <a:r>
              <a:rPr lang="zh-CN" altLang="en-US" sz="1200"/>
              <a:t>处理任务队列中的</a:t>
            </a:r>
            <a:r>
              <a:rPr lang="zh-CN" altLang="en-US" sz="1200" b="1">
                <a:solidFill>
                  <a:srgbClr val="DA0000"/>
                </a:solidFill>
              </a:rPr>
              <a:t>任务</a:t>
            </a:r>
            <a:r>
              <a:rPr lang="zh-CN" altLang="en-US" sz="1200"/>
              <a:t>，</a:t>
            </a:r>
            <a:r>
              <a:rPr lang="en-US" altLang="zh-CN" sz="1200"/>
              <a:t>runAllTasks</a:t>
            </a:r>
            <a:r>
              <a:rPr lang="zh-CN" altLang="en-US" sz="1200"/>
              <a:t>。 </a:t>
            </a:r>
          </a:p>
          <a:p>
            <a:pPr marL="0" indent="0">
              <a:buNone/>
            </a:pPr>
            <a:endParaRPr lang="en-US" altLang="zh-CN" sz="1200" b="0" i="0" kern="1200">
              <a:solidFill>
                <a:schemeClr val="tx1"/>
              </a:solidFill>
              <a:effectLst/>
              <a:latin typeface="+mn-lt"/>
              <a:ea typeface="+mn-ea"/>
              <a:cs typeface="+mn-cs"/>
            </a:endParaRPr>
          </a:p>
          <a:p>
            <a:pPr marL="0" indent="0">
              <a:buNone/>
            </a:pPr>
            <a:endParaRPr lang="en-US" altLang="zh-CN" sz="1200" b="0" i="0" kern="1200">
              <a:solidFill>
                <a:schemeClr val="tx1"/>
              </a:solidFill>
              <a:effectLst/>
              <a:latin typeface="+mn-lt"/>
              <a:ea typeface="+mn-ea"/>
              <a:cs typeface="+mn-cs"/>
            </a:endParaRPr>
          </a:p>
          <a:p>
            <a:pPr marL="0" indent="0">
              <a:buNone/>
            </a:pPr>
            <a:r>
              <a:rPr lang="en-US" altLang="zh-CN" sz="1200" b="0" i="0" kern="1200">
                <a:solidFill>
                  <a:schemeClr val="tx1"/>
                </a:solidFill>
                <a:effectLst/>
                <a:latin typeface="+mn-lt"/>
                <a:ea typeface="+mn-ea"/>
                <a:cs typeface="+mn-cs"/>
              </a:rPr>
              <a:t>//===</a:t>
            </a:r>
          </a:p>
          <a:p>
            <a:pPr marL="0" indent="0">
              <a:buNone/>
            </a:pP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说明</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a:t>Server </a:t>
            </a:r>
            <a:r>
              <a:rPr lang="zh-CN" altLang="en-US" sz="1200"/>
              <a:t>端包含 </a:t>
            </a:r>
            <a:r>
              <a:rPr lang="en-US" altLang="zh-CN" sz="1200"/>
              <a:t>1 </a:t>
            </a:r>
            <a:r>
              <a:rPr lang="zh-CN" altLang="en-US" sz="1200"/>
              <a:t>个 </a:t>
            </a:r>
            <a:r>
              <a:rPr lang="en-US" altLang="zh-CN" sz="1200"/>
              <a:t>Boss NioEventLoopGroup </a:t>
            </a:r>
            <a:r>
              <a:rPr lang="zh-CN" altLang="en-US" sz="1200"/>
              <a:t>和 </a:t>
            </a:r>
            <a:r>
              <a:rPr lang="en-US" altLang="zh-CN" sz="1200"/>
              <a:t>1 </a:t>
            </a:r>
            <a:r>
              <a:rPr lang="zh-CN" altLang="en-US" sz="1200"/>
              <a:t>个 </a:t>
            </a:r>
            <a:r>
              <a:rPr lang="en-US" altLang="zh-CN" sz="1200"/>
              <a:t>Worker NioEventLoopGroup</a:t>
            </a:r>
            <a:r>
              <a:rPr lang="zh-CN" altLang="en-US" sz="1200"/>
              <a:t>。</a:t>
            </a:r>
            <a:endParaRPr lang="en-US" altLang="zh-CN" sz="1200"/>
          </a:p>
          <a:p>
            <a:pPr marL="228600" indent="-228600">
              <a:buAutoNum type="arabicParenR"/>
            </a:pPr>
            <a:r>
              <a:rPr lang="en-US" altLang="zh-CN" sz="1200"/>
              <a:t>NioEventLoopGroup </a:t>
            </a:r>
            <a:r>
              <a:rPr lang="zh-CN" altLang="en-US" sz="1200"/>
              <a:t>相当于 </a:t>
            </a:r>
            <a:r>
              <a:rPr lang="en-US" altLang="zh-CN" sz="1200"/>
              <a:t>1 </a:t>
            </a:r>
            <a:r>
              <a:rPr lang="zh-CN" altLang="en-US" sz="1200"/>
              <a:t>个事件循环组，这个组里包含多个事件循环 </a:t>
            </a:r>
            <a:r>
              <a:rPr lang="en-US" altLang="zh-CN" sz="1200"/>
              <a:t>NioEventLoop</a:t>
            </a:r>
            <a:r>
              <a:rPr lang="zh-CN" altLang="en-US" sz="1200"/>
              <a:t>，每个 </a:t>
            </a:r>
            <a:r>
              <a:rPr lang="en-US" altLang="zh-CN" sz="1200"/>
              <a:t>NioEventLoop </a:t>
            </a:r>
            <a:r>
              <a:rPr lang="zh-CN" altLang="en-US" sz="1200"/>
              <a:t>包含 </a:t>
            </a:r>
            <a:r>
              <a:rPr lang="en-US" altLang="zh-CN" sz="1200"/>
              <a:t>1 </a:t>
            </a:r>
            <a:r>
              <a:rPr lang="zh-CN" altLang="en-US" sz="1200"/>
              <a:t>个 </a:t>
            </a:r>
            <a:r>
              <a:rPr lang="en-US" altLang="zh-CN" sz="1200"/>
              <a:t>Selector </a:t>
            </a:r>
            <a:r>
              <a:rPr lang="zh-CN" altLang="en-US" sz="1200"/>
              <a:t>和 </a:t>
            </a:r>
            <a:r>
              <a:rPr lang="en-US" altLang="zh-CN" sz="1200"/>
              <a:t>1 </a:t>
            </a:r>
            <a:r>
              <a:rPr lang="zh-CN" altLang="en-US" sz="1200"/>
              <a:t>个事件循环线程。</a:t>
            </a:r>
            <a:endParaRPr lang="en-US" altLang="zh-CN" sz="1200"/>
          </a:p>
          <a:p>
            <a:pPr marL="228600" indent="-228600">
              <a:buAutoNum type="arabicParenR"/>
            </a:pPr>
            <a:r>
              <a:rPr lang="en-US" altLang="zh-CN" sz="1200"/>
              <a:t>NioEventLoopGroup </a:t>
            </a:r>
            <a:r>
              <a:rPr lang="zh-CN" altLang="en-US" sz="1200"/>
              <a:t>有几个线程，可以在创建时来指定 默认为 </a:t>
            </a:r>
            <a:r>
              <a:rPr lang="en-US" altLang="zh-CN" sz="1200"/>
              <a:t>cpu </a:t>
            </a:r>
            <a:r>
              <a:rPr lang="zh-CN" altLang="en-US" sz="1200"/>
              <a:t>核 </a:t>
            </a:r>
            <a:r>
              <a:rPr lang="en-US" altLang="zh-CN" sz="1200"/>
              <a:t>* 2 //</a:t>
            </a:r>
            <a:r>
              <a:rPr lang="zh-CN" altLang="en-US" sz="1200"/>
              <a:t>可以追源码</a:t>
            </a:r>
            <a:endParaRPr lang="en-US" altLang="zh-CN" sz="1200"/>
          </a:p>
          <a:p>
            <a:pPr marL="228600" indent="-228600">
              <a:buAutoNum type="arabicParenR"/>
            </a:pPr>
            <a:r>
              <a:rPr lang="zh-CN" altLang="en-US" sz="1200"/>
              <a:t>每个 </a:t>
            </a:r>
            <a:r>
              <a:rPr lang="en-US" altLang="zh-CN" sz="1200"/>
              <a:t>Boss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Accept </a:t>
            </a:r>
            <a:r>
              <a:rPr lang="zh-CN" altLang="en-US" sz="1200"/>
              <a:t>事件</a:t>
            </a:r>
            <a:endParaRPr lang="en-US" altLang="zh-CN" sz="1200"/>
          </a:p>
          <a:p>
            <a:pPr marL="228600" indent="-228600">
              <a:buAutoNum type="arabicPeriod"/>
            </a:pPr>
            <a:r>
              <a:rPr lang="zh-CN" altLang="en-US" sz="1200"/>
              <a:t>处理 </a:t>
            </a:r>
            <a:r>
              <a:rPr lang="en-US" altLang="zh-CN" sz="1200"/>
              <a:t>Accept I/O </a:t>
            </a:r>
            <a:r>
              <a:rPr lang="zh-CN" altLang="en-US" sz="1200"/>
              <a:t>事件，与 </a:t>
            </a:r>
            <a:r>
              <a:rPr lang="en-US" altLang="zh-CN" sz="1200"/>
              <a:t>Client </a:t>
            </a:r>
            <a:r>
              <a:rPr lang="zh-CN" altLang="en-US" sz="1200"/>
              <a:t>建立连接，生成 </a:t>
            </a:r>
            <a:r>
              <a:rPr lang="en-US" altLang="zh-CN" sz="1200"/>
              <a:t>NioSocketChannel</a:t>
            </a:r>
            <a:r>
              <a:rPr lang="zh-CN" altLang="en-US" sz="1200"/>
              <a:t>，并将 </a:t>
            </a:r>
            <a:r>
              <a:rPr lang="en-US" altLang="zh-CN" sz="1200"/>
              <a:t>NioSocketChannel </a:t>
            </a:r>
            <a:r>
              <a:rPr lang="zh-CN" altLang="en-US" sz="1200"/>
              <a:t>注册到某个 </a:t>
            </a:r>
            <a:r>
              <a:rPr lang="en-US" altLang="zh-CN" sz="1200"/>
              <a:t>Worker NioEventLoop </a:t>
            </a:r>
            <a:r>
              <a:rPr lang="zh-CN" altLang="en-US" sz="1200"/>
              <a:t>的 </a:t>
            </a:r>
            <a:r>
              <a:rPr lang="en-US" altLang="zh-CN" sz="1200"/>
              <a:t>Selector </a:t>
            </a:r>
            <a:r>
              <a:rPr lang="zh-CN" altLang="en-US" sz="1200"/>
              <a:t>上</a:t>
            </a:r>
            <a:endParaRPr lang="en-US" altLang="zh-CN" sz="1200"/>
          </a:p>
          <a:p>
            <a:pPr marL="228600" indent="-228600">
              <a:buAutoNum type="arabicPeriod"/>
            </a:pPr>
            <a:r>
              <a:rPr lang="zh-CN" altLang="en-US" sz="1200"/>
              <a:t>处理任务队列中的任务，</a:t>
            </a:r>
            <a:r>
              <a:rPr lang="en-US" altLang="zh-CN" sz="1200"/>
              <a:t>runAllTasks</a:t>
            </a:r>
            <a:r>
              <a:rPr lang="zh-CN" altLang="en-US" sz="1200"/>
              <a:t>。任务队列中的任务包括用户调用 </a:t>
            </a:r>
            <a:r>
              <a:rPr lang="en-US" altLang="zh-CN" sz="1200"/>
              <a:t>eventloop.execute </a:t>
            </a:r>
            <a:r>
              <a:rPr lang="zh-CN" altLang="en-US" sz="1200"/>
              <a:t>或 </a:t>
            </a:r>
            <a:r>
              <a:rPr lang="en-US" altLang="zh-CN" sz="1200"/>
              <a:t>schedule </a:t>
            </a:r>
            <a:r>
              <a:rPr lang="zh-CN" altLang="en-US" sz="1200"/>
              <a:t>执行的任务，或者其他线程提交到该 </a:t>
            </a:r>
            <a:r>
              <a:rPr lang="en-US" altLang="zh-CN" sz="1200"/>
              <a:t>eventloop </a:t>
            </a:r>
            <a:r>
              <a:rPr lang="zh-CN" altLang="en-US" sz="1200"/>
              <a:t>的任务</a:t>
            </a:r>
            <a:r>
              <a:rPr lang="en-US" altLang="zh-CN" sz="1200"/>
              <a:t>//</a:t>
            </a:r>
            <a:r>
              <a:rPr lang="zh-CN" altLang="en-US" sz="1200"/>
              <a:t>断点可以测试</a:t>
            </a:r>
            <a:endParaRPr lang="en-US" altLang="zh-CN" sz="1200"/>
          </a:p>
          <a:p>
            <a:r>
              <a:rPr lang="en-US" altLang="zh-CN" sz="1200"/>
              <a:t>5) </a:t>
            </a:r>
            <a:r>
              <a:rPr lang="zh-CN" altLang="en-US" sz="1200"/>
              <a:t>每个 </a:t>
            </a:r>
            <a:r>
              <a:rPr lang="en-US" altLang="zh-CN" sz="1200"/>
              <a:t>Worker NioEventLoop </a:t>
            </a:r>
            <a:r>
              <a:rPr lang="zh-CN" altLang="en-US" sz="1200"/>
              <a:t>循环执行的任务包含 </a:t>
            </a:r>
            <a:r>
              <a:rPr lang="en-US" altLang="zh-CN" sz="1200"/>
              <a:t>3 </a:t>
            </a:r>
            <a:r>
              <a:rPr lang="zh-CN" altLang="en-US" sz="1200"/>
              <a:t>步</a:t>
            </a:r>
            <a:endParaRPr lang="en-US" altLang="zh-CN" sz="1200"/>
          </a:p>
          <a:p>
            <a:pPr marL="228600" indent="-228600">
              <a:buAutoNum type="arabicPeriod"/>
            </a:pPr>
            <a:r>
              <a:rPr lang="zh-CN" altLang="en-US" sz="1200"/>
              <a:t>轮询 </a:t>
            </a:r>
            <a:r>
              <a:rPr lang="en-US" altLang="zh-CN" sz="1200"/>
              <a:t>Read</a:t>
            </a:r>
            <a:r>
              <a:rPr lang="zh-CN" altLang="en-US" sz="1200"/>
              <a:t>、</a:t>
            </a:r>
            <a:r>
              <a:rPr lang="en-US" altLang="zh-CN" sz="1200"/>
              <a:t>Write </a:t>
            </a:r>
            <a:r>
              <a:rPr lang="zh-CN" altLang="en-US" sz="1200"/>
              <a:t>事件；</a:t>
            </a:r>
            <a:endParaRPr lang="en-US" altLang="zh-CN" sz="1200"/>
          </a:p>
          <a:p>
            <a:pPr marL="228600" indent="-228600">
              <a:buAutoNum type="arabicPeriod"/>
            </a:pPr>
            <a:r>
              <a:rPr lang="zh-CN" altLang="en-US" sz="1200"/>
              <a:t>处理 </a:t>
            </a:r>
            <a:r>
              <a:rPr lang="en-US" altLang="zh-CN" sz="1200"/>
              <a:t>I/O </a:t>
            </a:r>
            <a:r>
              <a:rPr lang="zh-CN" altLang="en-US" sz="1200"/>
              <a:t>事件，即 </a:t>
            </a:r>
            <a:r>
              <a:rPr lang="en-US" altLang="zh-CN" sz="1200"/>
              <a:t>Read</a:t>
            </a:r>
            <a:r>
              <a:rPr lang="zh-CN" altLang="en-US" sz="1200"/>
              <a:t>、</a:t>
            </a:r>
            <a:r>
              <a:rPr lang="en-US" altLang="zh-CN" sz="1200"/>
              <a:t>Write </a:t>
            </a:r>
            <a:r>
              <a:rPr lang="zh-CN" altLang="en-US" sz="1200"/>
              <a:t>事件，在 </a:t>
            </a:r>
            <a:r>
              <a:rPr lang="en-US" altLang="zh-CN" sz="1200"/>
              <a:t>NioSocketChannel </a:t>
            </a:r>
            <a:r>
              <a:rPr lang="zh-CN" altLang="en-US" sz="1200"/>
              <a:t>可读、可写事件发生时进行处理；</a:t>
            </a:r>
            <a:endParaRPr lang="en-US" altLang="zh-CN" sz="1200"/>
          </a:p>
          <a:p>
            <a:pPr marL="228600" indent="-228600">
              <a:buAutoNum type="arabicPeriod"/>
            </a:pPr>
            <a:r>
              <a:rPr lang="zh-CN" altLang="en-US" sz="1200"/>
              <a:t>处理任务队列中的</a:t>
            </a:r>
            <a:r>
              <a:rPr lang="zh-CN" altLang="en-US" sz="1200" b="1">
                <a:solidFill>
                  <a:srgbClr val="DA0000"/>
                </a:solidFill>
              </a:rPr>
              <a:t>任务</a:t>
            </a:r>
            <a:r>
              <a:rPr lang="zh-CN" altLang="en-US" sz="1200"/>
              <a:t>，</a:t>
            </a:r>
            <a:r>
              <a:rPr lang="en-US" altLang="zh-CN" sz="1200"/>
              <a:t>runAllTasks</a:t>
            </a:r>
            <a:r>
              <a:rPr lang="zh-CN" altLang="en-US" sz="1200"/>
              <a:t>。 </a:t>
            </a:r>
          </a:p>
          <a:p>
            <a:pPr marL="0" indent="0">
              <a:buNone/>
            </a:pPr>
            <a:endParaRPr lang="en-US" altLang="zh-CN" sz="1200" b="0" i="0" kern="1200">
              <a:solidFill>
                <a:schemeClr val="tx1"/>
              </a:solidFill>
              <a:effectLst/>
              <a:latin typeface="+mn-lt"/>
              <a:ea typeface="+mn-ea"/>
              <a:cs typeface="+mn-cs"/>
            </a:endParaRPr>
          </a:p>
          <a:p>
            <a:pPr marL="0" indent="0">
              <a:buNone/>
            </a:pPr>
            <a:endParaRPr lang="en-US" altLang="zh-CN" sz="1200" b="0" i="0" kern="1200">
              <a:solidFill>
                <a:schemeClr val="tx1"/>
              </a:solidFill>
              <a:effectLst/>
              <a:latin typeface="+mn-lt"/>
              <a:ea typeface="+mn-ea"/>
              <a:cs typeface="+mn-cs"/>
            </a:endParaRPr>
          </a:p>
          <a:p>
            <a:pPr marL="0" indent="0">
              <a:buNone/>
            </a:pPr>
            <a:endParaRPr lang="en-US" altLang="zh-CN" sz="1200" b="0" i="0" kern="1200">
              <a:solidFill>
                <a:schemeClr val="tx1"/>
              </a:solidFill>
              <a:effectLst/>
              <a:latin typeface="+mn-lt"/>
              <a:ea typeface="+mn-ea"/>
              <a:cs typeface="+mn-cs"/>
            </a:endParaRPr>
          </a:p>
          <a:p>
            <a:pPr marL="0" indent="0">
              <a:buNone/>
            </a:pPr>
            <a:r>
              <a:rPr lang="en-US" altLang="zh-CN" sz="1200" b="0" i="0" kern="1200">
                <a:solidFill>
                  <a:schemeClr val="tx1"/>
                </a:solidFill>
                <a:effectLst/>
                <a:latin typeface="+mn-lt"/>
                <a:ea typeface="+mn-ea"/>
                <a:cs typeface="+mn-cs"/>
              </a:rPr>
              <a:t>//===</a:t>
            </a:r>
          </a:p>
          <a:p>
            <a:pPr marL="228600" indent="-228600">
              <a:buAutoNum type="arabicParenR"/>
            </a:pPr>
            <a:endParaRPr lang="en-US" altLang="zh-CN" sz="1200" b="0" i="0" kern="1200">
              <a:solidFill>
                <a:schemeClr val="tx1"/>
              </a:solidFill>
              <a:effectLst/>
              <a:latin typeface="+mn-lt"/>
              <a:ea typeface="+mn-ea"/>
              <a:cs typeface="+mn-cs"/>
            </a:endParaRPr>
          </a:p>
          <a:p>
            <a:pPr marL="228600" indent="-228600">
              <a:buAutoNum type="arabicParenR"/>
            </a:pP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Server </a:t>
            </a:r>
            <a:r>
              <a:rPr lang="zh-CN" altLang="en-US" sz="1200" b="0" i="0" kern="1200">
                <a:solidFill>
                  <a:schemeClr val="tx1"/>
                </a:solidFill>
                <a:effectLst/>
                <a:latin typeface="+mn-lt"/>
                <a:ea typeface="+mn-ea"/>
                <a:cs typeface="+mn-cs"/>
              </a:rPr>
              <a:t>端包含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 </a:t>
            </a:r>
            <a:r>
              <a:rPr lang="en-US" altLang="zh-CN" sz="1200" b="0" i="0" kern="1200">
                <a:solidFill>
                  <a:schemeClr val="tx1"/>
                </a:solidFill>
                <a:effectLst/>
                <a:latin typeface="+mn-lt"/>
                <a:ea typeface="+mn-ea"/>
                <a:cs typeface="+mn-cs"/>
              </a:rPr>
              <a:t>Boss NioEventLoopGroup </a:t>
            </a:r>
            <a:r>
              <a:rPr lang="zh-CN" altLang="en-US" sz="1200" b="0" i="0" kern="1200">
                <a:solidFill>
                  <a:schemeClr val="tx1"/>
                </a:solidFill>
                <a:effectLst/>
                <a:latin typeface="+mn-lt"/>
                <a:ea typeface="+mn-ea"/>
                <a:cs typeface="+mn-cs"/>
              </a:rPr>
              <a:t>和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 </a:t>
            </a:r>
            <a:r>
              <a:rPr lang="en-US" altLang="zh-CN" sz="1200" b="0" i="0" kern="1200">
                <a:solidFill>
                  <a:schemeClr val="tx1"/>
                </a:solidFill>
                <a:effectLst/>
                <a:latin typeface="+mn-lt"/>
                <a:ea typeface="+mn-ea"/>
                <a:cs typeface="+mn-cs"/>
              </a:rPr>
              <a:t>Worker NioEventLoopGroup</a:t>
            </a:r>
            <a:r>
              <a:rPr lang="zh-CN" altLang="en-US" sz="1200" b="0" i="0" kern="1200">
                <a:solidFill>
                  <a:schemeClr val="tx1"/>
                </a:solidFill>
                <a:effectLst/>
                <a:latin typeface="+mn-lt"/>
                <a:ea typeface="+mn-ea"/>
                <a:cs typeface="+mn-cs"/>
              </a:rPr>
              <a:t>。</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NioEventLoopGroup </a:t>
            </a:r>
            <a:r>
              <a:rPr lang="zh-CN" altLang="en-US" sz="1200" b="0" i="0" kern="1200">
                <a:solidFill>
                  <a:schemeClr val="tx1"/>
                </a:solidFill>
                <a:effectLst/>
                <a:latin typeface="+mn-lt"/>
                <a:ea typeface="+mn-ea"/>
                <a:cs typeface="+mn-cs"/>
              </a:rPr>
              <a:t>相当于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个事件循环组，这个组里包含多个事件循环 </a:t>
            </a:r>
            <a:r>
              <a:rPr lang="en-US" altLang="zh-CN" sz="1200" b="0" i="0" kern="1200">
                <a:solidFill>
                  <a:schemeClr val="tx1"/>
                </a:solidFill>
                <a:effectLst/>
                <a:latin typeface="+mn-lt"/>
                <a:ea typeface="+mn-ea"/>
                <a:cs typeface="+mn-cs"/>
              </a:rPr>
              <a:t>NioEventLoop</a:t>
            </a:r>
            <a:r>
              <a:rPr lang="zh-CN" altLang="en-US" sz="1200" b="0" i="0" kern="1200">
                <a:solidFill>
                  <a:schemeClr val="tx1"/>
                </a:solidFill>
                <a:effectLst/>
                <a:latin typeface="+mn-lt"/>
                <a:ea typeface="+mn-ea"/>
                <a:cs typeface="+mn-cs"/>
              </a:rPr>
              <a:t>，每个 </a:t>
            </a:r>
            <a:r>
              <a:rPr lang="en-US" altLang="zh-CN" sz="1200" b="0" i="0" kern="1200">
                <a:solidFill>
                  <a:schemeClr val="tx1"/>
                </a:solidFill>
                <a:effectLst/>
                <a:latin typeface="+mn-lt"/>
                <a:ea typeface="+mn-ea"/>
                <a:cs typeface="+mn-cs"/>
              </a:rPr>
              <a:t>NioEventLoop </a:t>
            </a:r>
            <a:r>
              <a:rPr lang="zh-CN" altLang="en-US" sz="1200" b="0" i="0" kern="1200">
                <a:solidFill>
                  <a:schemeClr val="tx1"/>
                </a:solidFill>
                <a:effectLst/>
                <a:latin typeface="+mn-lt"/>
                <a:ea typeface="+mn-ea"/>
                <a:cs typeface="+mn-cs"/>
              </a:rPr>
              <a:t>包含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 </a:t>
            </a:r>
            <a:r>
              <a:rPr lang="en-US" altLang="zh-CN" sz="1200" b="0" i="0" kern="1200">
                <a:solidFill>
                  <a:schemeClr val="tx1"/>
                </a:solidFill>
                <a:effectLst/>
                <a:latin typeface="+mn-lt"/>
                <a:ea typeface="+mn-ea"/>
                <a:cs typeface="+mn-cs"/>
              </a:rPr>
              <a:t>Selector </a:t>
            </a:r>
            <a:r>
              <a:rPr lang="zh-CN" altLang="en-US" sz="1200" b="0" i="0" kern="1200">
                <a:solidFill>
                  <a:schemeClr val="tx1"/>
                </a:solidFill>
                <a:effectLst/>
                <a:latin typeface="+mn-lt"/>
                <a:ea typeface="+mn-ea"/>
                <a:cs typeface="+mn-cs"/>
              </a:rPr>
              <a:t>和 </a:t>
            </a:r>
            <a:r>
              <a:rPr lang="en-US" altLang="zh-CN" sz="1200" b="0" i="0" kern="1200">
                <a:solidFill>
                  <a:schemeClr val="tx1"/>
                </a:solidFill>
                <a:effectLst/>
                <a:latin typeface="+mn-lt"/>
                <a:ea typeface="+mn-ea"/>
                <a:cs typeface="+mn-cs"/>
              </a:rPr>
              <a:t>1 </a:t>
            </a:r>
            <a:r>
              <a:rPr lang="zh-CN" altLang="en-US" sz="1200" b="0" i="0" kern="1200">
                <a:solidFill>
                  <a:schemeClr val="tx1"/>
                </a:solidFill>
                <a:effectLst/>
                <a:latin typeface="+mn-lt"/>
                <a:ea typeface="+mn-ea"/>
                <a:cs typeface="+mn-cs"/>
              </a:rPr>
              <a:t>个事件循环线程。</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NioEventLoopGroup</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有几个线程，可以在创建时来指定 默认为 </a:t>
            </a:r>
            <a:r>
              <a:rPr lang="en-US" altLang="zh-CN" sz="1200" b="0" i="0" kern="1200" baseline="0">
                <a:solidFill>
                  <a:schemeClr val="tx1"/>
                </a:solidFill>
                <a:effectLst/>
                <a:latin typeface="+mn-lt"/>
                <a:ea typeface="+mn-ea"/>
                <a:cs typeface="+mn-cs"/>
              </a:rPr>
              <a:t>cpu </a:t>
            </a:r>
            <a:r>
              <a:rPr lang="zh-CN" altLang="en-US" sz="1200" b="0" i="0" kern="1200" baseline="0">
                <a:solidFill>
                  <a:schemeClr val="tx1"/>
                </a:solidFill>
                <a:effectLst/>
                <a:latin typeface="+mn-lt"/>
                <a:ea typeface="+mn-ea"/>
                <a:cs typeface="+mn-cs"/>
              </a:rPr>
              <a:t>核 </a:t>
            </a:r>
            <a:r>
              <a:rPr lang="en-US" altLang="zh-CN" sz="1200" b="0" i="0" kern="1200" baseline="0">
                <a:solidFill>
                  <a:schemeClr val="tx1"/>
                </a:solidFill>
                <a:effectLst/>
                <a:latin typeface="+mn-lt"/>
                <a:ea typeface="+mn-ea"/>
                <a:cs typeface="+mn-cs"/>
              </a:rPr>
              <a:t>* 2 //</a:t>
            </a:r>
            <a:r>
              <a:rPr lang="zh-CN" altLang="en-US" sz="1200" b="0" i="0" kern="1200" baseline="0">
                <a:solidFill>
                  <a:schemeClr val="tx1"/>
                </a:solidFill>
                <a:effectLst/>
                <a:latin typeface="+mn-lt"/>
                <a:ea typeface="+mn-ea"/>
                <a:cs typeface="+mn-cs"/>
              </a:rPr>
              <a:t>可以追源码</a:t>
            </a:r>
            <a:endParaRPr lang="en-US" altLang="zh-CN" sz="1200" b="0" i="0" kern="1200" baseline="0">
              <a:solidFill>
                <a:schemeClr val="tx1"/>
              </a:solidFill>
              <a:effectLst/>
              <a:latin typeface="+mn-lt"/>
              <a:ea typeface="+mn-ea"/>
              <a:cs typeface="+mn-cs"/>
            </a:endParaRPr>
          </a:p>
          <a:p>
            <a:pPr marL="228600" indent="-228600">
              <a:buAutoNum type="arabicParenR"/>
            </a:pPr>
            <a:r>
              <a:rPr lang="zh-CN" altLang="en-US" sz="1200" b="0" i="0" kern="1200">
                <a:solidFill>
                  <a:schemeClr val="tx1"/>
                </a:solidFill>
                <a:effectLst/>
                <a:latin typeface="+mn-lt"/>
                <a:ea typeface="+mn-ea"/>
                <a:cs typeface="+mn-cs"/>
              </a:rPr>
              <a:t>每个 </a:t>
            </a:r>
            <a:r>
              <a:rPr lang="en-US" altLang="zh-CN" sz="1200" b="0" i="0" kern="1200">
                <a:solidFill>
                  <a:schemeClr val="tx1"/>
                </a:solidFill>
                <a:effectLst/>
                <a:latin typeface="+mn-lt"/>
                <a:ea typeface="+mn-ea"/>
                <a:cs typeface="+mn-cs"/>
              </a:rPr>
              <a:t>Boss NioEventLoop </a:t>
            </a:r>
            <a:r>
              <a:rPr lang="zh-CN" altLang="en-US" sz="1200" b="0" i="0" kern="1200">
                <a:solidFill>
                  <a:schemeClr val="tx1"/>
                </a:solidFill>
                <a:effectLst/>
                <a:latin typeface="+mn-lt"/>
                <a:ea typeface="+mn-ea"/>
                <a:cs typeface="+mn-cs"/>
              </a:rPr>
              <a:t>循环执行的任务包含 </a:t>
            </a:r>
            <a:r>
              <a:rPr lang="en-US" altLang="zh-CN" sz="1200" b="0" i="0" kern="1200">
                <a:solidFill>
                  <a:schemeClr val="tx1"/>
                </a:solidFill>
                <a:effectLst/>
                <a:latin typeface="+mn-lt"/>
                <a:ea typeface="+mn-ea"/>
                <a:cs typeface="+mn-cs"/>
              </a:rPr>
              <a:t>3 </a:t>
            </a:r>
            <a:r>
              <a:rPr lang="zh-CN" altLang="en-US" sz="1200" b="0" i="0" kern="1200">
                <a:solidFill>
                  <a:schemeClr val="tx1"/>
                </a:solidFill>
                <a:effectLst/>
                <a:latin typeface="+mn-lt"/>
                <a:ea typeface="+mn-ea"/>
                <a:cs typeface="+mn-cs"/>
              </a:rPr>
              <a:t>步：</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轮询 </a:t>
            </a:r>
            <a:r>
              <a:rPr lang="en-US" altLang="zh-CN" sz="1200" b="0" i="0" kern="1200">
                <a:solidFill>
                  <a:schemeClr val="tx1"/>
                </a:solidFill>
                <a:effectLst/>
                <a:latin typeface="+mn-lt"/>
                <a:ea typeface="+mn-ea"/>
                <a:cs typeface="+mn-cs"/>
              </a:rPr>
              <a:t>Accept </a:t>
            </a:r>
            <a:r>
              <a:rPr lang="zh-CN" altLang="en-US" sz="1200" b="0" i="0" kern="1200">
                <a:solidFill>
                  <a:schemeClr val="tx1"/>
                </a:solidFill>
                <a:effectLst/>
                <a:latin typeface="+mn-lt"/>
                <a:ea typeface="+mn-ea"/>
                <a:cs typeface="+mn-cs"/>
              </a:rPr>
              <a:t>事件</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 </a:t>
            </a:r>
            <a:r>
              <a:rPr lang="en-US" altLang="zh-CN" sz="1200" b="0" i="0" kern="1200">
                <a:solidFill>
                  <a:schemeClr val="tx1"/>
                </a:solidFill>
                <a:effectLst/>
                <a:latin typeface="+mn-lt"/>
                <a:ea typeface="+mn-ea"/>
                <a:cs typeface="+mn-cs"/>
              </a:rPr>
              <a:t>Accept I/O </a:t>
            </a:r>
            <a:r>
              <a:rPr lang="zh-CN" altLang="en-US" sz="1200" b="0" i="0" kern="1200">
                <a:solidFill>
                  <a:schemeClr val="tx1"/>
                </a:solidFill>
                <a:effectLst/>
                <a:latin typeface="+mn-lt"/>
                <a:ea typeface="+mn-ea"/>
                <a:cs typeface="+mn-cs"/>
              </a:rPr>
              <a:t>事件，与 </a:t>
            </a:r>
            <a:r>
              <a:rPr lang="en-US" altLang="zh-CN" sz="1200" b="0" i="0" kern="1200">
                <a:solidFill>
                  <a:schemeClr val="tx1"/>
                </a:solidFill>
                <a:effectLst/>
                <a:latin typeface="+mn-lt"/>
                <a:ea typeface="+mn-ea"/>
                <a:cs typeface="+mn-cs"/>
              </a:rPr>
              <a:t>Client </a:t>
            </a:r>
            <a:r>
              <a:rPr lang="zh-CN" altLang="en-US" sz="1200" b="0" i="0" kern="1200">
                <a:solidFill>
                  <a:schemeClr val="tx1"/>
                </a:solidFill>
                <a:effectLst/>
                <a:latin typeface="+mn-lt"/>
                <a:ea typeface="+mn-ea"/>
                <a:cs typeface="+mn-cs"/>
              </a:rPr>
              <a:t>建立连接，生成 </a:t>
            </a:r>
            <a:r>
              <a:rPr lang="en-US" altLang="zh-CN" sz="1200" b="0" i="0" kern="1200">
                <a:solidFill>
                  <a:schemeClr val="tx1"/>
                </a:solidFill>
                <a:effectLst/>
                <a:latin typeface="+mn-lt"/>
                <a:ea typeface="+mn-ea"/>
                <a:cs typeface="+mn-cs"/>
              </a:rPr>
              <a:t>NioSocketChannel</a:t>
            </a:r>
            <a:r>
              <a:rPr lang="zh-CN" altLang="en-US" sz="1200" b="0" i="0" kern="1200">
                <a:solidFill>
                  <a:schemeClr val="tx1"/>
                </a:solidFill>
                <a:effectLst/>
                <a:latin typeface="+mn-lt"/>
                <a:ea typeface="+mn-ea"/>
                <a:cs typeface="+mn-cs"/>
              </a:rPr>
              <a:t>，并将 </a:t>
            </a:r>
            <a:r>
              <a:rPr lang="en-US" altLang="zh-CN" sz="1200" b="0" i="0" kern="1200">
                <a:solidFill>
                  <a:schemeClr val="tx1"/>
                </a:solidFill>
                <a:effectLst/>
                <a:latin typeface="+mn-lt"/>
                <a:ea typeface="+mn-ea"/>
                <a:cs typeface="+mn-cs"/>
              </a:rPr>
              <a:t>NioSocketChannel </a:t>
            </a:r>
            <a:r>
              <a:rPr lang="zh-CN" altLang="en-US" sz="1200" b="0" i="0" kern="1200">
                <a:solidFill>
                  <a:schemeClr val="tx1"/>
                </a:solidFill>
                <a:effectLst/>
                <a:latin typeface="+mn-lt"/>
                <a:ea typeface="+mn-ea"/>
                <a:cs typeface="+mn-cs"/>
              </a:rPr>
              <a:t>注册到某个 </a:t>
            </a:r>
            <a:r>
              <a:rPr lang="en-US" altLang="zh-CN" sz="1200" b="0" i="0" kern="1200">
                <a:solidFill>
                  <a:schemeClr val="tx1"/>
                </a:solidFill>
                <a:effectLst/>
                <a:latin typeface="+mn-lt"/>
                <a:ea typeface="+mn-ea"/>
                <a:cs typeface="+mn-cs"/>
              </a:rPr>
              <a:t>Worker NioEventLoop </a:t>
            </a:r>
            <a:r>
              <a:rPr lang="zh-CN" altLang="en-US" sz="1200" b="0" i="0" kern="1200">
                <a:solidFill>
                  <a:schemeClr val="tx1"/>
                </a:solidFill>
                <a:effectLst/>
                <a:latin typeface="+mn-lt"/>
                <a:ea typeface="+mn-ea"/>
                <a:cs typeface="+mn-cs"/>
              </a:rPr>
              <a:t>的 </a:t>
            </a:r>
            <a:r>
              <a:rPr lang="en-US" altLang="zh-CN" sz="1200" b="0" i="0" kern="1200">
                <a:solidFill>
                  <a:schemeClr val="tx1"/>
                </a:solidFill>
                <a:effectLst/>
                <a:latin typeface="+mn-lt"/>
                <a:ea typeface="+mn-ea"/>
                <a:cs typeface="+mn-cs"/>
              </a:rPr>
              <a:t>Selector </a:t>
            </a:r>
            <a:r>
              <a:rPr lang="zh-CN" altLang="en-US" sz="1200" b="0" i="0" kern="1200">
                <a:solidFill>
                  <a:schemeClr val="tx1"/>
                </a:solidFill>
                <a:effectLst/>
                <a:latin typeface="+mn-lt"/>
                <a:ea typeface="+mn-ea"/>
                <a:cs typeface="+mn-cs"/>
              </a:rPr>
              <a:t>上</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处理任务队列中的任务，</a:t>
            </a:r>
            <a:r>
              <a:rPr lang="en-US" altLang="zh-CN" sz="1200" b="0" i="0" kern="1200">
                <a:solidFill>
                  <a:schemeClr val="tx1"/>
                </a:solidFill>
                <a:effectLst/>
                <a:latin typeface="+mn-lt"/>
                <a:ea typeface="+mn-ea"/>
                <a:cs typeface="+mn-cs"/>
              </a:rPr>
              <a:t>runAllTasks(</a:t>
            </a:r>
            <a:r>
              <a:rPr lang="zh-CN" altLang="en-US" sz="1200" b="0" i="0" kern="1200">
                <a:solidFill>
                  <a:schemeClr val="tx1"/>
                </a:solidFill>
                <a:effectLst/>
                <a:latin typeface="+mn-lt"/>
                <a:ea typeface="+mn-ea"/>
                <a:cs typeface="+mn-cs"/>
              </a:rPr>
              <a:t>在</a:t>
            </a:r>
            <a:r>
              <a:rPr lang="en-US" altLang="zh-CN"/>
              <a:t>SingleThreadEventExecutor </a:t>
            </a:r>
            <a:r>
              <a:rPr lang="en-US" altLang="zh-CN" sz="1200" b="1" kern="1200">
                <a:solidFill>
                  <a:schemeClr val="tx1"/>
                </a:solidFill>
                <a:effectLst/>
                <a:latin typeface="+mn-lt"/>
                <a:ea typeface="+mn-ea"/>
                <a:cs typeface="+mn-cs"/>
              </a:rPr>
              <a:t>protected boolean </a:t>
            </a:r>
            <a:r>
              <a:rPr lang="en-US" altLang="zh-CN"/>
              <a:t>runAllTasks(</a:t>
            </a:r>
            <a:r>
              <a:rPr lang="en-US" altLang="zh-CN" sz="1200" b="1" kern="1200">
                <a:solidFill>
                  <a:schemeClr val="tx1"/>
                </a:solidFill>
                <a:effectLst/>
                <a:latin typeface="+mn-lt"/>
                <a:ea typeface="+mn-ea"/>
                <a:cs typeface="+mn-cs"/>
              </a:rPr>
              <a:t>long </a:t>
            </a:r>
            <a:r>
              <a:rPr lang="en-US" altLang="zh-CN"/>
              <a:t>timeoutNanos)</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。任务队列中的任务包括用户调用 </a:t>
            </a:r>
            <a:r>
              <a:rPr lang="en-US" altLang="zh-CN" sz="1200" b="0" i="0" kern="1200">
                <a:solidFill>
                  <a:schemeClr val="tx1"/>
                </a:solidFill>
                <a:effectLst/>
                <a:latin typeface="+mn-lt"/>
                <a:ea typeface="+mn-ea"/>
                <a:cs typeface="+mn-cs"/>
              </a:rPr>
              <a:t>eventloop.execute </a:t>
            </a:r>
            <a:r>
              <a:rPr lang="zh-CN" altLang="en-US" sz="1200" b="0" i="0" kern="1200">
                <a:solidFill>
                  <a:schemeClr val="tx1"/>
                </a:solidFill>
                <a:effectLst/>
                <a:latin typeface="+mn-lt"/>
                <a:ea typeface="+mn-ea"/>
                <a:cs typeface="+mn-cs"/>
              </a:rPr>
              <a:t>或 </a:t>
            </a:r>
            <a:r>
              <a:rPr lang="en-US" altLang="zh-CN" sz="1200" b="0" i="0" kern="1200">
                <a:solidFill>
                  <a:schemeClr val="tx1"/>
                </a:solidFill>
                <a:effectLst/>
                <a:latin typeface="+mn-lt"/>
                <a:ea typeface="+mn-ea"/>
                <a:cs typeface="+mn-cs"/>
              </a:rPr>
              <a:t>schedule </a:t>
            </a:r>
            <a:r>
              <a:rPr lang="zh-CN" altLang="en-US" sz="1200" b="0" i="0" kern="1200">
                <a:solidFill>
                  <a:schemeClr val="tx1"/>
                </a:solidFill>
                <a:effectLst/>
                <a:latin typeface="+mn-lt"/>
                <a:ea typeface="+mn-ea"/>
                <a:cs typeface="+mn-cs"/>
              </a:rPr>
              <a:t>执行的任务，或者其他线程提交到该 </a:t>
            </a:r>
            <a:r>
              <a:rPr lang="en-US" altLang="zh-CN" sz="1200" b="0" i="0" kern="1200">
                <a:solidFill>
                  <a:schemeClr val="tx1"/>
                </a:solidFill>
                <a:effectLst/>
                <a:latin typeface="+mn-lt"/>
                <a:ea typeface="+mn-ea"/>
                <a:cs typeface="+mn-cs"/>
              </a:rPr>
              <a:t>eventloop </a:t>
            </a:r>
            <a:r>
              <a:rPr lang="zh-CN" altLang="en-US" sz="1200" b="0" i="0" kern="1200">
                <a:solidFill>
                  <a:schemeClr val="tx1"/>
                </a:solidFill>
                <a:effectLst/>
                <a:latin typeface="+mn-lt"/>
                <a:ea typeface="+mn-ea"/>
                <a:cs typeface="+mn-cs"/>
              </a:rPr>
              <a:t>的任务</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断点可以测试</a:t>
            </a:r>
            <a:endParaRPr lang="en-US" altLang="zh-CN" sz="1200" b="0" i="0" kern="1200">
              <a:solidFill>
                <a:schemeClr val="tx1"/>
              </a:solidFill>
              <a:effectLst/>
              <a:latin typeface="+mn-lt"/>
              <a:ea typeface="+mn-ea"/>
              <a:cs typeface="+mn-cs"/>
            </a:endParaRPr>
          </a:p>
          <a:p>
            <a:pPr marL="0" indent="0">
              <a:buNone/>
            </a:pPr>
            <a:r>
              <a:rPr lang="en-US" altLang="zh-CN" sz="1200" b="0" i="0" kern="1200">
                <a:solidFill>
                  <a:schemeClr val="tx1"/>
                </a:solidFill>
                <a:effectLst/>
                <a:latin typeface="+mn-lt"/>
                <a:ea typeface="+mn-ea"/>
                <a:cs typeface="+mn-cs"/>
              </a:rPr>
              <a:t>5) </a:t>
            </a:r>
            <a:r>
              <a:rPr lang="zh-CN" altLang="en-US" sz="1200" b="0" i="0" kern="1200">
                <a:solidFill>
                  <a:schemeClr val="tx1"/>
                </a:solidFill>
                <a:effectLst/>
                <a:latin typeface="+mn-lt"/>
                <a:ea typeface="+mn-ea"/>
                <a:cs typeface="+mn-cs"/>
              </a:rPr>
              <a:t>每个 </a:t>
            </a:r>
            <a:r>
              <a:rPr lang="en-US" altLang="zh-CN" sz="1200" b="0" i="0" kern="1200">
                <a:solidFill>
                  <a:schemeClr val="tx1"/>
                </a:solidFill>
                <a:effectLst/>
                <a:latin typeface="+mn-lt"/>
                <a:ea typeface="+mn-ea"/>
                <a:cs typeface="+mn-cs"/>
              </a:rPr>
              <a:t>Worker NioEventLoop </a:t>
            </a:r>
            <a:r>
              <a:rPr lang="zh-CN" altLang="en-US" sz="1200" b="0" i="0" kern="1200">
                <a:solidFill>
                  <a:schemeClr val="tx1"/>
                </a:solidFill>
                <a:effectLst/>
                <a:latin typeface="+mn-lt"/>
                <a:ea typeface="+mn-ea"/>
                <a:cs typeface="+mn-cs"/>
              </a:rPr>
              <a:t>循环执行的任务包含 </a:t>
            </a:r>
            <a:r>
              <a:rPr lang="en-US" altLang="zh-CN" sz="1200" b="0" i="0" kern="1200">
                <a:solidFill>
                  <a:schemeClr val="tx1"/>
                </a:solidFill>
                <a:effectLst/>
                <a:latin typeface="+mn-lt"/>
                <a:ea typeface="+mn-ea"/>
                <a:cs typeface="+mn-cs"/>
              </a:rPr>
              <a:t>3 </a:t>
            </a:r>
            <a:r>
              <a:rPr lang="zh-CN" altLang="en-US" sz="1200" b="0" i="0" kern="1200">
                <a:solidFill>
                  <a:schemeClr val="tx1"/>
                </a:solidFill>
                <a:effectLst/>
                <a:latin typeface="+mn-lt"/>
                <a:ea typeface="+mn-ea"/>
                <a:cs typeface="+mn-cs"/>
              </a:rPr>
              <a:t>步</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轮询 </a:t>
            </a:r>
            <a:r>
              <a:rPr lang="en-US" altLang="zh-CN" sz="1200" b="0" i="0" kern="1200">
                <a:solidFill>
                  <a:schemeClr val="tx1"/>
                </a:solidFill>
                <a:effectLst/>
                <a:latin typeface="+mn-lt"/>
                <a:ea typeface="+mn-ea"/>
                <a:cs typeface="+mn-cs"/>
              </a:rPr>
              <a:t>Read</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Write </a:t>
            </a:r>
            <a:r>
              <a:rPr lang="zh-CN" altLang="en-US" sz="1200" b="0" i="0" kern="1200">
                <a:solidFill>
                  <a:schemeClr val="tx1"/>
                </a:solidFill>
                <a:effectLst/>
                <a:latin typeface="+mn-lt"/>
                <a:ea typeface="+mn-ea"/>
                <a:cs typeface="+mn-cs"/>
              </a:rPr>
              <a:t>事件；</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 </a:t>
            </a:r>
            <a:r>
              <a:rPr lang="en-US" altLang="zh-CN" sz="1200" b="0" i="0" kern="1200">
                <a:solidFill>
                  <a:schemeClr val="tx1"/>
                </a:solidFill>
                <a:effectLst/>
                <a:latin typeface="+mn-lt"/>
                <a:ea typeface="+mn-ea"/>
                <a:cs typeface="+mn-cs"/>
              </a:rPr>
              <a:t>I/O </a:t>
            </a:r>
            <a:r>
              <a:rPr lang="zh-CN" altLang="en-US" sz="1200" b="0" i="0" kern="1200">
                <a:solidFill>
                  <a:schemeClr val="tx1"/>
                </a:solidFill>
                <a:effectLst/>
                <a:latin typeface="+mn-lt"/>
                <a:ea typeface="+mn-ea"/>
                <a:cs typeface="+mn-cs"/>
              </a:rPr>
              <a:t>事件，即 </a:t>
            </a:r>
            <a:r>
              <a:rPr lang="en-US" altLang="zh-CN" sz="1200" b="0" i="0" kern="1200">
                <a:solidFill>
                  <a:schemeClr val="tx1"/>
                </a:solidFill>
                <a:effectLst/>
                <a:latin typeface="+mn-lt"/>
                <a:ea typeface="+mn-ea"/>
                <a:cs typeface="+mn-cs"/>
              </a:rPr>
              <a:t>Read</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Write </a:t>
            </a:r>
            <a:r>
              <a:rPr lang="zh-CN" altLang="en-US" sz="1200" b="0" i="0" kern="1200">
                <a:solidFill>
                  <a:schemeClr val="tx1"/>
                </a:solidFill>
                <a:effectLst/>
                <a:latin typeface="+mn-lt"/>
                <a:ea typeface="+mn-ea"/>
                <a:cs typeface="+mn-cs"/>
              </a:rPr>
              <a:t>事件，在 </a:t>
            </a:r>
            <a:r>
              <a:rPr lang="en-US" altLang="zh-CN" sz="1200" b="0" i="0" kern="1200">
                <a:solidFill>
                  <a:schemeClr val="tx1"/>
                </a:solidFill>
                <a:effectLst/>
                <a:latin typeface="+mn-lt"/>
                <a:ea typeface="+mn-ea"/>
                <a:cs typeface="+mn-cs"/>
              </a:rPr>
              <a:t>NioSocketChannel </a:t>
            </a:r>
            <a:r>
              <a:rPr lang="zh-CN" altLang="en-US" sz="1200" b="0" i="0" kern="1200">
                <a:solidFill>
                  <a:schemeClr val="tx1"/>
                </a:solidFill>
                <a:effectLst/>
                <a:latin typeface="+mn-lt"/>
                <a:ea typeface="+mn-ea"/>
                <a:cs typeface="+mn-cs"/>
              </a:rPr>
              <a:t>可读、可写事件发生时进行处理；</a:t>
            </a:r>
            <a:endParaRPr lang="en-US" altLang="zh-CN" sz="1200" b="0" i="0" kern="1200">
              <a:solidFill>
                <a:schemeClr val="tx1"/>
              </a:solidFill>
              <a:effectLst/>
              <a:latin typeface="+mn-lt"/>
              <a:ea typeface="+mn-ea"/>
              <a:cs typeface="+mn-cs"/>
            </a:endParaRPr>
          </a:p>
          <a:p>
            <a:pPr marL="228600" indent="-228600">
              <a:buAutoNum type="arabicPeriod"/>
            </a:pPr>
            <a:r>
              <a:rPr lang="zh-CN" altLang="en-US" sz="1200" b="0" i="0" kern="1200">
                <a:solidFill>
                  <a:schemeClr val="tx1"/>
                </a:solidFill>
                <a:effectLst/>
                <a:latin typeface="+mn-lt"/>
                <a:ea typeface="+mn-ea"/>
                <a:cs typeface="+mn-cs"/>
              </a:rPr>
              <a:t>处理任务队列中的任务，</a:t>
            </a:r>
            <a:r>
              <a:rPr lang="en-US" altLang="zh-CN" sz="1200" b="0" i="0" kern="1200">
                <a:solidFill>
                  <a:schemeClr val="tx1"/>
                </a:solidFill>
                <a:effectLst/>
                <a:latin typeface="+mn-lt"/>
                <a:ea typeface="+mn-ea"/>
                <a:cs typeface="+mn-cs"/>
              </a:rPr>
              <a:t>runAllTasks</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不追了</a:t>
            </a:r>
          </a:p>
          <a:p>
            <a:pPr marL="0" indent="0">
              <a:buNone/>
            </a:pPr>
            <a:endParaRPr lang="en-US" altLang="zh-CN" sz="1200" b="0" i="0" kern="1200">
              <a:solidFill>
                <a:schemeClr val="tx1"/>
              </a:solidFill>
              <a:effectLst/>
              <a:latin typeface="+mn-lt"/>
              <a:ea typeface="+mn-ea"/>
              <a:cs typeface="+mn-cs"/>
            </a:endParaRPr>
          </a:p>
          <a:p>
            <a:pPr marL="0" indent="0">
              <a:buNone/>
            </a:pPr>
            <a:endParaRPr lang="zh-CN" altLang="en-US" sz="1200" b="0" i="0" kern="1200">
              <a:solidFill>
                <a:schemeClr val="tx1"/>
              </a:solidFill>
              <a:effectLst/>
              <a:latin typeface="+mn-lt"/>
              <a:ea typeface="+mn-ea"/>
              <a:cs typeface="+mn-cs"/>
            </a:endParaRPr>
          </a:p>
          <a:p>
            <a:pPr eaLnBrk="1" hangingPunct="1"/>
            <a:endParaRPr lang="en-US" altLang="zh-CN" baseline="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3248955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讲解提示：</a:t>
            </a:r>
            <a:r>
              <a:rPr lang="zh-CN" altLang="en-US"/>
              <a:t>编写程序时，可以对照</a:t>
            </a:r>
            <a:r>
              <a:rPr lang="en-US" altLang="zh-CN"/>
              <a:t>Netty </a:t>
            </a:r>
            <a:r>
              <a:rPr lang="zh-CN" altLang="en-US"/>
              <a:t>模型示意图来理解和讲解</a:t>
            </a:r>
            <a:r>
              <a:rPr lang="en-US" altLang="zh-CN"/>
              <a:t>,</a:t>
            </a:r>
            <a:r>
              <a:rPr lang="zh-CN" altLang="en-US"/>
              <a:t>就能比较形象和具体 可参</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baseline="0">
                <a:ea typeface="宋体" charset="-122"/>
              </a:rPr>
              <a:t>案例演示</a:t>
            </a:r>
            <a:endParaRPr lang="en-US" altLang="zh-CN" baseline="0">
              <a:ea typeface="宋体" charset="-122"/>
            </a:endParaRPr>
          </a:p>
          <a:p>
            <a:pPr eaLnBrk="1" hangingPunct="1"/>
            <a:r>
              <a:rPr lang="zh-CN" altLang="en-US" baseline="0">
                <a:ea typeface="宋体" charset="-122"/>
              </a:rPr>
              <a:t>看  </a:t>
            </a:r>
            <a:r>
              <a:rPr lang="en-US" altLang="zh-CN"/>
              <a:t>manytimeprocess </a:t>
            </a:r>
            <a:r>
              <a:rPr lang="zh-CN" altLang="en-US"/>
              <a:t>的项目来演示即可</a:t>
            </a:r>
            <a:endParaRPr lang="en-US" altLang="zh-CN" baseline="0">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代码演示了</a:t>
            </a:r>
            <a:endParaRPr lang="en-US" altLang="zh-CN">
              <a:ea typeface="宋体" charset="-122"/>
            </a:endParaRPr>
          </a:p>
          <a:p>
            <a:pPr eaLnBrk="1" hangingPunct="1"/>
            <a:r>
              <a:rPr lang="en-US" altLang="zh-CN"/>
              <a:t>cf.addListener(</a:t>
            </a:r>
            <a:r>
              <a:rPr lang="en-US" altLang="zh-CN" sz="1200" b="1" kern="1200">
                <a:solidFill>
                  <a:schemeClr val="tx1"/>
                </a:solidFill>
                <a:effectLst/>
                <a:latin typeface="+mn-lt"/>
                <a:ea typeface="+mn-ea"/>
                <a:cs typeface="+mn-cs"/>
              </a:rPr>
              <a:t>new </a:t>
            </a:r>
            <a:r>
              <a:rPr lang="en-US" altLang="zh-CN"/>
              <a:t>ChannelFutureListener() {</a:t>
            </a:r>
            <a:br>
              <a:rPr lang="en-US" altLang="zh-CN"/>
            </a:br>
            <a:r>
              <a:rPr lang="en-US" altLang="zh-CN"/>
              <a:t>    </a:t>
            </a:r>
            <a:r>
              <a:rPr lang="en-US" altLang="zh-CN" sz="1200" kern="1200">
                <a:solidFill>
                  <a:schemeClr val="tx1"/>
                </a:solidFill>
                <a:effectLst/>
                <a:latin typeface="+mn-lt"/>
                <a:ea typeface="+mn-ea"/>
                <a:cs typeface="+mn-cs"/>
              </a:rPr>
              <a:t>@Override</a:t>
            </a:r>
            <a:br>
              <a:rPr lang="en-US" altLang="zh-CN" sz="1200" kern="1200">
                <a:solidFill>
                  <a:schemeClr val="tx1"/>
                </a:solidFill>
                <a:effectLst/>
                <a:latin typeface="+mn-lt"/>
                <a:ea typeface="+mn-ea"/>
                <a:cs typeface="+mn-cs"/>
              </a:rPr>
            </a:br>
            <a:r>
              <a:rPr lang="en-US" altLang="zh-CN" sz="1200" kern="1200">
                <a:solidFill>
                  <a:schemeClr val="tx1"/>
                </a:solidFill>
                <a:effectLst/>
                <a:latin typeface="+mn-lt"/>
                <a:ea typeface="+mn-ea"/>
                <a:cs typeface="+mn-cs"/>
              </a:rPr>
              <a:t>    </a:t>
            </a:r>
            <a:r>
              <a:rPr lang="en-US" altLang="zh-CN" sz="1200" b="1" kern="1200">
                <a:solidFill>
                  <a:schemeClr val="tx1"/>
                </a:solidFill>
                <a:effectLst/>
                <a:latin typeface="+mn-lt"/>
                <a:ea typeface="+mn-ea"/>
                <a:cs typeface="+mn-cs"/>
              </a:rPr>
              <a:t>public void </a:t>
            </a:r>
            <a:r>
              <a:rPr lang="en-US" altLang="zh-CN"/>
              <a:t>operationComplete(ChannelFuture future) </a:t>
            </a:r>
            <a:r>
              <a:rPr lang="en-US" altLang="zh-CN" sz="1200" b="1" kern="1200">
                <a:solidFill>
                  <a:schemeClr val="tx1"/>
                </a:solidFill>
                <a:effectLst/>
                <a:latin typeface="+mn-lt"/>
                <a:ea typeface="+mn-ea"/>
                <a:cs typeface="+mn-cs"/>
              </a:rPr>
              <a:t>throws </a:t>
            </a:r>
            <a:r>
              <a:rPr lang="en-US" altLang="zh-CN"/>
              <a:t>Exception {</a:t>
            </a:r>
            <a:br>
              <a:rPr lang="en-US" altLang="zh-CN"/>
            </a:br>
            <a:r>
              <a:rPr lang="en-US" altLang="zh-CN"/>
              <a:t>        </a:t>
            </a:r>
            <a:r>
              <a:rPr lang="en-US" altLang="zh-CN" sz="1200" b="1" kern="1200">
                <a:solidFill>
                  <a:schemeClr val="tx1"/>
                </a:solidFill>
                <a:effectLst/>
                <a:latin typeface="+mn-lt"/>
                <a:ea typeface="+mn-ea"/>
                <a:cs typeface="+mn-cs"/>
              </a:rPr>
              <a:t>if</a:t>
            </a:r>
            <a:r>
              <a:rPr lang="en-US" altLang="zh-CN"/>
              <a:t>(</a:t>
            </a:r>
            <a:r>
              <a:rPr lang="en-US" altLang="zh-CN" sz="1200" kern="1200">
                <a:solidFill>
                  <a:schemeClr val="tx1"/>
                </a:solidFill>
                <a:effectLst/>
                <a:latin typeface="+mn-lt"/>
                <a:ea typeface="+mn-ea"/>
                <a:cs typeface="+mn-cs"/>
              </a:rPr>
              <a:t>cf</a:t>
            </a:r>
            <a:r>
              <a:rPr lang="en-US" altLang="zh-CN"/>
              <a:t>.isSuccess()) {</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完成 成功</a:t>
            </a:r>
            <a:r>
              <a:rPr lang="en-US" altLang="zh-CN" sz="1200" b="1" kern="1200">
                <a:solidFill>
                  <a:schemeClr val="tx1"/>
                </a:solidFill>
                <a:effectLst/>
                <a:latin typeface="+mn-lt"/>
                <a:ea typeface="+mn-ea"/>
                <a:cs typeface="+mn-cs"/>
              </a:rPr>
              <a:t>~~"</a:t>
            </a:r>
            <a:r>
              <a:rPr lang="en-US" altLang="zh-CN"/>
              <a:t>);</a:t>
            </a:r>
            <a:br>
              <a:rPr lang="en-US" altLang="zh-CN"/>
            </a:br>
            <a:r>
              <a:rPr lang="en-US" altLang="zh-CN"/>
              <a:t>        } </a:t>
            </a:r>
            <a:r>
              <a:rPr lang="en-US" altLang="zh-CN" sz="1200" b="1" kern="1200">
                <a:solidFill>
                  <a:schemeClr val="tx1"/>
                </a:solidFill>
                <a:effectLst/>
                <a:latin typeface="+mn-lt"/>
                <a:ea typeface="+mn-ea"/>
                <a:cs typeface="+mn-cs"/>
              </a:rPr>
              <a:t>else </a:t>
            </a:r>
            <a:r>
              <a:rPr lang="en-US" altLang="zh-CN"/>
              <a:t>{</a:t>
            </a:r>
            <a:br>
              <a:rPr lang="en-US" altLang="zh-CN"/>
            </a:br>
            <a:r>
              <a:rPr lang="en-US" altLang="zh-CN"/>
              <a:t>            System.</a:t>
            </a:r>
            <a:r>
              <a:rPr lang="en-US" altLang="zh-CN" sz="1200" b="1" i="1" kern="1200">
                <a:solidFill>
                  <a:schemeClr val="tx1"/>
                </a:solidFill>
                <a:effectLst/>
                <a:latin typeface="+mn-lt"/>
                <a:ea typeface="+mn-ea"/>
                <a:cs typeface="+mn-cs"/>
              </a:rPr>
              <a:t>out</a:t>
            </a:r>
            <a:r>
              <a:rPr lang="en-US" altLang="zh-CN"/>
              <a:t>.println(</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绑定失败了</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br>
              <a:rPr lang="en-US" altLang="zh-CN"/>
            </a:br>
            <a:br>
              <a:rPr lang="en-US" altLang="zh-CN"/>
            </a:br>
            <a:r>
              <a:rPr lang="en-US" altLang="zh-CN"/>
              <a:t>    }</a:t>
            </a:r>
            <a:br>
              <a:rPr lang="en-US" altLang="zh-CN"/>
            </a:br>
            <a:br>
              <a:rPr lang="en-US" altLang="zh-CN"/>
            </a:br>
            <a:r>
              <a:rPr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目的：</a:t>
            </a:r>
            <a:r>
              <a:rPr lang="en-US" altLang="zh-CN"/>
              <a:t>Netty </a:t>
            </a:r>
            <a:r>
              <a:rPr lang="zh-CN" altLang="en-US"/>
              <a:t>可以做</a:t>
            </a:r>
            <a:r>
              <a:rPr lang="en-US" altLang="zh-CN"/>
              <a:t>Http</a:t>
            </a:r>
            <a:r>
              <a:rPr lang="zh-CN" altLang="en-US"/>
              <a:t>服务开发，并且理解</a:t>
            </a:r>
            <a:r>
              <a:rPr lang="en-US" altLang="zh-CN"/>
              <a:t>Handler</a:t>
            </a:r>
            <a:r>
              <a:rPr lang="zh-CN" altLang="en-US"/>
              <a:t>实例和客户端及其请求的关系</a:t>
            </a:r>
            <a:endParaRPr lang="en-US" altLang="zh-CN"/>
          </a:p>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zh-CN" altLang="en-US" sz="1200" i="1" kern="1200">
                <a:solidFill>
                  <a:schemeClr val="tx1"/>
                </a:solidFill>
                <a:effectLst/>
                <a:latin typeface="+mn-lt"/>
                <a:ea typeface="+mn-ea"/>
                <a:cs typeface="+mn-cs"/>
              </a:rPr>
              <a:t>通过这个可以看到在服务器 每一个客户端对应一个 独立的</a:t>
            </a:r>
            <a:r>
              <a:rPr lang="en-US" altLang="zh-CN" sz="1200" i="1" kern="1200">
                <a:solidFill>
                  <a:schemeClr val="tx1"/>
                </a:solidFill>
                <a:effectLst/>
                <a:latin typeface="+mn-lt"/>
                <a:ea typeface="+mn-ea"/>
                <a:cs typeface="+mn-cs"/>
              </a:rPr>
              <a:t>handler</a:t>
            </a:r>
          </a:p>
          <a:p>
            <a:pPr eaLnBrk="1" hangingPunct="1"/>
            <a:r>
              <a:rPr lang="en-US" altLang="zh-CN" sz="1200" i="1" kern="1200">
                <a:solidFill>
                  <a:schemeClr val="tx1"/>
                </a:solidFill>
                <a:effectLst/>
                <a:latin typeface="+mn-lt"/>
                <a:ea typeface="+mn-ea"/>
                <a:cs typeface="+mn-cs"/>
              </a:rPr>
              <a:t>2) </a:t>
            </a:r>
            <a:r>
              <a:rPr lang="zh-CN" altLang="en-US" sz="1200" i="1" kern="1200">
                <a:solidFill>
                  <a:schemeClr val="tx1"/>
                </a:solidFill>
                <a:effectLst/>
                <a:latin typeface="+mn-lt"/>
                <a:ea typeface="+mn-ea"/>
                <a:cs typeface="+mn-cs"/>
              </a:rPr>
              <a:t>如果浏览器和服务器连接超时</a:t>
            </a:r>
            <a:r>
              <a:rPr lang="en-US" altLang="zh-CN" sz="1200" i="1" kern="1200">
                <a:solidFill>
                  <a:schemeClr val="tx1"/>
                </a:solidFill>
                <a:effectLst/>
                <a:latin typeface="+mn-lt"/>
                <a:ea typeface="+mn-ea"/>
                <a:cs typeface="+mn-cs"/>
              </a:rPr>
              <a:t>(1min?</a:t>
            </a:r>
            <a:r>
              <a:rPr lang="en-US" altLang="zh-CN" sz="1200" i="1" kern="1200" baseline="0">
                <a:solidFill>
                  <a:schemeClr val="tx1"/>
                </a:solidFill>
                <a:effectLst/>
                <a:latin typeface="+mn-lt"/>
                <a:ea typeface="+mn-ea"/>
                <a:cs typeface="+mn-cs"/>
              </a:rPr>
              <a:t> </a:t>
            </a:r>
            <a:r>
              <a:rPr lang="zh-CN" altLang="en-US" sz="1200" i="1" kern="1200" baseline="0">
                <a:solidFill>
                  <a:schemeClr val="tx1"/>
                </a:solidFill>
                <a:effectLst/>
                <a:latin typeface="+mn-lt"/>
                <a:ea typeface="+mn-ea"/>
                <a:cs typeface="+mn-cs"/>
              </a:rPr>
              <a:t>百度下，总之是可以看到的</a:t>
            </a:r>
            <a:r>
              <a:rPr lang="en-US" altLang="zh-CN" sz="1200" i="1" kern="1200">
                <a:solidFill>
                  <a:schemeClr val="tx1"/>
                </a:solidFill>
                <a:effectLst/>
                <a:latin typeface="+mn-lt"/>
                <a:ea typeface="+mn-ea"/>
                <a:cs typeface="+mn-cs"/>
              </a:rPr>
              <a:t>)</a:t>
            </a:r>
            <a:r>
              <a:rPr lang="zh-CN" altLang="en-US" sz="1200" i="1" kern="1200">
                <a:solidFill>
                  <a:schemeClr val="tx1"/>
                </a:solidFill>
                <a:effectLst/>
                <a:latin typeface="+mn-lt"/>
                <a:ea typeface="+mn-ea"/>
                <a:cs typeface="+mn-cs"/>
              </a:rPr>
              <a:t>，再次连接服务器端，又会为该客户端连接通信，创建新的</a:t>
            </a:r>
            <a:r>
              <a:rPr lang="en-US" altLang="zh-CN" sz="1200" i="1" kern="1200">
                <a:solidFill>
                  <a:schemeClr val="tx1"/>
                </a:solidFill>
                <a:effectLst/>
                <a:latin typeface="+mn-lt"/>
                <a:ea typeface="+mn-ea"/>
                <a:cs typeface="+mn-cs"/>
              </a:rPr>
              <a:t>handler</a:t>
            </a:r>
          </a:p>
          <a:p>
            <a:pPr eaLnBrk="1" hangingPunct="1"/>
            <a:r>
              <a:rPr lang="en-US" altLang="zh-CN" sz="1200" i="1" kern="1200">
                <a:solidFill>
                  <a:schemeClr val="tx1"/>
                </a:solidFill>
                <a:effectLst/>
                <a:latin typeface="+mn-lt"/>
                <a:ea typeface="+mn-ea"/>
                <a:cs typeface="+mn-cs"/>
              </a:rPr>
              <a:t>3) </a:t>
            </a:r>
            <a:r>
              <a:rPr lang="zh-CN" altLang="en-US" sz="1200" i="1" kern="1200">
                <a:solidFill>
                  <a:schemeClr val="tx1"/>
                </a:solidFill>
                <a:effectLst/>
                <a:latin typeface="+mn-lt"/>
                <a:ea typeface="+mn-ea"/>
                <a:cs typeface="+mn-cs"/>
              </a:rPr>
              <a:t>使用</a:t>
            </a:r>
            <a:r>
              <a:rPr lang="en-US" altLang="zh-CN" sz="1200" i="1" kern="1200">
                <a:solidFill>
                  <a:schemeClr val="tx1"/>
                </a:solidFill>
                <a:effectLst/>
                <a:latin typeface="+mn-lt"/>
                <a:ea typeface="+mn-ea"/>
                <a:cs typeface="+mn-cs"/>
              </a:rPr>
              <a:t>360</a:t>
            </a:r>
            <a:r>
              <a:rPr lang="zh-CN" altLang="en-US" sz="1200" i="1" kern="1200">
                <a:solidFill>
                  <a:schemeClr val="tx1"/>
                </a:solidFill>
                <a:effectLst/>
                <a:latin typeface="+mn-lt"/>
                <a:ea typeface="+mn-ea"/>
                <a:cs typeface="+mn-cs"/>
              </a:rPr>
              <a:t>浏览器测试</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990034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2510995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r>
              <a:rPr lang="en-US" altLang="zh-CN" sz="1200"/>
              <a:t>ChannelInboundHandlerAdapter </a:t>
            </a:r>
            <a:r>
              <a:rPr lang="zh-CN" altLang="en-US" sz="1200"/>
              <a:t>类中，标红的部分往往需要重写</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BossEventLoopGroup </a:t>
            </a:r>
            <a:r>
              <a:rPr lang="zh-CN" altLang="en-US">
                <a:ea typeface="宋体" charset="-122"/>
              </a:rPr>
              <a:t>通常是一个单线程的 </a:t>
            </a:r>
            <a:r>
              <a:rPr lang="en-US" altLang="zh-CN">
                <a:ea typeface="宋体" charset="-122"/>
              </a:rPr>
              <a:t>EventLoop</a:t>
            </a:r>
            <a:r>
              <a:rPr lang="zh-CN" altLang="en-US">
                <a:ea typeface="宋体" charset="-122"/>
              </a:rPr>
              <a:t>，</a:t>
            </a:r>
            <a:r>
              <a:rPr lang="en-US" altLang="zh-CN">
                <a:ea typeface="宋体" charset="-122"/>
              </a:rPr>
              <a:t>EventLoop </a:t>
            </a:r>
            <a:r>
              <a:rPr lang="zh-CN" altLang="en-US">
                <a:ea typeface="宋体" charset="-122"/>
              </a:rPr>
              <a:t>维护着一个注册了</a:t>
            </a:r>
          </a:p>
          <a:p>
            <a:pPr eaLnBrk="1" hangingPunct="1"/>
            <a:r>
              <a:rPr lang="en-US" altLang="zh-CN">
                <a:ea typeface="宋体" charset="-122"/>
              </a:rPr>
              <a:t>ServerSocketChannel </a:t>
            </a:r>
            <a:r>
              <a:rPr lang="zh-CN" altLang="en-US">
                <a:ea typeface="宋体" charset="-122"/>
              </a:rPr>
              <a:t>的 </a:t>
            </a:r>
            <a:r>
              <a:rPr lang="en-US" altLang="zh-CN">
                <a:ea typeface="宋体" charset="-122"/>
              </a:rPr>
              <a:t>Selector </a:t>
            </a:r>
            <a:r>
              <a:rPr lang="zh-CN" altLang="en-US">
                <a:ea typeface="宋体" charset="-122"/>
              </a:rPr>
              <a:t>实例，</a:t>
            </a:r>
            <a:r>
              <a:rPr lang="en-US" altLang="zh-CN">
                <a:ea typeface="宋体" charset="-122"/>
              </a:rPr>
              <a:t>BossEventLoop </a:t>
            </a:r>
            <a:r>
              <a:rPr lang="zh-CN" altLang="en-US">
                <a:ea typeface="宋体" charset="-122"/>
              </a:rPr>
              <a:t>不断轮询 </a:t>
            </a:r>
            <a:r>
              <a:rPr lang="en-US" altLang="zh-CN">
                <a:ea typeface="宋体" charset="-122"/>
              </a:rPr>
              <a:t>Selector </a:t>
            </a:r>
            <a:r>
              <a:rPr lang="zh-CN" altLang="en-US">
                <a:ea typeface="宋体" charset="-122"/>
              </a:rPr>
              <a:t>将连接事件分离出来，</a:t>
            </a:r>
          </a:p>
          <a:p>
            <a:pPr eaLnBrk="1" hangingPunct="1"/>
            <a:r>
              <a:rPr lang="zh-CN" altLang="en-US">
                <a:ea typeface="宋体" charset="-122"/>
              </a:rPr>
              <a:t>通常是 </a:t>
            </a:r>
            <a:r>
              <a:rPr lang="en-US" altLang="zh-CN">
                <a:ea typeface="宋体" charset="-122"/>
              </a:rPr>
              <a:t>OP_ACCEPT </a:t>
            </a:r>
            <a:r>
              <a:rPr lang="zh-CN" altLang="en-US">
                <a:ea typeface="宋体" charset="-122"/>
              </a:rPr>
              <a:t>事件，然后将接收到的 </a:t>
            </a:r>
            <a:r>
              <a:rPr lang="en-US" altLang="zh-CN">
                <a:ea typeface="宋体" charset="-122"/>
              </a:rPr>
              <a:t>SocketChannel </a:t>
            </a:r>
            <a:r>
              <a:rPr lang="zh-CN" altLang="en-US">
                <a:ea typeface="宋体" charset="-122"/>
              </a:rPr>
              <a:t>交给 </a:t>
            </a:r>
            <a:r>
              <a:rPr lang="en-US" altLang="zh-CN">
                <a:ea typeface="宋体" charset="-122"/>
              </a:rPr>
              <a:t>WorkerEventLoopGroup</a:t>
            </a:r>
            <a:r>
              <a:rPr lang="zh-CN" altLang="en-US">
                <a:ea typeface="宋体" charset="-122"/>
              </a:rPr>
              <a:t>，</a:t>
            </a:r>
          </a:p>
          <a:p>
            <a:pPr eaLnBrk="1" hangingPunct="1"/>
            <a:r>
              <a:rPr lang="en-US" altLang="zh-CN">
                <a:ea typeface="宋体" charset="-122"/>
              </a:rPr>
              <a:t>WorkerEventLoopGroup </a:t>
            </a:r>
            <a:r>
              <a:rPr lang="zh-CN" altLang="en-US">
                <a:ea typeface="宋体" charset="-122"/>
              </a:rPr>
              <a:t>会由 </a:t>
            </a:r>
            <a:r>
              <a:rPr lang="en-US" altLang="zh-CN">
                <a:ea typeface="宋体" charset="-122"/>
              </a:rPr>
              <a:t>next </a:t>
            </a:r>
            <a:r>
              <a:rPr lang="zh-CN" altLang="en-US">
                <a:ea typeface="宋体" charset="-122"/>
              </a:rPr>
              <a:t>选择其中一个 </a:t>
            </a:r>
            <a:r>
              <a:rPr lang="en-US" altLang="zh-CN">
                <a:ea typeface="宋体" charset="-122"/>
              </a:rPr>
              <a:t>EventLoopGroup </a:t>
            </a:r>
            <a:r>
              <a:rPr lang="zh-CN" altLang="en-US">
                <a:ea typeface="宋体" charset="-122"/>
              </a:rPr>
              <a:t>来将这个 </a:t>
            </a:r>
            <a:r>
              <a:rPr lang="en-US" altLang="zh-CN">
                <a:ea typeface="宋体" charset="-122"/>
              </a:rPr>
              <a:t>SocketChannel </a:t>
            </a:r>
            <a:r>
              <a:rPr lang="zh-CN" altLang="en-US">
                <a:ea typeface="宋体" charset="-122"/>
              </a:rPr>
              <a:t>注</a:t>
            </a:r>
          </a:p>
          <a:p>
            <a:pPr eaLnBrk="1" hangingPunct="1"/>
            <a:r>
              <a:rPr lang="zh-CN" altLang="en-US">
                <a:ea typeface="宋体" charset="-122"/>
              </a:rPr>
              <a:t>册到其维护的 </a:t>
            </a:r>
            <a:r>
              <a:rPr lang="en-US" altLang="zh-CN">
                <a:ea typeface="宋体" charset="-122"/>
              </a:rPr>
              <a:t>Selector </a:t>
            </a:r>
            <a:r>
              <a:rPr lang="zh-CN" altLang="en-US">
                <a:ea typeface="宋体" charset="-122"/>
              </a:rPr>
              <a:t>并对其后续的 </a:t>
            </a:r>
            <a:r>
              <a:rPr lang="en-US" altLang="zh-CN">
                <a:ea typeface="宋体" charset="-122"/>
              </a:rPr>
              <a:t>IO </a:t>
            </a:r>
            <a:r>
              <a:rPr lang="zh-CN" altLang="en-US">
                <a:ea typeface="宋体" charset="-122"/>
              </a:rPr>
              <a:t>事件进行处理</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3 </a:t>
            </a:r>
            <a:r>
              <a:rPr lang="zh-CN" altLang="en-US">
                <a:ea typeface="宋体" charset="-122"/>
              </a:rPr>
              <a:t>的案例，可以通过</a:t>
            </a:r>
            <a:r>
              <a:rPr lang="en-US" altLang="zh-CN">
                <a:ea typeface="宋体" charset="-122"/>
              </a:rPr>
              <a:t>debug </a:t>
            </a:r>
            <a:r>
              <a:rPr lang="zh-CN" altLang="en-US">
                <a:ea typeface="宋体" charset="-122"/>
              </a:rPr>
              <a:t>看</a:t>
            </a:r>
            <a:r>
              <a:rPr lang="zh-CN" altLang="en-US" baseline="0">
                <a:ea typeface="宋体" charset="-122"/>
              </a:rPr>
              <a:t> </a:t>
            </a:r>
            <a:r>
              <a:rPr lang="en-US" altLang="zh-CN" baseline="0">
                <a:ea typeface="宋体" charset="-122"/>
              </a:rPr>
              <a:t>readIndex writeIndex</a:t>
            </a:r>
            <a:r>
              <a:rPr lang="zh-CN" altLang="en-US" baseline="0">
                <a:ea typeface="宋体" charset="-122"/>
              </a:rPr>
              <a:t>的关系</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2806337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代码演示讲解流程</a:t>
            </a:r>
            <a:endParaRPr lang="en-US" altLang="zh-CN">
              <a:ea typeface="宋体" charset="-122"/>
            </a:endParaRPr>
          </a:p>
          <a:p>
            <a:pPr marL="228600" indent="-228600" eaLnBrk="1" hangingPunct="1">
              <a:buAutoNum type="arabicPeriod"/>
            </a:pPr>
            <a:r>
              <a:rPr lang="zh-CN" altLang="en-US">
                <a:ea typeface="宋体" charset="-122"/>
              </a:rPr>
              <a:t>思路分析图</a:t>
            </a:r>
            <a:endParaRPr lang="en-US" altLang="zh-CN">
              <a:ea typeface="宋体" charset="-122"/>
            </a:endParaRPr>
          </a:p>
          <a:p>
            <a:pPr marL="228600" indent="-228600" eaLnBrk="1" hangingPunct="1">
              <a:buAutoNum type="arabicPeriod"/>
            </a:pPr>
            <a:r>
              <a:rPr lang="zh-CN" altLang="en-US">
                <a:ea typeface="宋体" charset="-122"/>
              </a:rPr>
              <a:t>代码实现</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这个</a:t>
            </a:r>
            <a:r>
              <a:rPr lang="en-US" altLang="zh-CN">
                <a:ea typeface="宋体" charset="-122"/>
              </a:rPr>
              <a:t>PPT</a:t>
            </a:r>
            <a:r>
              <a:rPr lang="en-US" altLang="zh-CN" baseline="0">
                <a:ea typeface="宋体" charset="-122"/>
              </a:rPr>
              <a:t> </a:t>
            </a:r>
            <a:r>
              <a:rPr lang="zh-CN" altLang="en-US" baseline="0">
                <a:ea typeface="宋体" charset="-122"/>
              </a:rPr>
              <a:t>可以在丰富一下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latin typeface="Arial" pitchFamily="34" charset="0"/>
                <a:cs typeface="Arial" pitchFamily="34" charset="0"/>
              </a:rPr>
              <a:t>Protobuf </a:t>
            </a:r>
            <a:r>
              <a:rPr lang="zh-CN" altLang="en-US">
                <a:latin typeface="Arial" pitchFamily="34" charset="0"/>
                <a:cs typeface="Arial" pitchFamily="34" charset="0"/>
              </a:rPr>
              <a:t>是以 </a:t>
            </a:r>
            <a:r>
              <a:rPr lang="en-US" altLang="zh-CN">
                <a:latin typeface="Arial" pitchFamily="34" charset="0"/>
                <a:cs typeface="Arial" pitchFamily="34" charset="0"/>
              </a:rPr>
              <a:t>message </a:t>
            </a:r>
            <a:r>
              <a:rPr lang="zh-CN" altLang="en-US">
                <a:latin typeface="Arial" pitchFamily="34" charset="0"/>
                <a:cs typeface="Arial" pitchFamily="34" charset="0"/>
              </a:rPr>
              <a:t>的方式来管理数据的</a:t>
            </a:r>
            <a:endParaRPr lang="en-US" altLang="zh-CN">
              <a:latin typeface="Arial" pitchFamily="34" charset="0"/>
              <a:cs typeface="Arial" pitchFamily="34" charset="0"/>
            </a:endParaRPr>
          </a:p>
          <a:p>
            <a:pPr eaLnBrk="1" hangingPunct="1"/>
            <a:r>
              <a:rPr lang="zh-CN" altLang="en-US">
                <a:latin typeface="Arial" pitchFamily="34" charset="0"/>
                <a:ea typeface="宋体" charset="-122"/>
                <a:cs typeface="Arial" pitchFamily="34" charset="0"/>
              </a:rPr>
              <a:t>可以简单理解 </a:t>
            </a:r>
            <a:r>
              <a:rPr lang="en-US" altLang="zh-CN">
                <a:latin typeface="Arial" pitchFamily="34" charset="0"/>
                <a:ea typeface="宋体" charset="-122"/>
                <a:cs typeface="Arial" pitchFamily="34" charset="0"/>
              </a:rPr>
              <a:t>Pojo </a:t>
            </a:r>
            <a:r>
              <a:rPr lang="zh-CN" altLang="en-US">
                <a:latin typeface="Arial" pitchFamily="34" charset="0"/>
                <a:ea typeface="宋体" charset="-122"/>
                <a:cs typeface="Arial" pitchFamily="34" charset="0"/>
              </a:rPr>
              <a:t>对应 </a:t>
            </a:r>
            <a:r>
              <a:rPr lang="en-US" altLang="zh-CN">
                <a:latin typeface="Arial" pitchFamily="34" charset="0"/>
                <a:ea typeface="宋体" charset="-122"/>
                <a:cs typeface="Arial" pitchFamily="34" charset="0"/>
              </a:rPr>
              <a:t>message</a:t>
            </a: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有的公司已经开始抛弃</a:t>
            </a:r>
            <a:r>
              <a:rPr lang="en-US" altLang="zh-CN">
                <a:latin typeface="Arial" pitchFamily="34" charset="0"/>
                <a:cs typeface="Arial" pitchFamily="34" charset="0"/>
              </a:rPr>
              <a:t>http+json,</a:t>
            </a:r>
            <a:r>
              <a:rPr lang="zh-CN" altLang="en-US">
                <a:latin typeface="Arial" pitchFamily="34" charset="0"/>
                <a:cs typeface="Arial" pitchFamily="34" charset="0"/>
              </a:rPr>
              <a:t>开始走向</a:t>
            </a:r>
            <a:r>
              <a:rPr lang="en-US" altLang="zh-CN">
                <a:latin typeface="Arial" pitchFamily="34" charset="0"/>
                <a:cs typeface="Arial" pitchFamily="34" charset="0"/>
              </a:rPr>
              <a:t>tcp+protobuf</a:t>
            </a:r>
            <a:r>
              <a:rPr lang="zh-CN" altLang="en-US">
                <a:latin typeface="Arial" pitchFamily="34" charset="0"/>
                <a:cs typeface="Arial" pitchFamily="34" charset="0"/>
              </a:rPr>
              <a:t>的路线了</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b="1">
                <a:solidFill>
                  <a:srgbClr val="DA0000"/>
                </a:solidFill>
                <a:latin typeface="Arial" pitchFamily="34" charset="0"/>
                <a:cs typeface="Arial" pitchFamily="34" charset="0"/>
              </a:rPr>
              <a:t>跨语言</a:t>
            </a:r>
            <a:r>
              <a:rPr lang="zh-CN" altLang="en-US">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endParaRPr lang="en-US" altLang="zh-CN">
              <a:latin typeface="Arial" pitchFamily="34" charset="0"/>
              <a:cs typeface="Arial" pitchFamily="34" charset="0"/>
            </a:endParaRPr>
          </a:p>
          <a:p>
            <a:pPr eaLnBrk="1" hangingPunct="1"/>
            <a:r>
              <a:rPr lang="en-US" altLang="zh-CN">
                <a:latin typeface="Arial" pitchFamily="34" charset="0"/>
                <a:ea typeface="宋体" charset="-122"/>
                <a:cs typeface="Arial" pitchFamily="34" charset="0"/>
              </a:rPr>
              <a:t>,</a:t>
            </a:r>
            <a:r>
              <a:rPr lang="zh-CN" altLang="en-US">
                <a:latin typeface="Arial" pitchFamily="34" charset="0"/>
                <a:ea typeface="宋体" charset="-122"/>
                <a:cs typeface="Arial" pitchFamily="34" charset="0"/>
              </a:rPr>
              <a:t>说明，还</a:t>
            </a:r>
            <a:r>
              <a:rPr lang="zh-CN" altLang="en-US">
                <a:solidFill>
                  <a:srgbClr val="DA0000"/>
                </a:solidFill>
                <a:latin typeface="Arial" pitchFamily="34" charset="0"/>
                <a:ea typeface="宋体" charset="-122"/>
                <a:cs typeface="Arial" pitchFamily="34" charset="0"/>
              </a:rPr>
              <a:t>是需要生成各个语言需要使用的</a:t>
            </a:r>
            <a:r>
              <a:rPr lang="zh-CN" altLang="en-US" baseline="0">
                <a:solidFill>
                  <a:srgbClr val="DA0000"/>
                </a:solidFill>
                <a:latin typeface="Arial" pitchFamily="34" charset="0"/>
                <a:ea typeface="宋体" charset="-122"/>
                <a:cs typeface="Arial" pitchFamily="34" charset="0"/>
              </a:rPr>
              <a:t> </a:t>
            </a:r>
            <a:r>
              <a:rPr lang="en-US" altLang="zh-CN" baseline="0">
                <a:solidFill>
                  <a:srgbClr val="DA0000"/>
                </a:solidFill>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文件</a:t>
            </a:r>
            <a:r>
              <a:rPr lang="en-US" altLang="zh-CN" baseline="0">
                <a:latin typeface="Arial" pitchFamily="34" charset="0"/>
                <a:ea typeface="宋体" charset="-122"/>
                <a:cs typeface="Arial" pitchFamily="34" charset="0"/>
              </a:rPr>
              <a:t>[</a:t>
            </a:r>
            <a:r>
              <a:rPr lang="zh-CN" altLang="en-US" baseline="0">
                <a:latin typeface="Arial" pitchFamily="34" charset="0"/>
                <a:ea typeface="宋体" charset="-122"/>
                <a:cs typeface="Arial" pitchFamily="34" charset="0"/>
              </a:rPr>
              <a:t>比如客户端是</a:t>
            </a:r>
            <a:r>
              <a:rPr lang="en-US" altLang="zh-CN" baseline="0">
                <a:latin typeface="Arial" pitchFamily="34" charset="0"/>
                <a:ea typeface="宋体" charset="-122"/>
                <a:cs typeface="Arial" pitchFamily="34" charset="0"/>
              </a:rPr>
              <a:t>Java ,</a:t>
            </a:r>
            <a:r>
              <a:rPr lang="zh-CN" altLang="en-US" baseline="0">
                <a:latin typeface="Arial" pitchFamily="34" charset="0"/>
                <a:ea typeface="宋体" charset="-122"/>
                <a:cs typeface="Arial" pitchFamily="34" charset="0"/>
              </a:rPr>
              <a:t>就使用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 </a:t>
            </a:r>
            <a:r>
              <a:rPr lang="en-US" altLang="zh-CN" baseline="0">
                <a:latin typeface="Arial" pitchFamily="34" charset="0"/>
                <a:ea typeface="宋体" charset="-122"/>
                <a:cs typeface="Arial" pitchFamily="34" charset="0"/>
              </a:rPr>
              <a:t>java</a:t>
            </a:r>
            <a:r>
              <a:rPr lang="zh-CN" altLang="en-US" baseline="0">
                <a:latin typeface="Arial" pitchFamily="34" charset="0"/>
                <a:ea typeface="宋体" charset="-122"/>
                <a:cs typeface="Arial" pitchFamily="34" charset="0"/>
              </a:rPr>
              <a:t>代码，如果服务器端是</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就用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对应的</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代码</a:t>
            </a:r>
            <a:r>
              <a:rPr lang="en-US" altLang="zh-CN" baseline="0">
                <a:latin typeface="Arial" pitchFamily="34" charset="0"/>
                <a:ea typeface="宋体" charset="-122"/>
                <a:cs typeface="Arial" pitchFamily="34" charset="0"/>
              </a:rPr>
              <a:t>, ]</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使用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文件进行描述</a:t>
            </a:r>
            <a:r>
              <a:rPr lang="en-US" altLang="zh-CN">
                <a:latin typeface="Arial" pitchFamily="34" charset="0"/>
                <a:cs typeface="Arial" pitchFamily="34" charset="0"/>
              </a:rPr>
              <a:t>, </a:t>
            </a:r>
            <a:r>
              <a:rPr lang="zh-CN" altLang="en-US">
                <a:latin typeface="Arial" pitchFamily="34" charset="0"/>
                <a:cs typeface="Arial" pitchFamily="34" charset="0"/>
              </a:rPr>
              <a:t>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a:t>
            </a:r>
            <a:r>
              <a:rPr lang="zh-CN" altLang="en-US" b="1">
                <a:solidFill>
                  <a:srgbClr val="DA0000"/>
                </a:solidFill>
                <a:latin typeface="Arial" pitchFamily="34" charset="0"/>
                <a:cs typeface="Arial" pitchFamily="34" charset="0"/>
              </a:rPr>
              <a:t>会自动提示是否下载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可以让语法高亮</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latin typeface="Arial" pitchFamily="34" charset="0"/>
                <a:cs typeface="Arial" pitchFamily="34" charset="0"/>
              </a:rPr>
              <a:t>Protobuf </a:t>
            </a:r>
            <a:r>
              <a:rPr lang="zh-CN" altLang="en-US">
                <a:latin typeface="Arial" pitchFamily="34" charset="0"/>
                <a:cs typeface="Arial" pitchFamily="34" charset="0"/>
              </a:rPr>
              <a:t>是以 </a:t>
            </a:r>
            <a:r>
              <a:rPr lang="en-US" altLang="zh-CN">
                <a:latin typeface="Arial" pitchFamily="34" charset="0"/>
                <a:cs typeface="Arial" pitchFamily="34" charset="0"/>
              </a:rPr>
              <a:t>message </a:t>
            </a:r>
            <a:r>
              <a:rPr lang="zh-CN" altLang="en-US">
                <a:latin typeface="Arial" pitchFamily="34" charset="0"/>
                <a:cs typeface="Arial" pitchFamily="34" charset="0"/>
              </a:rPr>
              <a:t>的方式来管理数据的</a:t>
            </a:r>
            <a:endParaRPr lang="en-US" altLang="zh-CN">
              <a:latin typeface="Arial" pitchFamily="34" charset="0"/>
              <a:cs typeface="Arial" pitchFamily="34" charset="0"/>
            </a:endParaRPr>
          </a:p>
          <a:p>
            <a:pPr eaLnBrk="1" hangingPunct="1"/>
            <a:r>
              <a:rPr lang="zh-CN" altLang="en-US">
                <a:latin typeface="Arial" pitchFamily="34" charset="0"/>
                <a:ea typeface="宋体" charset="-122"/>
                <a:cs typeface="Arial" pitchFamily="34" charset="0"/>
              </a:rPr>
              <a:t>可以简单理解 </a:t>
            </a:r>
            <a:r>
              <a:rPr lang="en-US" altLang="zh-CN">
                <a:latin typeface="Arial" pitchFamily="34" charset="0"/>
                <a:ea typeface="宋体" charset="-122"/>
                <a:cs typeface="Arial" pitchFamily="34" charset="0"/>
              </a:rPr>
              <a:t>Pojo </a:t>
            </a:r>
            <a:r>
              <a:rPr lang="zh-CN" altLang="en-US">
                <a:latin typeface="Arial" pitchFamily="34" charset="0"/>
                <a:ea typeface="宋体" charset="-122"/>
                <a:cs typeface="Arial" pitchFamily="34" charset="0"/>
              </a:rPr>
              <a:t>对应 </a:t>
            </a:r>
            <a:r>
              <a:rPr lang="en-US" altLang="zh-CN">
                <a:latin typeface="Arial" pitchFamily="34" charset="0"/>
                <a:ea typeface="宋体" charset="-122"/>
                <a:cs typeface="Arial" pitchFamily="34" charset="0"/>
              </a:rPr>
              <a:t>message</a:t>
            </a: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有的公司已经开始抛弃</a:t>
            </a:r>
            <a:r>
              <a:rPr lang="en-US" altLang="zh-CN">
                <a:latin typeface="Arial" pitchFamily="34" charset="0"/>
                <a:cs typeface="Arial" pitchFamily="34" charset="0"/>
              </a:rPr>
              <a:t>http+json,</a:t>
            </a:r>
            <a:r>
              <a:rPr lang="zh-CN" altLang="en-US">
                <a:latin typeface="Arial" pitchFamily="34" charset="0"/>
                <a:cs typeface="Arial" pitchFamily="34" charset="0"/>
              </a:rPr>
              <a:t>开始走向</a:t>
            </a:r>
            <a:r>
              <a:rPr lang="en-US" altLang="zh-CN">
                <a:latin typeface="Arial" pitchFamily="34" charset="0"/>
                <a:cs typeface="Arial" pitchFamily="34" charset="0"/>
              </a:rPr>
              <a:t>tcp+protobuf</a:t>
            </a:r>
            <a:r>
              <a:rPr lang="zh-CN" altLang="en-US">
                <a:latin typeface="Arial" pitchFamily="34" charset="0"/>
                <a:cs typeface="Arial" pitchFamily="34" charset="0"/>
              </a:rPr>
              <a:t>的路线了</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b="1">
                <a:solidFill>
                  <a:srgbClr val="DA0000"/>
                </a:solidFill>
                <a:latin typeface="Arial" pitchFamily="34" charset="0"/>
                <a:cs typeface="Arial" pitchFamily="34" charset="0"/>
              </a:rPr>
              <a:t>跨语言</a:t>
            </a:r>
            <a:r>
              <a:rPr lang="zh-CN" altLang="en-US">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endParaRPr lang="en-US" altLang="zh-CN">
              <a:latin typeface="Arial" pitchFamily="34" charset="0"/>
              <a:cs typeface="Arial" pitchFamily="34" charset="0"/>
            </a:endParaRPr>
          </a:p>
          <a:p>
            <a:pPr eaLnBrk="1" hangingPunct="1"/>
            <a:r>
              <a:rPr lang="en-US" altLang="zh-CN">
                <a:latin typeface="Arial" pitchFamily="34" charset="0"/>
                <a:ea typeface="宋体" charset="-122"/>
                <a:cs typeface="Arial" pitchFamily="34" charset="0"/>
              </a:rPr>
              <a:t>,</a:t>
            </a:r>
            <a:r>
              <a:rPr lang="zh-CN" altLang="en-US">
                <a:latin typeface="Arial" pitchFamily="34" charset="0"/>
                <a:ea typeface="宋体" charset="-122"/>
                <a:cs typeface="Arial" pitchFamily="34" charset="0"/>
              </a:rPr>
              <a:t>说明，还</a:t>
            </a:r>
            <a:r>
              <a:rPr lang="zh-CN" altLang="en-US">
                <a:solidFill>
                  <a:srgbClr val="DA0000"/>
                </a:solidFill>
                <a:latin typeface="Arial" pitchFamily="34" charset="0"/>
                <a:ea typeface="宋体" charset="-122"/>
                <a:cs typeface="Arial" pitchFamily="34" charset="0"/>
              </a:rPr>
              <a:t>是需要生成各个语言需要使用的</a:t>
            </a:r>
            <a:r>
              <a:rPr lang="zh-CN" altLang="en-US" baseline="0">
                <a:solidFill>
                  <a:srgbClr val="DA0000"/>
                </a:solidFill>
                <a:latin typeface="Arial" pitchFamily="34" charset="0"/>
                <a:ea typeface="宋体" charset="-122"/>
                <a:cs typeface="Arial" pitchFamily="34" charset="0"/>
              </a:rPr>
              <a:t> </a:t>
            </a:r>
            <a:r>
              <a:rPr lang="en-US" altLang="zh-CN" baseline="0">
                <a:solidFill>
                  <a:srgbClr val="DA0000"/>
                </a:solidFill>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文件</a:t>
            </a:r>
            <a:r>
              <a:rPr lang="en-US" altLang="zh-CN" baseline="0">
                <a:latin typeface="Arial" pitchFamily="34" charset="0"/>
                <a:ea typeface="宋体" charset="-122"/>
                <a:cs typeface="Arial" pitchFamily="34" charset="0"/>
              </a:rPr>
              <a:t>[</a:t>
            </a:r>
            <a:r>
              <a:rPr lang="zh-CN" altLang="en-US" baseline="0">
                <a:latin typeface="Arial" pitchFamily="34" charset="0"/>
                <a:ea typeface="宋体" charset="-122"/>
                <a:cs typeface="Arial" pitchFamily="34" charset="0"/>
              </a:rPr>
              <a:t>比如客户端是</a:t>
            </a:r>
            <a:r>
              <a:rPr lang="en-US" altLang="zh-CN" baseline="0">
                <a:latin typeface="Arial" pitchFamily="34" charset="0"/>
                <a:ea typeface="宋体" charset="-122"/>
                <a:cs typeface="Arial" pitchFamily="34" charset="0"/>
              </a:rPr>
              <a:t>Java ,</a:t>
            </a:r>
            <a:r>
              <a:rPr lang="zh-CN" altLang="en-US" baseline="0">
                <a:latin typeface="Arial" pitchFamily="34" charset="0"/>
                <a:ea typeface="宋体" charset="-122"/>
                <a:cs typeface="Arial" pitchFamily="34" charset="0"/>
              </a:rPr>
              <a:t>就使用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 </a:t>
            </a:r>
            <a:r>
              <a:rPr lang="en-US" altLang="zh-CN" baseline="0">
                <a:latin typeface="Arial" pitchFamily="34" charset="0"/>
                <a:ea typeface="宋体" charset="-122"/>
                <a:cs typeface="Arial" pitchFamily="34" charset="0"/>
              </a:rPr>
              <a:t>java</a:t>
            </a:r>
            <a:r>
              <a:rPr lang="zh-CN" altLang="en-US" baseline="0">
                <a:latin typeface="Arial" pitchFamily="34" charset="0"/>
                <a:ea typeface="宋体" charset="-122"/>
                <a:cs typeface="Arial" pitchFamily="34" charset="0"/>
              </a:rPr>
              <a:t>代码，如果服务器端是</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就用</a:t>
            </a:r>
            <a:r>
              <a:rPr lang="en-US" altLang="zh-CN" baseline="0">
                <a:latin typeface="Arial" pitchFamily="34" charset="0"/>
                <a:ea typeface="宋体" charset="-122"/>
                <a:cs typeface="Arial" pitchFamily="34" charset="0"/>
              </a:rPr>
              <a:t>protobuf </a:t>
            </a:r>
            <a:r>
              <a:rPr lang="zh-CN" altLang="en-US" baseline="0">
                <a:latin typeface="Arial" pitchFamily="34" charset="0"/>
                <a:ea typeface="宋体" charset="-122"/>
                <a:cs typeface="Arial" pitchFamily="34" charset="0"/>
              </a:rPr>
              <a:t>生成</a:t>
            </a:r>
            <a:r>
              <a:rPr lang="en-US" altLang="zh-CN" baseline="0">
                <a:latin typeface="Arial" pitchFamily="34" charset="0"/>
                <a:ea typeface="宋体" charset="-122"/>
                <a:cs typeface="Arial" pitchFamily="34" charset="0"/>
              </a:rPr>
              <a:t>pojo </a:t>
            </a:r>
            <a:r>
              <a:rPr lang="zh-CN" altLang="en-US" baseline="0">
                <a:latin typeface="Arial" pitchFamily="34" charset="0"/>
                <a:ea typeface="宋体" charset="-122"/>
                <a:cs typeface="Arial" pitchFamily="34" charset="0"/>
              </a:rPr>
              <a:t>对应的</a:t>
            </a:r>
            <a:r>
              <a:rPr lang="en-US" altLang="zh-CN" baseline="0">
                <a:latin typeface="Arial" pitchFamily="34" charset="0"/>
                <a:ea typeface="宋体" charset="-122"/>
                <a:cs typeface="Arial" pitchFamily="34" charset="0"/>
              </a:rPr>
              <a:t>python </a:t>
            </a:r>
            <a:r>
              <a:rPr lang="zh-CN" altLang="en-US" baseline="0">
                <a:latin typeface="Arial" pitchFamily="34" charset="0"/>
                <a:ea typeface="宋体" charset="-122"/>
                <a:cs typeface="Arial" pitchFamily="34" charset="0"/>
              </a:rPr>
              <a:t>代码</a:t>
            </a:r>
            <a:r>
              <a:rPr lang="en-US" altLang="zh-CN" baseline="0">
                <a:latin typeface="Arial" pitchFamily="34" charset="0"/>
                <a:ea typeface="宋体" charset="-122"/>
                <a:cs typeface="Arial" pitchFamily="34" charset="0"/>
              </a:rPr>
              <a:t>, ]</a:t>
            </a:r>
            <a:endParaRPr lang="en-US" altLang="zh-CN">
              <a:latin typeface="Arial" pitchFamily="34" charset="0"/>
              <a:ea typeface="宋体" charset="-122"/>
              <a:cs typeface="Arial" pitchFamily="34" charset="0"/>
            </a:endParaRPr>
          </a:p>
          <a:p>
            <a:pPr eaLnBrk="1" hangingPunct="1"/>
            <a:endParaRPr lang="en-US" altLang="zh-CN">
              <a:latin typeface="Arial" pitchFamily="34" charset="0"/>
              <a:ea typeface="宋体" charset="-122"/>
              <a:cs typeface="Arial" pitchFamily="34" charset="0"/>
            </a:endParaRPr>
          </a:p>
          <a:p>
            <a:pPr eaLnBrk="1" hangingPunct="1"/>
            <a:r>
              <a:rPr lang="zh-CN" altLang="en-US">
                <a:latin typeface="Arial" pitchFamily="34" charset="0"/>
                <a:cs typeface="Arial" pitchFamily="34" charset="0"/>
              </a:rPr>
              <a:t>使用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文件进行描述</a:t>
            </a:r>
            <a:r>
              <a:rPr lang="en-US" altLang="zh-CN">
                <a:latin typeface="Arial" pitchFamily="34" charset="0"/>
                <a:cs typeface="Arial" pitchFamily="34" charset="0"/>
              </a:rPr>
              <a:t>, </a:t>
            </a:r>
            <a:r>
              <a:rPr lang="zh-CN" altLang="en-US">
                <a:latin typeface="Arial" pitchFamily="34" charset="0"/>
                <a:cs typeface="Arial" pitchFamily="34" charset="0"/>
              </a:rPr>
              <a:t>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a:t>
            </a:r>
            <a:r>
              <a:rPr lang="zh-CN" altLang="en-US" b="1">
                <a:solidFill>
                  <a:srgbClr val="DA0000"/>
                </a:solidFill>
                <a:latin typeface="Arial" pitchFamily="34" charset="0"/>
                <a:cs typeface="Arial" pitchFamily="34" charset="0"/>
              </a:rPr>
              <a:t>会自动提示是否下载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可以让语法高亮</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6400" y="685800"/>
            <a:ext cx="60452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52711-BC92-425B-8298-A6C3D68511F3}"/>
              </a:ext>
            </a:extLst>
          </p:cNvPr>
          <p:cNvSpPr>
            <a:spLocks noGrp="1"/>
          </p:cNvSpPr>
          <p:nvPr>
            <p:ph type="ctrTitle"/>
          </p:nvPr>
        </p:nvSpPr>
        <p:spPr>
          <a:xfrm>
            <a:off x="1237655" y="919195"/>
            <a:ext cx="7425929" cy="1955400"/>
          </a:xfrm>
        </p:spPr>
        <p:txBody>
          <a:bodyPr anchor="b"/>
          <a:lstStyle>
            <a:lvl1pPr algn="ctr">
              <a:defRPr sz="4873"/>
            </a:lvl1pPr>
          </a:lstStyle>
          <a:p>
            <a:r>
              <a:rPr lang="zh-CN" altLang="en-US"/>
              <a:t>单击此处编辑母版标题样式</a:t>
            </a:r>
          </a:p>
        </p:txBody>
      </p:sp>
      <p:sp>
        <p:nvSpPr>
          <p:cNvPr id="3" name="副标题 2">
            <a:extLst>
              <a:ext uri="{FF2B5EF4-FFF2-40B4-BE49-F238E27FC236}">
                <a16:creationId xmlns:a16="http://schemas.microsoft.com/office/drawing/2014/main" id="{E1722613-9A46-4309-9797-5610DA47E723}"/>
              </a:ext>
            </a:extLst>
          </p:cNvPr>
          <p:cNvSpPr>
            <a:spLocks noGrp="1"/>
          </p:cNvSpPr>
          <p:nvPr>
            <p:ph type="subTitle" idx="1"/>
          </p:nvPr>
        </p:nvSpPr>
        <p:spPr>
          <a:xfrm>
            <a:off x="1237655" y="2950003"/>
            <a:ext cx="7425929" cy="1356038"/>
          </a:xfrm>
        </p:spPr>
        <p:txBody>
          <a:bodyPr/>
          <a:lstStyle>
            <a:lvl1pPr marL="0" indent="0" algn="ctr">
              <a:buNone/>
              <a:defRPr sz="1949"/>
            </a:lvl1pPr>
            <a:lvl2pPr marL="371292" indent="0" algn="ctr">
              <a:buNone/>
              <a:defRPr sz="1624"/>
            </a:lvl2pPr>
            <a:lvl3pPr marL="742584" indent="0" algn="ctr">
              <a:buNone/>
              <a:defRPr sz="1462"/>
            </a:lvl3pPr>
            <a:lvl4pPr marL="1113876" indent="0" algn="ctr">
              <a:buNone/>
              <a:defRPr sz="1299"/>
            </a:lvl4pPr>
            <a:lvl5pPr marL="1485168" indent="0" algn="ctr">
              <a:buNone/>
              <a:defRPr sz="1299"/>
            </a:lvl5pPr>
            <a:lvl6pPr marL="1856461" indent="0" algn="ctr">
              <a:buNone/>
              <a:defRPr sz="1299"/>
            </a:lvl6pPr>
            <a:lvl7pPr marL="2227753" indent="0" algn="ctr">
              <a:buNone/>
              <a:defRPr sz="1299"/>
            </a:lvl7pPr>
            <a:lvl8pPr marL="2599045" indent="0" algn="ctr">
              <a:buNone/>
              <a:defRPr sz="1299"/>
            </a:lvl8pPr>
            <a:lvl9pPr marL="2970337" indent="0" algn="ctr">
              <a:buNone/>
              <a:defRPr sz="1299"/>
            </a:lvl9pPr>
          </a:lstStyle>
          <a:p>
            <a:r>
              <a:rPr lang="zh-CN" altLang="en-US"/>
              <a:t>单击此处编辑母版副标题样式</a:t>
            </a:r>
          </a:p>
        </p:txBody>
      </p:sp>
      <p:sp>
        <p:nvSpPr>
          <p:cNvPr id="4" name="日期占位符 3">
            <a:extLst>
              <a:ext uri="{FF2B5EF4-FFF2-40B4-BE49-F238E27FC236}">
                <a16:creationId xmlns:a16="http://schemas.microsoft.com/office/drawing/2014/main" id="{65C93D61-0A44-458D-B5C5-49FDFF5745EB}"/>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5" name="页脚占位符 4">
            <a:extLst>
              <a:ext uri="{FF2B5EF4-FFF2-40B4-BE49-F238E27FC236}">
                <a16:creationId xmlns:a16="http://schemas.microsoft.com/office/drawing/2014/main" id="{63132BCC-401F-4235-B5F2-DE633B4417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80F13B-6D70-46A0-A8E1-B6BDC9E4D764}"/>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5031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948A2-B61F-4719-A72C-27DB959FDF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3BF8A3E-FEFA-4399-8B23-A55877E726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080A8A-91CC-4D3E-BD87-6A0276DDF657}"/>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5" name="页脚占位符 4">
            <a:extLst>
              <a:ext uri="{FF2B5EF4-FFF2-40B4-BE49-F238E27FC236}">
                <a16:creationId xmlns:a16="http://schemas.microsoft.com/office/drawing/2014/main" id="{A4AE7EA7-3D7E-48B3-8404-BB86F942E2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53CD29-0227-496D-B53F-1755D91DB308}"/>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89181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190867-0CE9-49BE-973A-1301721B9BFD}"/>
              </a:ext>
            </a:extLst>
          </p:cNvPr>
          <p:cNvSpPr>
            <a:spLocks noGrp="1"/>
          </p:cNvSpPr>
          <p:nvPr>
            <p:ph type="title" orient="vert"/>
          </p:nvPr>
        </p:nvSpPr>
        <p:spPr>
          <a:xfrm>
            <a:off x="7085574" y="299030"/>
            <a:ext cx="2134954" cy="475978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22319BD-C01B-48F9-A189-17A3C852B8C5}"/>
              </a:ext>
            </a:extLst>
          </p:cNvPr>
          <p:cNvSpPr>
            <a:spLocks noGrp="1"/>
          </p:cNvSpPr>
          <p:nvPr>
            <p:ph type="body" orient="vert" idx="1"/>
          </p:nvPr>
        </p:nvSpPr>
        <p:spPr>
          <a:xfrm>
            <a:off x="680710" y="299030"/>
            <a:ext cx="6281098" cy="475978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E67096-FD76-48E5-850E-D49EB274866C}"/>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5" name="页脚占位符 4">
            <a:extLst>
              <a:ext uri="{FF2B5EF4-FFF2-40B4-BE49-F238E27FC236}">
                <a16:creationId xmlns:a16="http://schemas.microsoft.com/office/drawing/2014/main" id="{752E4116-B669-4D21-8B6A-97B1537082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EEFFB3-2DD9-4336-AAE9-6937C493FD8F}"/>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00444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E9C8E-D1DE-47AA-B097-FC026831B2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C05181-3B9D-4376-9116-D625D8AD4A4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888812-B63C-4B80-A204-E263CEA3DD0B}"/>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5" name="页脚占位符 4">
            <a:extLst>
              <a:ext uri="{FF2B5EF4-FFF2-40B4-BE49-F238E27FC236}">
                <a16:creationId xmlns:a16="http://schemas.microsoft.com/office/drawing/2014/main" id="{E82FC150-8F22-47EA-B555-EB4D129BB4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8B9787-C6A3-4A50-8404-D7F9CC5A7E42}"/>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7804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D04B6-2006-4B35-9667-C8B5DDC6D7D9}"/>
              </a:ext>
            </a:extLst>
          </p:cNvPr>
          <p:cNvSpPr>
            <a:spLocks noGrp="1"/>
          </p:cNvSpPr>
          <p:nvPr>
            <p:ph type="title"/>
          </p:nvPr>
        </p:nvSpPr>
        <p:spPr>
          <a:xfrm>
            <a:off x="675553" y="1400244"/>
            <a:ext cx="8539818" cy="2336339"/>
          </a:xfrm>
        </p:spPr>
        <p:txBody>
          <a:bodyPr anchor="b"/>
          <a:lstStyle>
            <a:lvl1pPr>
              <a:defRPr sz="4873"/>
            </a:lvl1pPr>
          </a:lstStyle>
          <a:p>
            <a:r>
              <a:rPr lang="zh-CN" altLang="en-US"/>
              <a:t>单击此处编辑母版标题样式</a:t>
            </a:r>
          </a:p>
        </p:txBody>
      </p:sp>
      <p:sp>
        <p:nvSpPr>
          <p:cNvPr id="3" name="文本占位符 2">
            <a:extLst>
              <a:ext uri="{FF2B5EF4-FFF2-40B4-BE49-F238E27FC236}">
                <a16:creationId xmlns:a16="http://schemas.microsoft.com/office/drawing/2014/main" id="{83467EA5-0DDA-4B5D-A920-865048689251}"/>
              </a:ext>
            </a:extLst>
          </p:cNvPr>
          <p:cNvSpPr>
            <a:spLocks noGrp="1"/>
          </p:cNvSpPr>
          <p:nvPr>
            <p:ph type="body" idx="1"/>
          </p:nvPr>
        </p:nvSpPr>
        <p:spPr>
          <a:xfrm>
            <a:off x="675553" y="3758686"/>
            <a:ext cx="8539818" cy="1228625"/>
          </a:xfrm>
        </p:spPr>
        <p:txBody>
          <a:bodyPr/>
          <a:lstStyle>
            <a:lvl1pPr marL="0" indent="0">
              <a:buNone/>
              <a:defRPr sz="1949">
                <a:solidFill>
                  <a:schemeClr val="tx1">
                    <a:tint val="75000"/>
                  </a:schemeClr>
                </a:solidFill>
              </a:defRPr>
            </a:lvl1pPr>
            <a:lvl2pPr marL="371292" indent="0">
              <a:buNone/>
              <a:defRPr sz="1624">
                <a:solidFill>
                  <a:schemeClr val="tx1">
                    <a:tint val="75000"/>
                  </a:schemeClr>
                </a:solidFill>
              </a:defRPr>
            </a:lvl2pPr>
            <a:lvl3pPr marL="742584" indent="0">
              <a:buNone/>
              <a:defRPr sz="1462">
                <a:solidFill>
                  <a:schemeClr val="tx1">
                    <a:tint val="75000"/>
                  </a:schemeClr>
                </a:solidFill>
              </a:defRPr>
            </a:lvl3pPr>
            <a:lvl4pPr marL="1113876" indent="0">
              <a:buNone/>
              <a:defRPr sz="1299">
                <a:solidFill>
                  <a:schemeClr val="tx1">
                    <a:tint val="75000"/>
                  </a:schemeClr>
                </a:solidFill>
              </a:defRPr>
            </a:lvl4pPr>
            <a:lvl5pPr marL="1485168" indent="0">
              <a:buNone/>
              <a:defRPr sz="1299">
                <a:solidFill>
                  <a:schemeClr val="tx1">
                    <a:tint val="75000"/>
                  </a:schemeClr>
                </a:solidFill>
              </a:defRPr>
            </a:lvl5pPr>
            <a:lvl6pPr marL="1856461" indent="0">
              <a:buNone/>
              <a:defRPr sz="1299">
                <a:solidFill>
                  <a:schemeClr val="tx1">
                    <a:tint val="75000"/>
                  </a:schemeClr>
                </a:solidFill>
              </a:defRPr>
            </a:lvl6pPr>
            <a:lvl7pPr marL="2227753" indent="0">
              <a:buNone/>
              <a:defRPr sz="1299">
                <a:solidFill>
                  <a:schemeClr val="tx1">
                    <a:tint val="75000"/>
                  </a:schemeClr>
                </a:solidFill>
              </a:defRPr>
            </a:lvl7pPr>
            <a:lvl8pPr marL="2599045" indent="0">
              <a:buNone/>
              <a:defRPr sz="1299">
                <a:solidFill>
                  <a:schemeClr val="tx1">
                    <a:tint val="75000"/>
                  </a:schemeClr>
                </a:solidFill>
              </a:defRPr>
            </a:lvl8pPr>
            <a:lvl9pPr marL="2970337" indent="0">
              <a:buNone/>
              <a:defRPr sz="1299">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46CB8EB-C206-4D41-B265-371E9A568205}"/>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5" name="页脚占位符 4">
            <a:extLst>
              <a:ext uri="{FF2B5EF4-FFF2-40B4-BE49-F238E27FC236}">
                <a16:creationId xmlns:a16="http://schemas.microsoft.com/office/drawing/2014/main" id="{D3117C84-FA22-4A93-B71C-852B53ACE1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6DFD27-6323-471B-A9A0-3B1C9437B576}"/>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97571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2CCB2-18F2-4761-B639-9C8033C362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46CF52-DE27-40E9-A2CC-79B6F7AE281E}"/>
              </a:ext>
            </a:extLst>
          </p:cNvPr>
          <p:cNvSpPr>
            <a:spLocks noGrp="1"/>
          </p:cNvSpPr>
          <p:nvPr>
            <p:ph sz="half" idx="1"/>
          </p:nvPr>
        </p:nvSpPr>
        <p:spPr>
          <a:xfrm>
            <a:off x="680710" y="1495153"/>
            <a:ext cx="4208026" cy="356366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7CE0499-2F07-478B-A5A4-4D29D49EDB05}"/>
              </a:ext>
            </a:extLst>
          </p:cNvPr>
          <p:cNvSpPr>
            <a:spLocks noGrp="1"/>
          </p:cNvSpPr>
          <p:nvPr>
            <p:ph sz="half" idx="2"/>
          </p:nvPr>
        </p:nvSpPr>
        <p:spPr>
          <a:xfrm>
            <a:off x="5012502" y="1495153"/>
            <a:ext cx="4208026" cy="356366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3DB755D-4547-4139-A70F-3D1D0B20E94B}"/>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6" name="页脚占位符 5">
            <a:extLst>
              <a:ext uri="{FF2B5EF4-FFF2-40B4-BE49-F238E27FC236}">
                <a16:creationId xmlns:a16="http://schemas.microsoft.com/office/drawing/2014/main" id="{1AB218B6-744F-4D40-9C23-D071792F31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32E302-3A45-47AC-BAA7-75CF80A64ADD}"/>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5185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B149B-35E3-42EE-853E-93467971FB3E}"/>
              </a:ext>
            </a:extLst>
          </p:cNvPr>
          <p:cNvSpPr>
            <a:spLocks noGrp="1"/>
          </p:cNvSpPr>
          <p:nvPr>
            <p:ph type="title"/>
          </p:nvPr>
        </p:nvSpPr>
        <p:spPr>
          <a:xfrm>
            <a:off x="682000" y="299031"/>
            <a:ext cx="8539818" cy="108561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E51A66-D0EB-4B3B-9A61-5738B5DA3E8C}"/>
              </a:ext>
            </a:extLst>
          </p:cNvPr>
          <p:cNvSpPr>
            <a:spLocks noGrp="1"/>
          </p:cNvSpPr>
          <p:nvPr>
            <p:ph type="body" idx="1"/>
          </p:nvPr>
        </p:nvSpPr>
        <p:spPr>
          <a:xfrm>
            <a:off x="682000" y="1376841"/>
            <a:ext cx="4188687" cy="674769"/>
          </a:xfrm>
        </p:spPr>
        <p:txBody>
          <a:bodyPr anchor="b"/>
          <a:lstStyle>
            <a:lvl1pPr marL="0" indent="0">
              <a:buNone/>
              <a:defRPr sz="1949" b="1"/>
            </a:lvl1pPr>
            <a:lvl2pPr marL="371292" indent="0">
              <a:buNone/>
              <a:defRPr sz="1624" b="1"/>
            </a:lvl2pPr>
            <a:lvl3pPr marL="742584" indent="0">
              <a:buNone/>
              <a:defRPr sz="1462" b="1"/>
            </a:lvl3pPr>
            <a:lvl4pPr marL="1113876" indent="0">
              <a:buNone/>
              <a:defRPr sz="1299" b="1"/>
            </a:lvl4pPr>
            <a:lvl5pPr marL="1485168" indent="0">
              <a:buNone/>
              <a:defRPr sz="1299" b="1"/>
            </a:lvl5pPr>
            <a:lvl6pPr marL="1856461" indent="0">
              <a:buNone/>
              <a:defRPr sz="1299" b="1"/>
            </a:lvl6pPr>
            <a:lvl7pPr marL="2227753" indent="0">
              <a:buNone/>
              <a:defRPr sz="1299" b="1"/>
            </a:lvl7pPr>
            <a:lvl8pPr marL="2599045" indent="0">
              <a:buNone/>
              <a:defRPr sz="1299" b="1"/>
            </a:lvl8pPr>
            <a:lvl9pPr marL="2970337" indent="0">
              <a:buNone/>
              <a:defRPr sz="1299"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9F48AF2-3931-4412-A8D4-F95DCBC2E88A}"/>
              </a:ext>
            </a:extLst>
          </p:cNvPr>
          <p:cNvSpPr>
            <a:spLocks noGrp="1"/>
          </p:cNvSpPr>
          <p:nvPr>
            <p:ph sz="half" idx="2"/>
          </p:nvPr>
        </p:nvSpPr>
        <p:spPr>
          <a:xfrm>
            <a:off x="682000" y="2051610"/>
            <a:ext cx="4188687" cy="301760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E98198-B8F3-4D3B-B41C-1C9854011346}"/>
              </a:ext>
            </a:extLst>
          </p:cNvPr>
          <p:cNvSpPr>
            <a:spLocks noGrp="1"/>
          </p:cNvSpPr>
          <p:nvPr>
            <p:ph type="body" sz="quarter" idx="3"/>
          </p:nvPr>
        </p:nvSpPr>
        <p:spPr>
          <a:xfrm>
            <a:off x="5012502" y="1376841"/>
            <a:ext cx="4209316" cy="674769"/>
          </a:xfrm>
        </p:spPr>
        <p:txBody>
          <a:bodyPr anchor="b"/>
          <a:lstStyle>
            <a:lvl1pPr marL="0" indent="0">
              <a:buNone/>
              <a:defRPr sz="1949" b="1"/>
            </a:lvl1pPr>
            <a:lvl2pPr marL="371292" indent="0">
              <a:buNone/>
              <a:defRPr sz="1624" b="1"/>
            </a:lvl2pPr>
            <a:lvl3pPr marL="742584" indent="0">
              <a:buNone/>
              <a:defRPr sz="1462" b="1"/>
            </a:lvl3pPr>
            <a:lvl4pPr marL="1113876" indent="0">
              <a:buNone/>
              <a:defRPr sz="1299" b="1"/>
            </a:lvl4pPr>
            <a:lvl5pPr marL="1485168" indent="0">
              <a:buNone/>
              <a:defRPr sz="1299" b="1"/>
            </a:lvl5pPr>
            <a:lvl6pPr marL="1856461" indent="0">
              <a:buNone/>
              <a:defRPr sz="1299" b="1"/>
            </a:lvl6pPr>
            <a:lvl7pPr marL="2227753" indent="0">
              <a:buNone/>
              <a:defRPr sz="1299" b="1"/>
            </a:lvl7pPr>
            <a:lvl8pPr marL="2599045" indent="0">
              <a:buNone/>
              <a:defRPr sz="1299" b="1"/>
            </a:lvl8pPr>
            <a:lvl9pPr marL="2970337" indent="0">
              <a:buNone/>
              <a:defRPr sz="1299"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E5AA9B-6181-4387-8FE6-9E09C64FEE1A}"/>
              </a:ext>
            </a:extLst>
          </p:cNvPr>
          <p:cNvSpPr>
            <a:spLocks noGrp="1"/>
          </p:cNvSpPr>
          <p:nvPr>
            <p:ph sz="quarter" idx="4"/>
          </p:nvPr>
        </p:nvSpPr>
        <p:spPr>
          <a:xfrm>
            <a:off x="5012502" y="2051610"/>
            <a:ext cx="4209316" cy="301760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7EEB03-53D7-46BA-ABDC-233030FB627C}"/>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8" name="页脚占位符 7">
            <a:extLst>
              <a:ext uri="{FF2B5EF4-FFF2-40B4-BE49-F238E27FC236}">
                <a16:creationId xmlns:a16="http://schemas.microsoft.com/office/drawing/2014/main" id="{587A5759-7229-4736-862B-4FCFD4EFDC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ADCE2F-E346-4646-9011-F3362905CC44}"/>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90654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71C88-D9A0-4DF5-8BAC-6A12B39DC3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924BB2A-05E2-419F-883D-77C572E318F9}"/>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4" name="页脚占位符 3">
            <a:extLst>
              <a:ext uri="{FF2B5EF4-FFF2-40B4-BE49-F238E27FC236}">
                <a16:creationId xmlns:a16="http://schemas.microsoft.com/office/drawing/2014/main" id="{14AB7A67-19EA-4D2F-AD93-8195590A242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F5E587-2DA9-4BB3-9563-448D4073437F}"/>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240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7E78D4-5448-43A9-B040-EAF782B17F98}"/>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3" name="页脚占位符 2">
            <a:extLst>
              <a:ext uri="{FF2B5EF4-FFF2-40B4-BE49-F238E27FC236}">
                <a16:creationId xmlns:a16="http://schemas.microsoft.com/office/drawing/2014/main" id="{D7DFACA3-1F62-4003-8630-D7737CFF8A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73C162-13D5-4C2E-866D-BCE8E1047968}"/>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0574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6CB0E-D7E5-4C67-9298-D769432ED91E}"/>
              </a:ext>
            </a:extLst>
          </p:cNvPr>
          <p:cNvSpPr>
            <a:spLocks noGrp="1"/>
          </p:cNvSpPr>
          <p:nvPr>
            <p:ph type="title"/>
          </p:nvPr>
        </p:nvSpPr>
        <p:spPr>
          <a:xfrm>
            <a:off x="682000" y="374438"/>
            <a:ext cx="3193407" cy="1310534"/>
          </a:xfrm>
        </p:spPr>
        <p:txBody>
          <a:bodyPr anchor="b"/>
          <a:lstStyle>
            <a:lvl1pPr>
              <a:defRPr sz="2599"/>
            </a:lvl1pPr>
          </a:lstStyle>
          <a:p>
            <a:r>
              <a:rPr lang="zh-CN" altLang="en-US"/>
              <a:t>单击此处编辑母版标题样式</a:t>
            </a:r>
          </a:p>
        </p:txBody>
      </p:sp>
      <p:sp>
        <p:nvSpPr>
          <p:cNvPr id="3" name="内容占位符 2">
            <a:extLst>
              <a:ext uri="{FF2B5EF4-FFF2-40B4-BE49-F238E27FC236}">
                <a16:creationId xmlns:a16="http://schemas.microsoft.com/office/drawing/2014/main" id="{F848AF38-38A1-460C-BA60-91C6B277F1A8}"/>
              </a:ext>
            </a:extLst>
          </p:cNvPr>
          <p:cNvSpPr>
            <a:spLocks noGrp="1"/>
          </p:cNvSpPr>
          <p:nvPr>
            <p:ph idx="1"/>
          </p:nvPr>
        </p:nvSpPr>
        <p:spPr>
          <a:xfrm>
            <a:off x="4209316" y="808683"/>
            <a:ext cx="5012502" cy="3991409"/>
          </a:xfrm>
        </p:spPr>
        <p:txBody>
          <a:bodyPr/>
          <a:lstStyle>
            <a:lvl1pPr>
              <a:defRPr sz="2599"/>
            </a:lvl1pPr>
            <a:lvl2pPr>
              <a:defRPr sz="2274"/>
            </a:lvl2pPr>
            <a:lvl3pPr>
              <a:defRPr sz="1949"/>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B34F69B-350D-48A7-9369-8032BB985279}"/>
              </a:ext>
            </a:extLst>
          </p:cNvPr>
          <p:cNvSpPr>
            <a:spLocks noGrp="1"/>
          </p:cNvSpPr>
          <p:nvPr>
            <p:ph type="body" sz="half" idx="2"/>
          </p:nvPr>
        </p:nvSpPr>
        <p:spPr>
          <a:xfrm>
            <a:off x="682000" y="1684972"/>
            <a:ext cx="3193407" cy="3121620"/>
          </a:xfrm>
        </p:spPr>
        <p:txBody>
          <a:bodyPr/>
          <a:lstStyle>
            <a:lvl1pPr marL="0" indent="0">
              <a:buNone/>
              <a:defRPr sz="1299"/>
            </a:lvl1pPr>
            <a:lvl2pPr marL="371292" indent="0">
              <a:buNone/>
              <a:defRPr sz="1137"/>
            </a:lvl2pPr>
            <a:lvl3pPr marL="742584" indent="0">
              <a:buNone/>
              <a:defRPr sz="975"/>
            </a:lvl3pPr>
            <a:lvl4pPr marL="1113876" indent="0">
              <a:buNone/>
              <a:defRPr sz="812"/>
            </a:lvl4pPr>
            <a:lvl5pPr marL="1485168" indent="0">
              <a:buNone/>
              <a:defRPr sz="812"/>
            </a:lvl5pPr>
            <a:lvl6pPr marL="1856461" indent="0">
              <a:buNone/>
              <a:defRPr sz="812"/>
            </a:lvl6pPr>
            <a:lvl7pPr marL="2227753" indent="0">
              <a:buNone/>
              <a:defRPr sz="812"/>
            </a:lvl7pPr>
            <a:lvl8pPr marL="2599045" indent="0">
              <a:buNone/>
              <a:defRPr sz="812"/>
            </a:lvl8pPr>
            <a:lvl9pPr marL="2970337" indent="0">
              <a:buNone/>
              <a:defRPr sz="81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845A835-22B2-4DEB-ADED-68172CA0966D}"/>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6" name="页脚占位符 5">
            <a:extLst>
              <a:ext uri="{FF2B5EF4-FFF2-40B4-BE49-F238E27FC236}">
                <a16:creationId xmlns:a16="http://schemas.microsoft.com/office/drawing/2014/main" id="{D1B67A25-C95B-4FF7-AA12-A61AF71210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0D7E2-AD7D-4950-ABEE-A06CAEEAF9A8}"/>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6657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2F6CF-12E3-421A-A41A-246FEB49AF90}"/>
              </a:ext>
            </a:extLst>
          </p:cNvPr>
          <p:cNvSpPr>
            <a:spLocks noGrp="1"/>
          </p:cNvSpPr>
          <p:nvPr>
            <p:ph type="title"/>
          </p:nvPr>
        </p:nvSpPr>
        <p:spPr>
          <a:xfrm>
            <a:off x="682000" y="374438"/>
            <a:ext cx="3193407" cy="1310534"/>
          </a:xfrm>
        </p:spPr>
        <p:txBody>
          <a:bodyPr anchor="b"/>
          <a:lstStyle>
            <a:lvl1pPr>
              <a:defRPr sz="2599"/>
            </a:lvl1pPr>
          </a:lstStyle>
          <a:p>
            <a:r>
              <a:rPr lang="zh-CN" altLang="en-US"/>
              <a:t>单击此处编辑母版标题样式</a:t>
            </a:r>
          </a:p>
        </p:txBody>
      </p:sp>
      <p:sp>
        <p:nvSpPr>
          <p:cNvPr id="3" name="图片占位符 2">
            <a:extLst>
              <a:ext uri="{FF2B5EF4-FFF2-40B4-BE49-F238E27FC236}">
                <a16:creationId xmlns:a16="http://schemas.microsoft.com/office/drawing/2014/main" id="{10973045-EBED-4B37-B5B6-0A3EE55082B9}"/>
              </a:ext>
            </a:extLst>
          </p:cNvPr>
          <p:cNvSpPr>
            <a:spLocks noGrp="1"/>
          </p:cNvSpPr>
          <p:nvPr>
            <p:ph type="pic" idx="1"/>
          </p:nvPr>
        </p:nvSpPr>
        <p:spPr>
          <a:xfrm>
            <a:off x="4209316" y="808683"/>
            <a:ext cx="5012502" cy="3991409"/>
          </a:xfrm>
        </p:spPr>
        <p:txBody>
          <a:bodyPr/>
          <a:lstStyle>
            <a:lvl1pPr marL="0" indent="0">
              <a:buNone/>
              <a:defRPr sz="2599"/>
            </a:lvl1pPr>
            <a:lvl2pPr marL="371292" indent="0">
              <a:buNone/>
              <a:defRPr sz="2274"/>
            </a:lvl2pPr>
            <a:lvl3pPr marL="742584" indent="0">
              <a:buNone/>
              <a:defRPr sz="1949"/>
            </a:lvl3pPr>
            <a:lvl4pPr marL="1113876" indent="0">
              <a:buNone/>
              <a:defRPr sz="1624"/>
            </a:lvl4pPr>
            <a:lvl5pPr marL="1485168" indent="0">
              <a:buNone/>
              <a:defRPr sz="1624"/>
            </a:lvl5pPr>
            <a:lvl6pPr marL="1856461" indent="0">
              <a:buNone/>
              <a:defRPr sz="1624"/>
            </a:lvl6pPr>
            <a:lvl7pPr marL="2227753" indent="0">
              <a:buNone/>
              <a:defRPr sz="1624"/>
            </a:lvl7pPr>
            <a:lvl8pPr marL="2599045" indent="0">
              <a:buNone/>
              <a:defRPr sz="1624"/>
            </a:lvl8pPr>
            <a:lvl9pPr marL="2970337" indent="0">
              <a:buNone/>
              <a:defRPr sz="1624"/>
            </a:lvl9pPr>
          </a:lstStyle>
          <a:p>
            <a:endParaRPr lang="zh-CN" altLang="en-US"/>
          </a:p>
        </p:txBody>
      </p:sp>
      <p:sp>
        <p:nvSpPr>
          <p:cNvPr id="4" name="文本占位符 3">
            <a:extLst>
              <a:ext uri="{FF2B5EF4-FFF2-40B4-BE49-F238E27FC236}">
                <a16:creationId xmlns:a16="http://schemas.microsoft.com/office/drawing/2014/main" id="{6CE865D1-AAA9-4C09-9976-4CE072EDF8A0}"/>
              </a:ext>
            </a:extLst>
          </p:cNvPr>
          <p:cNvSpPr>
            <a:spLocks noGrp="1"/>
          </p:cNvSpPr>
          <p:nvPr>
            <p:ph type="body" sz="half" idx="2"/>
          </p:nvPr>
        </p:nvSpPr>
        <p:spPr>
          <a:xfrm>
            <a:off x="682000" y="1684972"/>
            <a:ext cx="3193407" cy="3121620"/>
          </a:xfrm>
        </p:spPr>
        <p:txBody>
          <a:bodyPr/>
          <a:lstStyle>
            <a:lvl1pPr marL="0" indent="0">
              <a:buNone/>
              <a:defRPr sz="1299"/>
            </a:lvl1pPr>
            <a:lvl2pPr marL="371292" indent="0">
              <a:buNone/>
              <a:defRPr sz="1137"/>
            </a:lvl2pPr>
            <a:lvl3pPr marL="742584" indent="0">
              <a:buNone/>
              <a:defRPr sz="975"/>
            </a:lvl3pPr>
            <a:lvl4pPr marL="1113876" indent="0">
              <a:buNone/>
              <a:defRPr sz="812"/>
            </a:lvl4pPr>
            <a:lvl5pPr marL="1485168" indent="0">
              <a:buNone/>
              <a:defRPr sz="812"/>
            </a:lvl5pPr>
            <a:lvl6pPr marL="1856461" indent="0">
              <a:buNone/>
              <a:defRPr sz="812"/>
            </a:lvl6pPr>
            <a:lvl7pPr marL="2227753" indent="0">
              <a:buNone/>
              <a:defRPr sz="812"/>
            </a:lvl7pPr>
            <a:lvl8pPr marL="2599045" indent="0">
              <a:buNone/>
              <a:defRPr sz="812"/>
            </a:lvl8pPr>
            <a:lvl9pPr marL="2970337" indent="0">
              <a:buNone/>
              <a:defRPr sz="812"/>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DBDC75-EF11-48CC-9A2C-27621417DBD9}"/>
              </a:ext>
            </a:extLst>
          </p:cNvPr>
          <p:cNvSpPr>
            <a:spLocks noGrp="1"/>
          </p:cNvSpPr>
          <p:nvPr>
            <p:ph type="dt" sz="half" idx="10"/>
          </p:nvPr>
        </p:nvSpPr>
        <p:spPr/>
        <p:txBody>
          <a:bodyPr/>
          <a:lstStyle/>
          <a:p>
            <a:fld id="{530820CF-B880-4189-942D-D702A7CBA730}" type="datetimeFigureOut">
              <a:rPr lang="zh-CN" altLang="en-US" smtClean="0"/>
              <a:pPr/>
              <a:t>2020/11/27</a:t>
            </a:fld>
            <a:endParaRPr lang="zh-CN" altLang="en-US"/>
          </a:p>
        </p:txBody>
      </p:sp>
      <p:sp>
        <p:nvSpPr>
          <p:cNvPr id="6" name="页脚占位符 5">
            <a:extLst>
              <a:ext uri="{FF2B5EF4-FFF2-40B4-BE49-F238E27FC236}">
                <a16:creationId xmlns:a16="http://schemas.microsoft.com/office/drawing/2014/main" id="{62D6BB3E-6B35-439A-BE25-876FE149EA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9D2E7E-4FC2-4D37-8D74-3BFFDBDC2788}"/>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53553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521979-E2E1-4F56-94D2-18566BB463C4}"/>
              </a:ext>
            </a:extLst>
          </p:cNvPr>
          <p:cNvSpPr>
            <a:spLocks noGrp="1"/>
          </p:cNvSpPr>
          <p:nvPr>
            <p:ph type="title"/>
          </p:nvPr>
        </p:nvSpPr>
        <p:spPr>
          <a:xfrm>
            <a:off x="680710" y="299031"/>
            <a:ext cx="8539818" cy="108561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6453C1-FA1E-4AAB-9D2A-BC8A22A8F982}"/>
              </a:ext>
            </a:extLst>
          </p:cNvPr>
          <p:cNvSpPr>
            <a:spLocks noGrp="1"/>
          </p:cNvSpPr>
          <p:nvPr>
            <p:ph type="body" idx="1"/>
          </p:nvPr>
        </p:nvSpPr>
        <p:spPr>
          <a:xfrm>
            <a:off x="680710" y="1495153"/>
            <a:ext cx="8539818" cy="356366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629CE6-543E-473D-B978-56A202DB4CD7}"/>
              </a:ext>
            </a:extLst>
          </p:cNvPr>
          <p:cNvSpPr>
            <a:spLocks noGrp="1"/>
          </p:cNvSpPr>
          <p:nvPr>
            <p:ph type="dt" sz="half" idx="2"/>
          </p:nvPr>
        </p:nvSpPr>
        <p:spPr>
          <a:xfrm>
            <a:off x="680710" y="5205733"/>
            <a:ext cx="2227779" cy="299031"/>
          </a:xfrm>
          <a:prstGeom prst="rect">
            <a:avLst/>
          </a:prstGeom>
        </p:spPr>
        <p:txBody>
          <a:bodyPr vert="horz" lIns="91440" tIns="45720" rIns="91440" bIns="45720" rtlCol="0" anchor="ctr"/>
          <a:lstStyle>
            <a:lvl1pPr algn="l">
              <a:defRPr sz="975">
                <a:solidFill>
                  <a:schemeClr val="tx1">
                    <a:tint val="75000"/>
                  </a:schemeClr>
                </a:solidFill>
              </a:defRPr>
            </a:lvl1pPr>
          </a:lstStyle>
          <a:p>
            <a:fld id="{530820CF-B880-4189-942D-D702A7CBA730}" type="datetimeFigureOut">
              <a:rPr lang="zh-CN" altLang="en-US" smtClean="0"/>
              <a:pPr/>
              <a:t>2020/11/27</a:t>
            </a:fld>
            <a:endParaRPr lang="zh-CN" altLang="en-US"/>
          </a:p>
        </p:txBody>
      </p:sp>
      <p:sp>
        <p:nvSpPr>
          <p:cNvPr id="5" name="页脚占位符 4">
            <a:extLst>
              <a:ext uri="{FF2B5EF4-FFF2-40B4-BE49-F238E27FC236}">
                <a16:creationId xmlns:a16="http://schemas.microsoft.com/office/drawing/2014/main" id="{E4C841CB-2EC7-4EFC-86E2-A17A7D66C7E7}"/>
              </a:ext>
            </a:extLst>
          </p:cNvPr>
          <p:cNvSpPr>
            <a:spLocks noGrp="1"/>
          </p:cNvSpPr>
          <p:nvPr>
            <p:ph type="ftr" sz="quarter" idx="3"/>
          </p:nvPr>
        </p:nvSpPr>
        <p:spPr>
          <a:xfrm>
            <a:off x="3279785" y="5205733"/>
            <a:ext cx="3341668" cy="299031"/>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8B8511-561B-4AFC-A0CD-9BC3C80C1497}"/>
              </a:ext>
            </a:extLst>
          </p:cNvPr>
          <p:cNvSpPr>
            <a:spLocks noGrp="1"/>
          </p:cNvSpPr>
          <p:nvPr>
            <p:ph type="sldNum" sz="quarter" idx="4"/>
          </p:nvPr>
        </p:nvSpPr>
        <p:spPr>
          <a:xfrm>
            <a:off x="6992749" y="5205733"/>
            <a:ext cx="2227779" cy="299031"/>
          </a:xfrm>
          <a:prstGeom prst="rect">
            <a:avLst/>
          </a:prstGeom>
        </p:spPr>
        <p:txBody>
          <a:bodyPr vert="horz" lIns="91440" tIns="45720" rIns="91440" bIns="45720" rtlCol="0" anchor="ctr"/>
          <a:lstStyle>
            <a:lvl1pPr algn="r">
              <a:defRPr sz="975">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10146728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742584" rtl="0" eaLnBrk="1" latinLnBrk="0" hangingPunct="1">
        <a:lnSpc>
          <a:spcPct val="90000"/>
        </a:lnSpc>
        <a:spcBef>
          <a:spcPct val="0"/>
        </a:spcBef>
        <a:buNone/>
        <a:defRPr sz="3573" kern="1200">
          <a:solidFill>
            <a:schemeClr val="tx1"/>
          </a:solidFill>
          <a:latin typeface="+mj-lt"/>
          <a:ea typeface="+mj-ea"/>
          <a:cs typeface="+mj-cs"/>
        </a:defRPr>
      </a:lvl1pPr>
    </p:titleStyle>
    <p:bodyStyle>
      <a:lvl1pPr marL="185646" indent="-185646" algn="l" defTabSz="742584" rtl="0" eaLnBrk="1" latinLnBrk="0" hangingPunct="1">
        <a:lnSpc>
          <a:spcPct val="90000"/>
        </a:lnSpc>
        <a:spcBef>
          <a:spcPts val="812"/>
        </a:spcBef>
        <a:buFont typeface="Arial" panose="020B0604020202020204" pitchFamily="34" charset="0"/>
        <a:buChar char="•"/>
        <a:defRPr sz="2274" kern="1200">
          <a:solidFill>
            <a:schemeClr val="tx1"/>
          </a:solidFill>
          <a:latin typeface="+mn-lt"/>
          <a:ea typeface="+mn-ea"/>
          <a:cs typeface="+mn-cs"/>
        </a:defRPr>
      </a:lvl1pPr>
      <a:lvl2pPr marL="556938" indent="-185646" algn="l" defTabSz="742584" rtl="0" eaLnBrk="1" latinLnBrk="0" hangingPunct="1">
        <a:lnSpc>
          <a:spcPct val="90000"/>
        </a:lnSpc>
        <a:spcBef>
          <a:spcPts val="406"/>
        </a:spcBef>
        <a:buFont typeface="Arial" panose="020B0604020202020204" pitchFamily="34" charset="0"/>
        <a:buChar char="•"/>
        <a:defRPr sz="1949" kern="1200">
          <a:solidFill>
            <a:schemeClr val="tx1"/>
          </a:solidFill>
          <a:latin typeface="+mn-lt"/>
          <a:ea typeface="+mn-ea"/>
          <a:cs typeface="+mn-cs"/>
        </a:defRPr>
      </a:lvl2pPr>
      <a:lvl3pPr marL="928230" indent="-185646" algn="l" defTabSz="742584" rtl="0" eaLnBrk="1" latinLnBrk="0" hangingPunct="1">
        <a:lnSpc>
          <a:spcPct val="90000"/>
        </a:lnSpc>
        <a:spcBef>
          <a:spcPts val="406"/>
        </a:spcBef>
        <a:buFont typeface="Arial" panose="020B0604020202020204" pitchFamily="34" charset="0"/>
        <a:buChar char="•"/>
        <a:defRPr sz="1624" kern="1200">
          <a:solidFill>
            <a:schemeClr val="tx1"/>
          </a:solidFill>
          <a:latin typeface="+mn-lt"/>
          <a:ea typeface="+mn-ea"/>
          <a:cs typeface="+mn-cs"/>
        </a:defRPr>
      </a:lvl3pPr>
      <a:lvl4pPr marL="1299522"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4pPr>
      <a:lvl5pPr marL="1670815"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5pPr>
      <a:lvl6pPr marL="2042107"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6pPr>
      <a:lvl7pPr marL="2413399"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7pPr>
      <a:lvl8pPr marL="2784691"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8pPr>
      <a:lvl9pPr marL="3155983" indent="-185646" algn="l" defTabSz="742584"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9pPr>
    </p:bodyStyle>
    <p:otherStyle>
      <a:defPPr>
        <a:defRPr lang="zh-CN"/>
      </a:defPPr>
      <a:lvl1pPr marL="0" algn="l" defTabSz="742584" rtl="0" eaLnBrk="1" latinLnBrk="0" hangingPunct="1">
        <a:defRPr sz="1462" kern="1200">
          <a:solidFill>
            <a:schemeClr val="tx1"/>
          </a:solidFill>
          <a:latin typeface="+mn-lt"/>
          <a:ea typeface="+mn-ea"/>
          <a:cs typeface="+mn-cs"/>
        </a:defRPr>
      </a:lvl1pPr>
      <a:lvl2pPr marL="371292" algn="l" defTabSz="742584" rtl="0" eaLnBrk="1" latinLnBrk="0" hangingPunct="1">
        <a:defRPr sz="1462" kern="1200">
          <a:solidFill>
            <a:schemeClr val="tx1"/>
          </a:solidFill>
          <a:latin typeface="+mn-lt"/>
          <a:ea typeface="+mn-ea"/>
          <a:cs typeface="+mn-cs"/>
        </a:defRPr>
      </a:lvl2pPr>
      <a:lvl3pPr marL="742584" algn="l" defTabSz="742584" rtl="0" eaLnBrk="1" latinLnBrk="0" hangingPunct="1">
        <a:defRPr sz="1462" kern="1200">
          <a:solidFill>
            <a:schemeClr val="tx1"/>
          </a:solidFill>
          <a:latin typeface="+mn-lt"/>
          <a:ea typeface="+mn-ea"/>
          <a:cs typeface="+mn-cs"/>
        </a:defRPr>
      </a:lvl3pPr>
      <a:lvl4pPr marL="1113876" algn="l" defTabSz="742584" rtl="0" eaLnBrk="1" latinLnBrk="0" hangingPunct="1">
        <a:defRPr sz="1462" kern="1200">
          <a:solidFill>
            <a:schemeClr val="tx1"/>
          </a:solidFill>
          <a:latin typeface="+mn-lt"/>
          <a:ea typeface="+mn-ea"/>
          <a:cs typeface="+mn-cs"/>
        </a:defRPr>
      </a:lvl4pPr>
      <a:lvl5pPr marL="1485168" algn="l" defTabSz="742584" rtl="0" eaLnBrk="1" latinLnBrk="0" hangingPunct="1">
        <a:defRPr sz="1462" kern="1200">
          <a:solidFill>
            <a:schemeClr val="tx1"/>
          </a:solidFill>
          <a:latin typeface="+mn-lt"/>
          <a:ea typeface="+mn-ea"/>
          <a:cs typeface="+mn-cs"/>
        </a:defRPr>
      </a:lvl5pPr>
      <a:lvl6pPr marL="1856461" algn="l" defTabSz="742584" rtl="0" eaLnBrk="1" latinLnBrk="0" hangingPunct="1">
        <a:defRPr sz="1462" kern="1200">
          <a:solidFill>
            <a:schemeClr val="tx1"/>
          </a:solidFill>
          <a:latin typeface="+mn-lt"/>
          <a:ea typeface="+mn-ea"/>
          <a:cs typeface="+mn-cs"/>
        </a:defRPr>
      </a:lvl6pPr>
      <a:lvl7pPr marL="2227753" algn="l" defTabSz="742584" rtl="0" eaLnBrk="1" latinLnBrk="0" hangingPunct="1">
        <a:defRPr sz="1462" kern="1200">
          <a:solidFill>
            <a:schemeClr val="tx1"/>
          </a:solidFill>
          <a:latin typeface="+mn-lt"/>
          <a:ea typeface="+mn-ea"/>
          <a:cs typeface="+mn-cs"/>
        </a:defRPr>
      </a:lvl7pPr>
      <a:lvl8pPr marL="2599045" algn="l" defTabSz="742584" rtl="0" eaLnBrk="1" latinLnBrk="0" hangingPunct="1">
        <a:defRPr sz="1462" kern="1200">
          <a:solidFill>
            <a:schemeClr val="tx1"/>
          </a:solidFill>
          <a:latin typeface="+mn-lt"/>
          <a:ea typeface="+mn-ea"/>
          <a:cs typeface="+mn-cs"/>
        </a:defRPr>
      </a:lvl8pPr>
      <a:lvl9pPr marL="2970337" algn="l" defTabSz="742584" rtl="0" eaLnBrk="1" latinLnBrk="0" hangingPunct="1">
        <a:defRPr sz="14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9.wmf"/><Relationship Id="rId4" Type="http://schemas.openxmlformats.org/officeDocument/2006/relationships/oleObject" Target="../embeddings/oleObject25.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0.wmf"/><Relationship Id="rId5" Type="http://schemas.openxmlformats.org/officeDocument/2006/relationships/oleObject" Target="../embeddings/oleObject26.bin"/><Relationship Id="rId4" Type="http://schemas.openxmlformats.org/officeDocument/2006/relationships/image" Target="../media/image7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75.wmf"/><Relationship Id="rId4" Type="http://schemas.openxmlformats.org/officeDocument/2006/relationships/oleObject" Target="../embeddings/oleObject2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6.wmf"/><Relationship Id="rId4" Type="http://schemas.openxmlformats.org/officeDocument/2006/relationships/oleObject" Target="../embeddings/oleObject28.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notesSlide" Target="../notesSlides/notesSlide116.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9.wmf"/><Relationship Id="rId5" Type="http://schemas.openxmlformats.org/officeDocument/2006/relationships/oleObject" Target="../embeddings/oleObject29.bin"/><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82.wmf"/><Relationship Id="rId4" Type="http://schemas.openxmlformats.org/officeDocument/2006/relationships/oleObject" Target="../embeddings/oleObject31.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83.wmf"/><Relationship Id="rId4" Type="http://schemas.openxmlformats.org/officeDocument/2006/relationships/oleObject" Target="../embeddings/oleObject32.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4.bin"/><Relationship Id="rId5" Type="http://schemas.openxmlformats.org/officeDocument/2006/relationships/image" Target="../media/image84.wmf"/><Relationship Id="rId4"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7.wmf"/><Relationship Id="rId5" Type="http://schemas.openxmlformats.org/officeDocument/2006/relationships/oleObject" Target="../embeddings/oleObject35.bin"/><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89.wmf"/><Relationship Id="rId4" Type="http://schemas.openxmlformats.org/officeDocument/2006/relationships/oleObject" Target="../embeddings/oleObject36.bin"/></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38.bin"/><Relationship Id="rId5" Type="http://schemas.openxmlformats.org/officeDocument/2006/relationships/image" Target="../media/image90.wmf"/><Relationship Id="rId4" Type="http://schemas.openxmlformats.org/officeDocument/2006/relationships/oleObject" Target="../embeddings/oleObject37.bin"/></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40.bin"/><Relationship Id="rId5" Type="http://schemas.openxmlformats.org/officeDocument/2006/relationships/image" Target="../media/image92.wmf"/><Relationship Id="rId4" Type="http://schemas.openxmlformats.org/officeDocument/2006/relationships/oleObject" Target="../embeddings/oleObject39.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97.wmf"/><Relationship Id="rId4" Type="http://schemas.openxmlformats.org/officeDocument/2006/relationships/oleObject" Target="../embeddings/oleObject41.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98.wmf"/><Relationship Id="rId4" Type="http://schemas.openxmlformats.org/officeDocument/2006/relationships/oleObject" Target="../embeddings/oleObject42.bin"/></Relationships>
</file>

<file path=ppt/slides/_rels/slide1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6.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7.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 Id="rId9" Type="http://schemas.openxmlformats.org/officeDocument/2006/relationships/image" Target="../media/image11.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3.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0.wmf"/><Relationship Id="rId4" Type="http://schemas.openxmlformats.org/officeDocument/2006/relationships/oleObject" Target="../embeddings/oleObject6.bin"/><Relationship Id="rId9" Type="http://schemas.openxmlformats.org/officeDocument/2006/relationships/image" Target="../media/image22.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7.wmf"/><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hyperlink" Target="http://www.52im.net/thread-306-1-1.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netty.io/"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intray.com/netty/downloads/nett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9.wmf"/><Relationship Id="rId4"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42.wmf"/><Relationship Id="rId4" Type="http://schemas.openxmlformats.org/officeDocument/2006/relationships/oleObject" Target="../embeddings/oleObject11.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4.wmf"/><Relationship Id="rId5" Type="http://schemas.openxmlformats.org/officeDocument/2006/relationships/oleObject" Target="../embeddings/oleObject13.bin"/><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6.wmf"/><Relationship Id="rId5" Type="http://schemas.openxmlformats.org/officeDocument/2006/relationships/oleObject" Target="../embeddings/oleObject14.bin"/><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2.wmf"/><Relationship Id="rId5" Type="http://schemas.openxmlformats.org/officeDocument/2006/relationships/oleObject" Target="../embeddings/oleObject15.bin"/><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22.wmf"/><Relationship Id="rId4" Type="http://schemas.openxmlformats.org/officeDocument/2006/relationships/oleObject" Target="../embeddings/oleObject16.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5.wmf"/><Relationship Id="rId4"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90.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0.bin"/><Relationship Id="rId5" Type="http://schemas.openxmlformats.org/officeDocument/2006/relationships/image" Target="../media/image56.wmf"/><Relationship Id="rId4" Type="http://schemas.openxmlformats.org/officeDocument/2006/relationships/oleObject" Target="../embeddings/oleObject19.bin"/><Relationship Id="rId9" Type="http://schemas.openxmlformats.org/officeDocument/2006/relationships/image" Target="../media/image5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0.wmf"/><Relationship Id="rId4" Type="http://schemas.openxmlformats.org/officeDocument/2006/relationships/oleObject" Target="../embeddings/oleObject21.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evelopers.google.com/protocol-buffers/docs/proto"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96.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3.bin"/><Relationship Id="rId5" Type="http://schemas.openxmlformats.org/officeDocument/2006/relationships/image" Target="../media/image61.wmf"/><Relationship Id="rId4" Type="http://schemas.openxmlformats.org/officeDocument/2006/relationships/oleObject" Target="../embeddings/oleObject22.bin"/><Relationship Id="rId9"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4.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32944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err="1">
                <a:solidFill>
                  <a:schemeClr val="accent1"/>
                </a:solidFill>
                <a:latin typeface="楷体" panose="02010609060101010101" pitchFamily="49" charset="-122"/>
                <a:ea typeface="楷体" panose="02010609060101010101" pitchFamily="49" charset="-122"/>
              </a:rPr>
              <a:t>Netty</a:t>
            </a:r>
            <a:r>
              <a:rPr lang="zh-CN" altLang="en-US" sz="4000" b="1" dirty="0">
                <a:solidFill>
                  <a:schemeClr val="accent1"/>
                </a:solidFill>
                <a:latin typeface="楷体" panose="02010609060101010101" pitchFamily="49" charset="-122"/>
                <a:ea typeface="楷体" panose="02010609060101010101" pitchFamily="49" charset="-122"/>
              </a:rPr>
              <a:t>的介绍</a:t>
            </a:r>
            <a:endParaRPr lang="en-US" altLang="zh-CN" sz="4000" b="1" dirty="0">
              <a:solidFill>
                <a:schemeClr val="accent1"/>
              </a:solidFill>
              <a:latin typeface="楷体" panose="02010609060101010101" pitchFamily="49" charset="-122"/>
              <a:ea typeface="楷体" panose="02010609060101010101" pitchFamily="49" charset="-122"/>
            </a:endParaRP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14115" y="1368127"/>
            <a:ext cx="8836843" cy="3323987"/>
          </a:xfrm>
          <a:prstGeom prst="rect">
            <a:avLst/>
          </a:prstGeom>
          <a:noFill/>
        </p:spPr>
        <p:txBody>
          <a:bodyPr wrap="square" rtlCol="0">
            <a:spAutoFit/>
          </a:bodyPr>
          <a:lstStyle/>
          <a:p>
            <a:pPr marL="342900" indent="-342900">
              <a:buAutoNum type="arabicParenR"/>
            </a:pPr>
            <a:r>
              <a:rPr lang="en-US" altLang="zh-CN" sz="2400" dirty="0" err="1"/>
              <a:t>Netty</a:t>
            </a:r>
            <a:r>
              <a:rPr lang="en-US" altLang="zh-CN" sz="2400" dirty="0"/>
              <a:t> </a:t>
            </a:r>
            <a:r>
              <a:rPr lang="zh-CN" altLang="en-US" sz="2400" dirty="0"/>
              <a:t>是由 </a:t>
            </a:r>
            <a:r>
              <a:rPr lang="en-US" altLang="zh-CN" sz="2400" dirty="0"/>
              <a:t>JBOSS </a:t>
            </a:r>
            <a:r>
              <a:rPr lang="zh-CN" altLang="en-US" sz="2400" dirty="0"/>
              <a:t>提供的一个 </a:t>
            </a:r>
            <a:r>
              <a:rPr lang="en-US" altLang="zh-CN" sz="2400" dirty="0"/>
              <a:t>Java </a:t>
            </a:r>
            <a:r>
              <a:rPr lang="zh-CN" altLang="en-US" sz="2400" dirty="0"/>
              <a:t>开源框架，现为 </a:t>
            </a:r>
            <a:r>
              <a:rPr lang="en-US" altLang="zh-CN" sz="2400" dirty="0" err="1"/>
              <a:t>Github</a:t>
            </a:r>
            <a:r>
              <a:rPr lang="zh-CN" altLang="en-US" sz="2400" dirty="0"/>
              <a:t>上的独立项目。</a:t>
            </a:r>
            <a:endParaRPr lang="en-US" altLang="zh-CN" sz="2400" dirty="0"/>
          </a:p>
          <a:p>
            <a:pPr marL="342900" indent="-342900">
              <a:buAutoNum type="arabicParenR"/>
            </a:pPr>
            <a:r>
              <a:rPr lang="en-US" altLang="zh-CN" sz="2400" dirty="0" err="1"/>
              <a:t>Netty</a:t>
            </a:r>
            <a:r>
              <a:rPr lang="en-US" altLang="zh-CN" sz="2400" dirty="0"/>
              <a:t> </a:t>
            </a:r>
            <a:r>
              <a:rPr lang="zh-CN" altLang="en-US" sz="2400" dirty="0"/>
              <a:t>是一个异步的、基于事件驱动的网络应用框架，用以快速开发高性能、高可靠性的网络 </a:t>
            </a:r>
            <a:r>
              <a:rPr lang="en-US" altLang="zh-CN" sz="2400" dirty="0"/>
              <a:t>IO </a:t>
            </a:r>
            <a:r>
              <a:rPr lang="zh-CN" altLang="en-US" sz="2400" dirty="0"/>
              <a:t>程序。</a:t>
            </a:r>
            <a:endParaRPr lang="en-US" altLang="zh-CN" sz="2400" dirty="0"/>
          </a:p>
          <a:p>
            <a:pPr marL="342900" indent="-342900">
              <a:buAutoNum type="arabicParenR"/>
            </a:pPr>
            <a:r>
              <a:rPr lang="en-US" altLang="zh-CN" sz="2400" dirty="0" err="1"/>
              <a:t>Netty</a:t>
            </a:r>
            <a:r>
              <a:rPr lang="zh-CN" altLang="en-US" sz="2400" dirty="0"/>
              <a:t>主要针对在</a:t>
            </a:r>
            <a:r>
              <a:rPr lang="en-US" altLang="zh-CN" sz="2400" dirty="0"/>
              <a:t>TCP</a:t>
            </a:r>
            <a:r>
              <a:rPr lang="zh-CN" altLang="en-US" sz="2400" dirty="0"/>
              <a:t>协议下，面向</a:t>
            </a:r>
            <a:r>
              <a:rPr lang="en-US" altLang="zh-CN" sz="2400" dirty="0"/>
              <a:t>Clients</a:t>
            </a:r>
            <a:r>
              <a:rPr lang="zh-CN" altLang="en-US" sz="2400" dirty="0"/>
              <a:t>端的高并发应用，或者</a:t>
            </a:r>
            <a:r>
              <a:rPr lang="en-US" altLang="zh-CN" sz="2400" dirty="0"/>
              <a:t>Peer-to-Peer</a:t>
            </a:r>
            <a:r>
              <a:rPr lang="zh-CN" altLang="en-US" sz="2400" dirty="0"/>
              <a:t>场景下的大量数据持续传输的应用。</a:t>
            </a:r>
            <a:endParaRPr lang="en-US" altLang="zh-CN" sz="2400" dirty="0"/>
          </a:p>
          <a:p>
            <a:pPr marL="342900" indent="-342900">
              <a:buFontTx/>
              <a:buAutoNum type="arabicParenR"/>
            </a:pPr>
            <a:r>
              <a:rPr lang="en-US" altLang="zh-CN" sz="2400" dirty="0" err="1"/>
              <a:t>Netty</a:t>
            </a:r>
            <a:r>
              <a:rPr lang="zh-CN" altLang="en-US" sz="2400" dirty="0"/>
              <a:t>本质是一个</a:t>
            </a:r>
            <a:r>
              <a:rPr lang="en-US" altLang="zh-CN" sz="2400" dirty="0"/>
              <a:t>NIO</a:t>
            </a:r>
            <a:r>
              <a:rPr lang="zh-CN" altLang="en-US" sz="2400" dirty="0"/>
              <a:t>框架，适用于服务器通讯相关的多种应用场景</a:t>
            </a:r>
            <a:endParaRPr lang="en-US" altLang="zh-CN" dirty="0"/>
          </a:p>
          <a:p>
            <a:pPr marL="342900" indent="-342900">
              <a:buAutoNum type="arabicParenR"/>
            </a:pPr>
            <a:endParaRPr lang="en-US" altLang="zh-CN" dirty="0"/>
          </a:p>
        </p:txBody>
      </p:sp>
    </p:spTree>
    <p:extLst>
      <p:ext uri="{BB962C8B-B14F-4D97-AF65-F5344CB8AC3E}">
        <p14:creationId xmlns:p14="http://schemas.microsoft.com/office/powerpoint/2010/main" val="208795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zh-CN" altLang="en-US" sz="4000" b="1" dirty="0">
                <a:solidFill>
                  <a:schemeClr val="accent1"/>
                </a:solidFill>
                <a:latin typeface="楷体" panose="02010609060101010101" pitchFamily="49" charset="-122"/>
                <a:ea typeface="楷体" panose="02010609060101010101" pitchFamily="49" charset="-122"/>
              </a:rPr>
              <a:t>缓冲区</a:t>
            </a:r>
            <a:r>
              <a:rPr lang="en-US" altLang="zh-CN" sz="4000" b="1" dirty="0">
                <a:solidFill>
                  <a:schemeClr val="accent1"/>
                </a:solidFill>
                <a:latin typeface="楷体" panose="02010609060101010101" pitchFamily="49" charset="-122"/>
                <a:ea typeface="楷体" panose="02010609060101010101" pitchFamily="49" charset="-122"/>
              </a:rPr>
              <a:t>(Buffer) </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1">
            <a:extLst>
              <a:ext uri="{FF2B5EF4-FFF2-40B4-BE49-F238E27FC236}">
                <a16:creationId xmlns:a16="http://schemas.microsoft.com/office/drawing/2014/main" id="{E5F61DFE-D92C-42E6-8619-A5C28D41232A}"/>
              </a:ext>
            </a:extLst>
          </p:cNvPr>
          <p:cNvSpPr txBox="1"/>
          <p:nvPr/>
        </p:nvSpPr>
        <p:spPr>
          <a:xfrm>
            <a:off x="24212" y="951571"/>
            <a:ext cx="8593694" cy="3016210"/>
          </a:xfrm>
          <a:prstGeom prst="rect">
            <a:avLst/>
          </a:prstGeom>
          <a:noFill/>
        </p:spPr>
        <p:txBody>
          <a:bodyPr wrap="square" rtlCol="0">
            <a:spAutoFit/>
          </a:bodyPr>
          <a:lstStyle/>
          <a:p>
            <a:r>
              <a:rPr lang="zh-CN" altLang="en-US" sz="2800" b="1" dirty="0">
                <a:solidFill>
                  <a:srgbClr val="FF0000"/>
                </a:solidFill>
              </a:rPr>
              <a:t>基本介绍</a:t>
            </a:r>
            <a:endParaRPr lang="en-US" altLang="zh-CN" sz="2800" b="1" dirty="0">
              <a:solidFill>
                <a:srgbClr val="FF0000"/>
              </a:solidFill>
            </a:endParaRPr>
          </a:p>
          <a:p>
            <a:endParaRPr lang="en-US" altLang="zh-CN" dirty="0"/>
          </a:p>
          <a:p>
            <a:r>
              <a:rPr lang="zh-CN" altLang="en-US" sz="2400" dirty="0"/>
              <a:t>缓冲区（</a:t>
            </a:r>
            <a:r>
              <a:rPr lang="en-US" altLang="zh-CN" sz="2400" dirty="0"/>
              <a:t>Buffer</a:t>
            </a:r>
            <a:r>
              <a:rPr lang="zh-CN" altLang="en-US" sz="2400" dirty="0"/>
              <a:t>）：缓冲区本质上是一个可以读写数据的内存块，可以理解成是一个</a:t>
            </a:r>
            <a:r>
              <a:rPr lang="zh-CN" altLang="en-US" sz="2400" b="1" dirty="0">
                <a:solidFill>
                  <a:srgbClr val="DA0000"/>
                </a:solidFill>
              </a:rPr>
              <a:t>容器对象</a:t>
            </a:r>
            <a:r>
              <a:rPr lang="en-US" altLang="zh-CN" sz="2400" b="1" dirty="0">
                <a:solidFill>
                  <a:srgbClr val="DA0000"/>
                </a:solidFill>
              </a:rPr>
              <a:t>(</a:t>
            </a:r>
            <a:r>
              <a:rPr lang="zh-CN" altLang="en-US" sz="2400" b="1" dirty="0">
                <a:solidFill>
                  <a:srgbClr val="DA0000"/>
                </a:solidFill>
              </a:rPr>
              <a:t>含数组</a:t>
            </a:r>
            <a:r>
              <a:rPr lang="en-US" altLang="zh-CN" sz="2400" b="1" dirty="0">
                <a:solidFill>
                  <a:srgbClr val="DA0000"/>
                </a:solidFill>
              </a:rPr>
              <a:t>)</a:t>
            </a:r>
            <a:r>
              <a:rPr lang="zh-CN" altLang="en-US" sz="2400" dirty="0"/>
              <a:t>，该对象提供了</a:t>
            </a:r>
            <a:r>
              <a:rPr lang="zh-CN" altLang="en-US" sz="2400" b="1" dirty="0">
                <a:solidFill>
                  <a:srgbClr val="DA0000"/>
                </a:solidFill>
              </a:rPr>
              <a:t>一组方法</a:t>
            </a:r>
            <a:r>
              <a:rPr lang="zh-CN" altLang="en-US" sz="2400" dirty="0"/>
              <a:t>，可以更轻松地使用内存块，，缓冲区对象内置了一些机制，能够跟踪和记录缓冲区的状态变化情况。</a:t>
            </a:r>
            <a:r>
              <a:rPr lang="en-US" altLang="zh-CN" sz="2400" dirty="0"/>
              <a:t>Channel </a:t>
            </a:r>
            <a:r>
              <a:rPr lang="zh-CN" altLang="en-US" sz="2400" dirty="0"/>
              <a:t>提供从文件、网络读取数据的渠道，但是读取或写入的数据都必须经由 </a:t>
            </a:r>
            <a:r>
              <a:rPr lang="en-US" altLang="zh-CN" sz="2400" dirty="0"/>
              <a:t>Buffer</a:t>
            </a:r>
            <a:r>
              <a:rPr lang="zh-CN" altLang="en-US" sz="2400" dirty="0"/>
              <a:t>，如图</a:t>
            </a:r>
            <a:endParaRPr lang="en-US" altLang="zh-CN" sz="2400" dirty="0"/>
          </a:p>
        </p:txBody>
      </p:sp>
      <p:sp>
        <p:nvSpPr>
          <p:cNvPr id="10" name="圆角矩形 3">
            <a:extLst>
              <a:ext uri="{FF2B5EF4-FFF2-40B4-BE49-F238E27FC236}">
                <a16:creationId xmlns:a16="http://schemas.microsoft.com/office/drawing/2014/main" id="{29081F55-8A18-4F60-A29C-51D55D03FED4}"/>
              </a:ext>
            </a:extLst>
          </p:cNvPr>
          <p:cNvSpPr/>
          <p:nvPr/>
        </p:nvSpPr>
        <p:spPr>
          <a:xfrm>
            <a:off x="1265149" y="4212317"/>
            <a:ext cx="1100767" cy="972233"/>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600" dirty="0"/>
              <a:t>NIO</a:t>
            </a:r>
            <a:r>
              <a:rPr lang="zh-CN" altLang="en-US" sz="1600" dirty="0"/>
              <a:t>程序</a:t>
            </a:r>
          </a:p>
        </p:txBody>
      </p:sp>
      <p:sp>
        <p:nvSpPr>
          <p:cNvPr id="11" name="矩形 10">
            <a:extLst>
              <a:ext uri="{FF2B5EF4-FFF2-40B4-BE49-F238E27FC236}">
                <a16:creationId xmlns:a16="http://schemas.microsoft.com/office/drawing/2014/main" id="{63A2DDB7-3ECA-4486-810C-322279B1A5D1}"/>
              </a:ext>
            </a:extLst>
          </p:cNvPr>
          <p:cNvSpPr/>
          <p:nvPr/>
        </p:nvSpPr>
        <p:spPr>
          <a:xfrm>
            <a:off x="3388733" y="4309466"/>
            <a:ext cx="1660641" cy="752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800" dirty="0"/>
              <a:t>缓冲区</a:t>
            </a:r>
            <a:endParaRPr lang="zh-CN" altLang="en-US" sz="1100" dirty="0"/>
          </a:p>
        </p:txBody>
      </p:sp>
      <p:sp>
        <p:nvSpPr>
          <p:cNvPr id="12" name="流程图: 多文档 11">
            <a:extLst>
              <a:ext uri="{FF2B5EF4-FFF2-40B4-BE49-F238E27FC236}">
                <a16:creationId xmlns:a16="http://schemas.microsoft.com/office/drawing/2014/main" id="{130FE4A9-86B2-4DC6-8114-DA559D85BF6F}"/>
              </a:ext>
            </a:extLst>
          </p:cNvPr>
          <p:cNvSpPr/>
          <p:nvPr/>
        </p:nvSpPr>
        <p:spPr>
          <a:xfrm>
            <a:off x="6174755" y="4228028"/>
            <a:ext cx="1100767" cy="758952"/>
          </a:xfrm>
          <a:prstGeom prst="flowChartMultidocumen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800" dirty="0"/>
              <a:t>文件</a:t>
            </a:r>
          </a:p>
        </p:txBody>
      </p:sp>
      <p:sp>
        <p:nvSpPr>
          <p:cNvPr id="13" name="左右箭头 8">
            <a:extLst>
              <a:ext uri="{FF2B5EF4-FFF2-40B4-BE49-F238E27FC236}">
                <a16:creationId xmlns:a16="http://schemas.microsoft.com/office/drawing/2014/main" id="{7405562F-EFA8-4BFD-A0FB-F2432ED36BCF}"/>
              </a:ext>
            </a:extLst>
          </p:cNvPr>
          <p:cNvSpPr/>
          <p:nvPr/>
        </p:nvSpPr>
        <p:spPr>
          <a:xfrm>
            <a:off x="2288676" y="4372144"/>
            <a:ext cx="1149480" cy="470721"/>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100" dirty="0"/>
              <a:t> </a:t>
            </a:r>
            <a:r>
              <a:rPr lang="en-US" altLang="zh-CN" sz="1400" dirty="0"/>
              <a:t>data</a:t>
            </a:r>
            <a:endParaRPr lang="zh-CN" altLang="en-US" sz="1100" dirty="0"/>
          </a:p>
        </p:txBody>
      </p:sp>
      <p:sp>
        <p:nvSpPr>
          <p:cNvPr id="14" name="左右箭头 10">
            <a:extLst>
              <a:ext uri="{FF2B5EF4-FFF2-40B4-BE49-F238E27FC236}">
                <a16:creationId xmlns:a16="http://schemas.microsoft.com/office/drawing/2014/main" id="{B867F543-B586-42C9-8F5B-F488BC24E21D}"/>
              </a:ext>
            </a:extLst>
          </p:cNvPr>
          <p:cNvSpPr/>
          <p:nvPr/>
        </p:nvSpPr>
        <p:spPr>
          <a:xfrm>
            <a:off x="4987115" y="4372144"/>
            <a:ext cx="1214538" cy="55688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600" dirty="0"/>
              <a:t>channel</a:t>
            </a:r>
            <a:endParaRPr lang="zh-CN" altLang="en-US" sz="1100" dirty="0"/>
          </a:p>
        </p:txBody>
      </p:sp>
    </p:spTree>
    <p:extLst>
      <p:ext uri="{BB962C8B-B14F-4D97-AF65-F5344CB8AC3E}">
        <p14:creationId xmlns:p14="http://schemas.microsoft.com/office/powerpoint/2010/main" val="26245467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基本说明</a:t>
            </a:r>
            <a:endParaRPr lang="en-US" altLang="zh-CN" sz="2200" b="1"/>
          </a:p>
        </p:txBody>
      </p:sp>
      <p:sp>
        <p:nvSpPr>
          <p:cNvPr id="2" name="TextBox 1"/>
          <p:cNvSpPr txBox="1"/>
          <p:nvPr/>
        </p:nvSpPr>
        <p:spPr>
          <a:xfrm>
            <a:off x="691136" y="1368127"/>
            <a:ext cx="8435947" cy="1477328"/>
          </a:xfrm>
          <a:prstGeom prst="rect">
            <a:avLst/>
          </a:prstGeom>
          <a:noFill/>
        </p:spPr>
        <p:txBody>
          <a:bodyPr wrap="square" rtlCol="0">
            <a:spAutoFit/>
          </a:bodyPr>
          <a:lstStyle/>
          <a:p>
            <a:pPr marL="342900" indent="-342900">
              <a:buAutoNum type="arabicParenR" startAt="3"/>
            </a:pPr>
            <a:r>
              <a:rPr lang="en-US" altLang="zh-CN">
                <a:latin typeface="Arial" pitchFamily="34" charset="0"/>
                <a:cs typeface="Arial" pitchFamily="34" charset="0"/>
              </a:rPr>
              <a:t>ChannelPipeline</a:t>
            </a:r>
            <a:r>
              <a:rPr lang="zh-CN" altLang="en-US">
                <a:latin typeface="Arial" pitchFamily="34" charset="0"/>
                <a:cs typeface="Arial" pitchFamily="34" charset="0"/>
              </a:rPr>
              <a:t>提供了</a:t>
            </a:r>
            <a:r>
              <a:rPr lang="en-US" altLang="zh-CN">
                <a:latin typeface="Arial" pitchFamily="34" charset="0"/>
                <a:cs typeface="Arial" pitchFamily="34" charset="0"/>
              </a:rPr>
              <a:t>ChannelHandler</a:t>
            </a:r>
            <a:r>
              <a:rPr lang="zh-CN" altLang="en-US">
                <a:latin typeface="Arial" pitchFamily="34" charset="0"/>
                <a:cs typeface="Arial" pitchFamily="34" charset="0"/>
              </a:rPr>
              <a:t>链的容器。以客户端应用程序为例，如果事件的运动方向是从客户端到服务端的，那么我们称这些事件为出站的，即客户端发送给服务端的数据会通过</a:t>
            </a:r>
            <a:r>
              <a:rPr lang="en-US" altLang="zh-CN">
                <a:latin typeface="Arial" pitchFamily="34" charset="0"/>
                <a:cs typeface="Arial" pitchFamily="34" charset="0"/>
              </a:rPr>
              <a:t>pipeline</a:t>
            </a:r>
            <a:r>
              <a:rPr lang="zh-CN" altLang="en-US">
                <a:latin typeface="Arial" pitchFamily="34" charset="0"/>
                <a:cs typeface="Arial" pitchFamily="34" charset="0"/>
              </a:rPr>
              <a:t>中的一系列</a:t>
            </a:r>
            <a:r>
              <a:rPr lang="en-US" altLang="zh-CN">
                <a:latin typeface="Arial" pitchFamily="34" charset="0"/>
                <a:cs typeface="Arial" pitchFamily="34" charset="0"/>
              </a:rPr>
              <a:t>ChannelOutboundHandler</a:t>
            </a:r>
            <a:r>
              <a:rPr lang="zh-CN" altLang="en-US">
                <a:latin typeface="Arial" pitchFamily="34" charset="0"/>
                <a:cs typeface="Arial" pitchFamily="34" charset="0"/>
              </a:rPr>
              <a:t>，并被这些</a:t>
            </a:r>
            <a:r>
              <a:rPr lang="en-US" altLang="zh-CN">
                <a:latin typeface="Arial" pitchFamily="34" charset="0"/>
                <a:cs typeface="Arial" pitchFamily="34" charset="0"/>
              </a:rPr>
              <a:t>Handler</a:t>
            </a:r>
            <a:r>
              <a:rPr lang="zh-CN" altLang="en-US">
                <a:latin typeface="Arial" pitchFamily="34" charset="0"/>
                <a:cs typeface="Arial" pitchFamily="34" charset="0"/>
              </a:rPr>
              <a:t>处理，反之则称为入站的</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pic>
        <p:nvPicPr>
          <p:cNvPr id="219138" name="Picture 2" descr="https://img2018.cnblogs.com/blog/1500605/201810/1500605-20181027170052948-18241929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87" y="2804777"/>
            <a:ext cx="5514975"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670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编码解码器</a:t>
            </a:r>
            <a:endParaRPr lang="en-US" altLang="zh-CN" sz="2200" b="1"/>
          </a:p>
        </p:txBody>
      </p:sp>
      <p:sp>
        <p:nvSpPr>
          <p:cNvPr id="2" name="TextBox 1"/>
          <p:cNvSpPr txBox="1"/>
          <p:nvPr/>
        </p:nvSpPr>
        <p:spPr>
          <a:xfrm>
            <a:off x="691136" y="1368127"/>
            <a:ext cx="8435947" cy="2862322"/>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当</a:t>
            </a:r>
            <a:r>
              <a:rPr lang="en-US" altLang="zh-CN">
                <a:latin typeface="Arial" pitchFamily="34" charset="0"/>
                <a:cs typeface="Arial" pitchFamily="34" charset="0"/>
              </a:rPr>
              <a:t>Netty</a:t>
            </a:r>
            <a:r>
              <a:rPr lang="zh-CN" altLang="en-US">
                <a:latin typeface="Arial" pitchFamily="34" charset="0"/>
                <a:cs typeface="Arial" pitchFamily="34" charset="0"/>
              </a:rPr>
              <a:t>发送或者接受一个消息的时候，就将会发生一次数据转换。入站消息会被解码：从字节转换为另一种格式（比如</a:t>
            </a:r>
            <a:r>
              <a:rPr lang="en-US" altLang="zh-CN">
                <a:latin typeface="Arial" pitchFamily="34" charset="0"/>
                <a:cs typeface="Arial" pitchFamily="34" charset="0"/>
              </a:rPr>
              <a:t>java</a:t>
            </a:r>
            <a:r>
              <a:rPr lang="zh-CN" altLang="en-US">
                <a:latin typeface="Arial" pitchFamily="34" charset="0"/>
                <a:cs typeface="Arial" pitchFamily="34" charset="0"/>
              </a:rPr>
              <a:t>对象）；如果是出站消息，它会被编码成字节。</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a:t>
            </a:r>
            <a:r>
              <a:rPr lang="zh-CN" altLang="en-US">
                <a:latin typeface="Arial" pitchFamily="34" charset="0"/>
                <a:cs typeface="Arial" pitchFamily="34" charset="0"/>
              </a:rPr>
              <a:t>提供一系列实用的编解码器，他们都实现了</a:t>
            </a:r>
            <a:r>
              <a:rPr lang="en-US" altLang="zh-CN">
                <a:latin typeface="Arial" pitchFamily="34" charset="0"/>
                <a:cs typeface="Arial" pitchFamily="34" charset="0"/>
              </a:rPr>
              <a:t>ChannelInboundHadnler</a:t>
            </a:r>
            <a:r>
              <a:rPr lang="zh-CN" altLang="en-US">
                <a:latin typeface="Arial" pitchFamily="34" charset="0"/>
                <a:cs typeface="Arial" pitchFamily="34" charset="0"/>
              </a:rPr>
              <a:t>或者</a:t>
            </a:r>
            <a:r>
              <a:rPr lang="en-US" altLang="zh-CN">
                <a:latin typeface="Arial" pitchFamily="34" charset="0"/>
                <a:cs typeface="Arial" pitchFamily="34" charset="0"/>
              </a:rPr>
              <a:t>ChannelOutboundHandler</a:t>
            </a:r>
            <a:r>
              <a:rPr lang="zh-CN" altLang="en-US">
                <a:latin typeface="Arial" pitchFamily="34" charset="0"/>
                <a:cs typeface="Arial" pitchFamily="34" charset="0"/>
              </a:rPr>
              <a:t>接口。在这些类中，</a:t>
            </a:r>
            <a:r>
              <a:rPr lang="en-US" altLang="zh-CN">
                <a:latin typeface="Arial" pitchFamily="34" charset="0"/>
                <a:cs typeface="Arial" pitchFamily="34" charset="0"/>
              </a:rPr>
              <a:t>channelRead</a:t>
            </a:r>
            <a:r>
              <a:rPr lang="zh-CN" altLang="en-US">
                <a:latin typeface="Arial" pitchFamily="34" charset="0"/>
                <a:cs typeface="Arial" pitchFamily="34" charset="0"/>
              </a:rPr>
              <a:t>方法已经被重写了。以入站为例，对于每个从入站</a:t>
            </a:r>
            <a:r>
              <a:rPr lang="en-US" altLang="zh-CN">
                <a:latin typeface="Arial" pitchFamily="34" charset="0"/>
                <a:cs typeface="Arial" pitchFamily="34" charset="0"/>
              </a:rPr>
              <a:t>Channel</a:t>
            </a:r>
            <a:r>
              <a:rPr lang="zh-CN" altLang="en-US">
                <a:latin typeface="Arial" pitchFamily="34" charset="0"/>
                <a:cs typeface="Arial" pitchFamily="34" charset="0"/>
              </a:rPr>
              <a:t>读取的消息，这个方法会被调用。随后，它将调用由解码器所提供的</a:t>
            </a:r>
            <a:r>
              <a:rPr lang="en-US" altLang="zh-CN">
                <a:latin typeface="Arial" pitchFamily="34" charset="0"/>
                <a:cs typeface="Arial" pitchFamily="34" charset="0"/>
              </a:rPr>
              <a:t>decode()</a:t>
            </a:r>
            <a:r>
              <a:rPr lang="zh-CN" altLang="en-US">
                <a:latin typeface="Arial" pitchFamily="34" charset="0"/>
                <a:cs typeface="Arial" pitchFamily="34" charset="0"/>
              </a:rPr>
              <a:t>方法进行解码，并将已经解码的字节转发给</a:t>
            </a:r>
            <a:r>
              <a:rPr lang="en-US" altLang="zh-CN">
                <a:latin typeface="Arial" pitchFamily="34" charset="0"/>
                <a:cs typeface="Arial" pitchFamily="34" charset="0"/>
              </a:rPr>
              <a:t>ChannelPipeline</a:t>
            </a:r>
            <a:r>
              <a:rPr lang="zh-CN" altLang="en-US">
                <a:latin typeface="Arial" pitchFamily="34" charset="0"/>
                <a:cs typeface="Arial" pitchFamily="34" charset="0"/>
              </a:rPr>
              <a:t>中的下一个</a:t>
            </a:r>
            <a:r>
              <a:rPr lang="en-US" altLang="zh-CN">
                <a:latin typeface="Arial" pitchFamily="34" charset="0"/>
                <a:cs typeface="Arial" pitchFamily="34" charset="0"/>
              </a:rPr>
              <a:t>ChannelInboundHandler</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4108498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解码器</a:t>
            </a:r>
            <a:r>
              <a:rPr lang="en-US" altLang="zh-CN" sz="2200" b="1"/>
              <a:t>-ByteToMessageDecoder</a:t>
            </a:r>
          </a:p>
        </p:txBody>
      </p:sp>
      <p:sp>
        <p:nvSpPr>
          <p:cNvPr id="2" name="TextBox 1"/>
          <p:cNvSpPr txBox="1"/>
          <p:nvPr/>
        </p:nvSpPr>
        <p:spPr>
          <a:xfrm>
            <a:off x="691136" y="1368127"/>
            <a:ext cx="3755427" cy="3139321"/>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关系继承图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t>由于不可能知道远程节点是否会一次性发送一个完整的信息，</a:t>
            </a:r>
            <a:r>
              <a:rPr lang="en-US" altLang="zh-CN"/>
              <a:t>tcp</a:t>
            </a:r>
            <a:r>
              <a:rPr lang="zh-CN" altLang="en-US"/>
              <a:t>有可能出现粘包拆包的问题，这个类会对入站数据进行缓冲，直到它准备好被处理</a:t>
            </a:r>
            <a:r>
              <a:rPr lang="en-US" altLang="zh-CN"/>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pic>
        <p:nvPicPr>
          <p:cNvPr id="220162" name="Picture 2" descr="https://img2018.cnblogs.com/blog/1500605/201810/1500605-20181027214943982-6090651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667" y="1337677"/>
            <a:ext cx="4648200" cy="31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590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解码器</a:t>
            </a:r>
            <a:r>
              <a:rPr lang="en-US" altLang="zh-CN" sz="2200" b="1"/>
              <a:t>-ByteToMessageDecoder</a:t>
            </a:r>
          </a:p>
        </p:txBody>
      </p:sp>
      <p:sp>
        <p:nvSpPr>
          <p:cNvPr id="2" name="TextBox 1"/>
          <p:cNvSpPr txBox="1"/>
          <p:nvPr/>
        </p:nvSpPr>
        <p:spPr>
          <a:xfrm>
            <a:off x="691136" y="1368127"/>
            <a:ext cx="8723979" cy="1477328"/>
          </a:xfrm>
          <a:prstGeom prst="rect">
            <a:avLst/>
          </a:prstGeom>
          <a:noFill/>
        </p:spPr>
        <p:txBody>
          <a:bodyPr wrap="square" rtlCol="0">
            <a:spAutoFit/>
          </a:bodyPr>
          <a:lstStyle/>
          <a:p>
            <a:pPr marL="342900" indent="-342900">
              <a:buAutoNum type="arabicParenR" startAt="3"/>
            </a:pPr>
            <a:r>
              <a:rPr lang="zh-CN" altLang="en-US">
                <a:latin typeface="Arial" pitchFamily="34" charset="0"/>
                <a:cs typeface="Arial" pitchFamily="34" charset="0"/>
              </a:rPr>
              <a:t>一个关于</a:t>
            </a:r>
            <a:r>
              <a:rPr lang="en-US" altLang="zh-CN">
                <a:latin typeface="Arial" pitchFamily="34" charset="0"/>
                <a:cs typeface="Arial" pitchFamily="34" charset="0"/>
              </a:rPr>
              <a:t>ByteToMessageDecoder</a:t>
            </a:r>
            <a:r>
              <a:rPr lang="zh-CN" altLang="en-US">
                <a:latin typeface="Arial" pitchFamily="34" charset="0"/>
                <a:cs typeface="Arial" pitchFamily="34" charset="0"/>
              </a:rPr>
              <a:t>实例分析</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p:txBody>
      </p:sp>
      <p:sp>
        <p:nvSpPr>
          <p:cNvPr id="3" name="TextBox 2"/>
          <p:cNvSpPr txBox="1"/>
          <p:nvPr/>
        </p:nvSpPr>
        <p:spPr>
          <a:xfrm>
            <a:off x="198091" y="1758939"/>
            <a:ext cx="9289032" cy="3785652"/>
          </a:xfrm>
          <a:prstGeom prst="rect">
            <a:avLst/>
          </a:prstGeom>
          <a:solidFill>
            <a:schemeClr val="bg1">
              <a:lumMod val="95000"/>
            </a:schemeClr>
          </a:solidFill>
        </p:spPr>
        <p:txBody>
          <a:bodyPr wrap="square" rtlCol="0">
            <a:spAutoFit/>
          </a:bodyPr>
          <a:lstStyle/>
          <a:p>
            <a:r>
              <a:rPr lang="en-US" altLang="zh-CN" sz="1600">
                <a:latin typeface="Arial" pitchFamily="34" charset="0"/>
                <a:cs typeface="Arial" pitchFamily="34" charset="0"/>
              </a:rPr>
              <a:t>public class ToIntegerDecoder extends ByteToMessageDecoder {</a:t>
            </a:r>
          </a:p>
          <a:p>
            <a:r>
              <a:rPr lang="en-US" altLang="zh-CN" sz="1600">
                <a:latin typeface="Arial" pitchFamily="34" charset="0"/>
                <a:cs typeface="Arial" pitchFamily="34" charset="0"/>
              </a:rPr>
              <a:t>    @Override</a:t>
            </a:r>
          </a:p>
          <a:p>
            <a:r>
              <a:rPr lang="en-US" altLang="zh-CN" sz="1600">
                <a:latin typeface="Arial" pitchFamily="34" charset="0"/>
                <a:cs typeface="Arial" pitchFamily="34" charset="0"/>
              </a:rPr>
              <a:t>    protected void decode(ChannelHandlerContext ctx, ByteBuf in, List&lt;Object&gt; out) throws Exception {</a:t>
            </a:r>
          </a:p>
          <a:p>
            <a:r>
              <a:rPr lang="en-US" altLang="zh-CN" sz="1600">
                <a:latin typeface="Arial" pitchFamily="34" charset="0"/>
                <a:cs typeface="Arial" pitchFamily="34" charset="0"/>
              </a:rPr>
              <a:t>        if (in.readableBytes() &gt;= 4) {</a:t>
            </a:r>
          </a:p>
          <a:p>
            <a:r>
              <a:rPr lang="en-US" altLang="zh-CN" sz="1600">
                <a:latin typeface="Arial" pitchFamily="34" charset="0"/>
                <a:cs typeface="Arial" pitchFamily="34" charset="0"/>
              </a:rPr>
              <a:t>            out.add(in.readInt());</a:t>
            </a:r>
          </a:p>
          <a:p>
            <a:r>
              <a:rPr lang="en-US" altLang="zh-CN" sz="1600">
                <a:latin typeface="Arial" pitchFamily="34" charset="0"/>
                <a:cs typeface="Arial" pitchFamily="34" charset="0"/>
              </a:rPr>
              <a:t>        }</a:t>
            </a:r>
          </a:p>
          <a:p>
            <a:r>
              <a:rPr lang="en-US" altLang="zh-CN" sz="1600">
                <a:latin typeface="Arial" pitchFamily="34" charset="0"/>
                <a:cs typeface="Arial" pitchFamily="34" charset="0"/>
              </a:rPr>
              <a:t>    }</a:t>
            </a:r>
          </a:p>
          <a:p>
            <a:r>
              <a:rPr lang="en-US" altLang="zh-CN" sz="1600">
                <a:latin typeface="Arial" pitchFamily="34" charset="0"/>
                <a:cs typeface="Arial" pitchFamily="34" charset="0"/>
              </a:rPr>
              <a:t>}</a:t>
            </a:r>
          </a:p>
          <a:p>
            <a:r>
              <a:rPr lang="zh-CN" altLang="en-US" sz="1600">
                <a:latin typeface="Arial" pitchFamily="34" charset="0"/>
                <a:cs typeface="Arial" pitchFamily="34" charset="0"/>
              </a:rPr>
              <a:t>说明：</a:t>
            </a:r>
            <a:endParaRPr lang="en-US" altLang="zh-CN" sz="1600">
              <a:latin typeface="Arial" pitchFamily="34" charset="0"/>
              <a:cs typeface="Arial" pitchFamily="34" charset="0"/>
            </a:endParaRPr>
          </a:p>
          <a:p>
            <a:pPr marL="342900" indent="-342900">
              <a:buAutoNum type="arabicParenR"/>
            </a:pPr>
            <a:r>
              <a:rPr lang="zh-CN" altLang="en-US" sz="1600"/>
              <a:t>这个例子，每次入站从</a:t>
            </a:r>
            <a:r>
              <a:rPr lang="en-US" altLang="zh-CN" sz="1600"/>
              <a:t>ByteBuf</a:t>
            </a:r>
            <a:r>
              <a:rPr lang="zh-CN" altLang="en-US" sz="1600"/>
              <a:t>中读取</a:t>
            </a:r>
            <a:r>
              <a:rPr lang="en-US" altLang="zh-CN" sz="1600"/>
              <a:t>4</a:t>
            </a:r>
            <a:r>
              <a:rPr lang="zh-CN" altLang="en-US" sz="1600"/>
              <a:t>字节，将其解码为一个</a:t>
            </a:r>
            <a:r>
              <a:rPr lang="en-US" altLang="zh-CN" sz="1600"/>
              <a:t>int</a:t>
            </a:r>
            <a:r>
              <a:rPr lang="zh-CN" altLang="en-US" sz="1600"/>
              <a:t>，然后将它添加到下一个</a:t>
            </a:r>
            <a:r>
              <a:rPr lang="en-US" altLang="zh-CN" sz="1600"/>
              <a:t>List</a:t>
            </a:r>
            <a:r>
              <a:rPr lang="zh-CN" altLang="en-US" sz="1600"/>
              <a:t>中。当没有更多元素可以被添加到该</a:t>
            </a:r>
            <a:r>
              <a:rPr lang="en-US" altLang="zh-CN" sz="1600"/>
              <a:t>List</a:t>
            </a:r>
            <a:r>
              <a:rPr lang="zh-CN" altLang="en-US" sz="1600"/>
              <a:t>中时，它的内容将会被发送给下一个</a:t>
            </a:r>
            <a:r>
              <a:rPr lang="en-US" altLang="zh-CN" sz="1600"/>
              <a:t>ChannelInboundHandler</a:t>
            </a:r>
            <a:r>
              <a:rPr lang="zh-CN" altLang="en-US" sz="1600"/>
              <a:t>。</a:t>
            </a:r>
            <a:r>
              <a:rPr lang="en-US" altLang="zh-CN" sz="1600"/>
              <a:t>int</a:t>
            </a:r>
            <a:r>
              <a:rPr lang="zh-CN" altLang="en-US" sz="1600"/>
              <a:t>在被添加到</a:t>
            </a:r>
            <a:r>
              <a:rPr lang="en-US" altLang="zh-CN" sz="1600"/>
              <a:t>List</a:t>
            </a:r>
            <a:r>
              <a:rPr lang="zh-CN" altLang="en-US" sz="1600"/>
              <a:t>中时，会被自动装箱为</a:t>
            </a:r>
            <a:r>
              <a:rPr lang="en-US" altLang="zh-CN" sz="1600"/>
              <a:t>Integer</a:t>
            </a:r>
            <a:r>
              <a:rPr lang="zh-CN" altLang="en-US" sz="1600"/>
              <a:t>。在调用</a:t>
            </a:r>
            <a:r>
              <a:rPr lang="en-US" altLang="zh-CN" sz="1600"/>
              <a:t>readInt()</a:t>
            </a:r>
            <a:r>
              <a:rPr lang="zh-CN" altLang="en-US" sz="1600"/>
              <a:t>方法前必须验证所输入的</a:t>
            </a:r>
            <a:r>
              <a:rPr lang="en-US" altLang="zh-CN" sz="1600"/>
              <a:t>ByteBuf</a:t>
            </a:r>
            <a:r>
              <a:rPr lang="zh-CN" altLang="en-US" sz="1600"/>
              <a:t>是否具有足够的数据</a:t>
            </a:r>
            <a:endParaRPr lang="en-US" altLang="zh-CN" sz="1600"/>
          </a:p>
          <a:p>
            <a:pPr marL="342900" indent="-342900">
              <a:buAutoNum type="arabicParenR"/>
            </a:pPr>
            <a:r>
              <a:rPr lang="en-US" altLang="zh-CN" sz="1600">
                <a:latin typeface="Arial" pitchFamily="34" charset="0"/>
                <a:cs typeface="Arial" pitchFamily="34" charset="0"/>
              </a:rPr>
              <a:t>decode </a:t>
            </a:r>
            <a:r>
              <a:rPr lang="zh-CN" altLang="en-US" sz="1600">
                <a:latin typeface="Arial" pitchFamily="34" charset="0"/>
                <a:cs typeface="Arial" pitchFamily="34" charset="0"/>
              </a:rPr>
              <a:t>执行分析图 </a:t>
            </a:r>
            <a:r>
              <a:rPr lang="en-US" altLang="zh-CN" sz="1600">
                <a:latin typeface="Arial" pitchFamily="34" charset="0"/>
                <a:cs typeface="Arial" pitchFamily="34" charset="0"/>
              </a:rPr>
              <a:t>[</a:t>
            </a:r>
            <a:r>
              <a:rPr lang="zh-CN" altLang="en-US" sz="1600">
                <a:latin typeface="Arial" pitchFamily="34" charset="0"/>
                <a:cs typeface="Arial" pitchFamily="34" charset="0"/>
              </a:rPr>
              <a:t>示意图</a:t>
            </a:r>
            <a:r>
              <a:rPr lang="en-US" altLang="zh-CN" sz="1600">
                <a:latin typeface="Arial" pitchFamily="34" charset="0"/>
                <a:cs typeface="Arial" pitchFamily="34" charset="0"/>
              </a:rPr>
              <a:t>]</a:t>
            </a:r>
          </a:p>
        </p:txBody>
      </p:sp>
      <p:graphicFrame>
        <p:nvGraphicFramePr>
          <p:cNvPr id="4" name="对象 3"/>
          <p:cNvGraphicFramePr>
            <a:graphicFrameLocks noChangeAspect="1"/>
          </p:cNvGraphicFramePr>
          <p:nvPr>
            <p:extLst>
              <p:ext uri="{D42A27DB-BD31-4B8C-83A1-F6EECF244321}">
                <p14:modId xmlns:p14="http://schemas.microsoft.com/office/powerpoint/2010/main" val="113581334"/>
              </p:ext>
            </p:extLst>
          </p:nvPr>
        </p:nvGraphicFramePr>
        <p:xfrm>
          <a:off x="6678811" y="4905375"/>
          <a:ext cx="2046287" cy="711200"/>
        </p:xfrm>
        <a:graphic>
          <a:graphicData uri="http://schemas.openxmlformats.org/presentationml/2006/ole">
            <mc:AlternateContent xmlns:mc="http://schemas.openxmlformats.org/markup-compatibility/2006">
              <mc:Choice xmlns:v="urn:schemas-microsoft-com:vml" Requires="v">
                <p:oleObj spid="_x0000_s227437"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6678811" y="4905375"/>
                        <a:ext cx="2046287" cy="711200"/>
                      </a:xfrm>
                      <a:prstGeom prst="rect">
                        <a:avLst/>
                      </a:prstGeom>
                    </p:spPr>
                  </p:pic>
                </p:oleObj>
              </mc:Fallback>
            </mc:AlternateContent>
          </a:graphicData>
        </a:graphic>
      </p:graphicFrame>
    </p:spTree>
    <p:extLst>
      <p:ext uri="{BB962C8B-B14F-4D97-AF65-F5344CB8AC3E}">
        <p14:creationId xmlns:p14="http://schemas.microsoft.com/office/powerpoint/2010/main" val="41809222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a:t>
            </a:r>
            <a:r>
              <a:rPr lang="en-US" altLang="zh-CN" sz="2200" b="1"/>
              <a:t>handler</a:t>
            </a:r>
            <a:r>
              <a:rPr lang="zh-CN" altLang="en-US" sz="2200" b="1"/>
              <a:t>链的调用机制</a:t>
            </a:r>
            <a:endParaRPr lang="en-US" altLang="zh-CN" sz="2200" b="1"/>
          </a:p>
        </p:txBody>
      </p:sp>
      <p:sp>
        <p:nvSpPr>
          <p:cNvPr id="2" name="TextBox 1"/>
          <p:cNvSpPr txBox="1"/>
          <p:nvPr/>
        </p:nvSpPr>
        <p:spPr>
          <a:xfrm>
            <a:off x="691136" y="1368127"/>
            <a:ext cx="3899443" cy="4924425"/>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zh-CN" altLang="en-US"/>
              <a:t>使用自定义的编码器和解码器来说明</a:t>
            </a:r>
            <a:r>
              <a:rPr lang="en-US" altLang="zh-CN"/>
              <a:t>Netty</a:t>
            </a:r>
            <a:r>
              <a:rPr lang="zh-CN" altLang="en-US"/>
              <a:t>的</a:t>
            </a:r>
            <a:r>
              <a:rPr lang="en-US" altLang="zh-CN"/>
              <a:t>handler </a:t>
            </a:r>
            <a:r>
              <a:rPr lang="zh-CN" altLang="en-US"/>
              <a:t>调用机制</a:t>
            </a:r>
            <a:br>
              <a:rPr lang="en-US" altLang="zh-CN"/>
            </a:br>
            <a:r>
              <a:rPr lang="zh-CN" altLang="en-US"/>
              <a:t>客户端发送</a:t>
            </a:r>
            <a:r>
              <a:rPr lang="en-US" altLang="zh-CN"/>
              <a:t>long -&gt; </a:t>
            </a:r>
            <a:r>
              <a:rPr lang="zh-CN" altLang="en-US"/>
              <a:t>服务器</a:t>
            </a:r>
            <a:br>
              <a:rPr lang="en-US" altLang="zh-CN"/>
            </a:br>
            <a:r>
              <a:rPr lang="zh-CN" altLang="en-US"/>
              <a:t>服务端发送</a:t>
            </a:r>
            <a:r>
              <a:rPr lang="en-US" altLang="zh-CN"/>
              <a:t>long -&gt; </a:t>
            </a:r>
            <a:r>
              <a:rPr lang="zh-CN" altLang="en-US"/>
              <a:t>客户端</a:t>
            </a:r>
            <a:endParaRPr lang="en-US" altLang="zh-CN"/>
          </a:p>
          <a:p>
            <a:pPr marL="342900" indent="-342900">
              <a:buAutoNum type="arabicParenR"/>
            </a:pPr>
            <a:r>
              <a:rPr lang="zh-CN" altLang="en-US"/>
              <a:t>案例演示</a:t>
            </a: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r>
              <a:rPr lang="en-US" altLang="zh-CN"/>
              <a:t>3) </a:t>
            </a:r>
            <a:r>
              <a:rPr lang="zh-CN" altLang="en-US"/>
              <a:t> 结论</a:t>
            </a:r>
            <a:endParaRPr lang="en-US" altLang="zh-CN"/>
          </a:p>
          <a:p>
            <a:pPr marL="285750" indent="-285750">
              <a:buFont typeface="Arial" pitchFamily="34" charset="0"/>
              <a:buChar char="•"/>
            </a:pPr>
            <a:r>
              <a:rPr lang="zh-CN" altLang="en-US" sz="1400">
                <a:ea typeface="宋体" charset="-122"/>
              </a:rPr>
              <a:t>不论解码器</a:t>
            </a:r>
            <a:r>
              <a:rPr lang="en-US" altLang="zh-CN" sz="1400">
                <a:ea typeface="宋体" charset="-122"/>
              </a:rPr>
              <a:t>handler </a:t>
            </a:r>
            <a:r>
              <a:rPr lang="zh-CN" altLang="en-US" sz="1400">
                <a:ea typeface="宋体" charset="-122"/>
              </a:rPr>
              <a:t>还是 编码器</a:t>
            </a:r>
            <a:r>
              <a:rPr lang="en-US" altLang="zh-CN" sz="1400">
                <a:ea typeface="宋体" charset="-122"/>
              </a:rPr>
              <a:t>handler </a:t>
            </a:r>
            <a:r>
              <a:rPr lang="zh-CN" altLang="en-US" sz="1400">
                <a:ea typeface="宋体" charset="-122"/>
              </a:rPr>
              <a:t>即接收的消息类型必须与待处理的消息类型一致，否则该</a:t>
            </a:r>
            <a:r>
              <a:rPr lang="en-US" altLang="zh-CN" sz="1400">
                <a:ea typeface="宋体" charset="-122"/>
              </a:rPr>
              <a:t>handler</a:t>
            </a:r>
            <a:r>
              <a:rPr lang="zh-CN" altLang="en-US" sz="1400">
                <a:ea typeface="宋体" charset="-122"/>
              </a:rPr>
              <a:t>不会被执行</a:t>
            </a:r>
            <a:endParaRPr lang="en-US" altLang="zh-CN" sz="1400">
              <a:ea typeface="宋体" charset="-122"/>
            </a:endParaRPr>
          </a:p>
          <a:p>
            <a:pPr marL="285750" indent="-285750">
              <a:buFont typeface="Arial" pitchFamily="34" charset="0"/>
              <a:buChar char="•"/>
            </a:pPr>
            <a:endParaRPr lang="en-US" altLang="zh-CN" sz="1400">
              <a:ea typeface="宋体" charset="-122"/>
            </a:endParaRPr>
          </a:p>
          <a:p>
            <a:pPr marL="285750" indent="-285750">
              <a:buFont typeface="Arial" pitchFamily="34" charset="0"/>
              <a:buChar char="•"/>
            </a:pPr>
            <a:r>
              <a:rPr lang="zh-CN" altLang="en-US" sz="1400">
                <a:ea typeface="宋体" charset="-122"/>
              </a:rPr>
              <a:t>在解码器 进行数据解码时，需要判断 缓存区</a:t>
            </a:r>
            <a:r>
              <a:rPr lang="en-US" altLang="zh-CN" sz="1400">
                <a:ea typeface="宋体" charset="-122"/>
              </a:rPr>
              <a:t>(ByteBuf)</a:t>
            </a:r>
            <a:r>
              <a:rPr lang="zh-CN" altLang="en-US" sz="1400">
                <a:ea typeface="宋体" charset="-122"/>
              </a:rPr>
              <a:t>的数据是否足够 ，否则接收到的结果会期望结果可能不一致</a:t>
            </a:r>
            <a:endParaRPr lang="en-US" altLang="zh-CN" sz="1400">
              <a:ea typeface="宋体" charset="-122"/>
            </a:endParaRPr>
          </a:p>
          <a:p>
            <a:endParaRPr lang="en-US" altLang="zh-CN"/>
          </a:p>
        </p:txBody>
      </p:sp>
      <p:pic>
        <p:nvPicPr>
          <p:cNvPr id="217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675" y="191864"/>
            <a:ext cx="4847797" cy="54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315815669"/>
              </p:ext>
            </p:extLst>
          </p:nvPr>
        </p:nvGraphicFramePr>
        <p:xfrm>
          <a:off x="840904" y="2904219"/>
          <a:ext cx="3749675" cy="711200"/>
        </p:xfrm>
        <a:graphic>
          <a:graphicData uri="http://schemas.openxmlformats.org/presentationml/2006/ole">
            <mc:AlternateContent xmlns:mc="http://schemas.openxmlformats.org/markup-compatibility/2006">
              <mc:Choice xmlns:v="urn:schemas-microsoft-com:vml" Requires="v">
                <p:oleObj spid="_x0000_s228462" name="包装程序外壳对象" showAsIcon="1" r:id="rId5" imgW="3750120" imgH="711360" progId="Package">
                  <p:embed/>
                </p:oleObj>
              </mc:Choice>
              <mc:Fallback>
                <p:oleObj name="包装程序外壳对象" showAsIcon="1" r:id="rId5" imgW="3750120" imgH="711360" progId="Package">
                  <p:embed/>
                  <p:pic>
                    <p:nvPicPr>
                      <p:cNvPr id="0" name=""/>
                      <p:cNvPicPr/>
                      <p:nvPr/>
                    </p:nvPicPr>
                    <p:blipFill>
                      <a:blip r:embed="rId6"/>
                      <a:stretch>
                        <a:fillRect/>
                      </a:stretch>
                    </p:blipFill>
                    <p:spPr>
                      <a:xfrm>
                        <a:off x="840904" y="2904219"/>
                        <a:ext cx="3749675" cy="711200"/>
                      </a:xfrm>
                      <a:prstGeom prst="rect">
                        <a:avLst/>
                      </a:prstGeom>
                    </p:spPr>
                  </p:pic>
                </p:oleObj>
              </mc:Fallback>
            </mc:AlternateContent>
          </a:graphicData>
        </a:graphic>
      </p:graphicFrame>
    </p:spTree>
    <p:extLst>
      <p:ext uri="{BB962C8B-B14F-4D97-AF65-F5344CB8AC3E}">
        <p14:creationId xmlns:p14="http://schemas.microsoft.com/office/powerpoint/2010/main" val="39958336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解码器</a:t>
            </a:r>
            <a:r>
              <a:rPr lang="en-US" altLang="zh-CN" sz="2200" b="1"/>
              <a:t>-ReplayingDecoder</a:t>
            </a:r>
          </a:p>
        </p:txBody>
      </p:sp>
      <p:sp>
        <p:nvSpPr>
          <p:cNvPr id="2" name="TextBox 1"/>
          <p:cNvSpPr txBox="1"/>
          <p:nvPr/>
        </p:nvSpPr>
        <p:spPr>
          <a:xfrm>
            <a:off x="691136" y="1368127"/>
            <a:ext cx="8867995" cy="3847207"/>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public abstract class ReplayingDecoder&lt;S&gt; extends ByteToMessageDecoder</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t>ReplayingDecoder</a:t>
            </a:r>
            <a:r>
              <a:rPr lang="zh-CN" altLang="en-US"/>
              <a:t>扩展了</a:t>
            </a:r>
            <a:r>
              <a:rPr lang="en-US" altLang="zh-CN"/>
              <a:t>ByteToMessageDecoder</a:t>
            </a:r>
            <a:r>
              <a:rPr lang="zh-CN" altLang="en-US"/>
              <a:t>类，使用这个类，我们不必调用</a:t>
            </a:r>
            <a:r>
              <a:rPr lang="en-US" altLang="zh-CN"/>
              <a:t>readableBytes()</a:t>
            </a:r>
            <a:r>
              <a:rPr lang="zh-CN" altLang="en-US"/>
              <a:t>方法。参数</a:t>
            </a:r>
            <a:r>
              <a:rPr lang="en-US" altLang="zh-CN"/>
              <a:t>S</a:t>
            </a:r>
            <a:r>
              <a:rPr lang="zh-CN" altLang="en-US"/>
              <a:t>指定了用户状态管理的类型，其中</a:t>
            </a:r>
            <a:r>
              <a:rPr lang="en-US" altLang="zh-CN"/>
              <a:t>Void</a:t>
            </a:r>
            <a:r>
              <a:rPr lang="zh-CN" altLang="en-US"/>
              <a:t>代表不需要状态管理</a:t>
            </a:r>
            <a:endParaRPr lang="en-US" altLang="zh-CN"/>
          </a:p>
          <a:p>
            <a:pPr marL="342900" indent="-342900">
              <a:buAutoNum type="arabicParenR"/>
            </a:pPr>
            <a:endParaRPr lang="en-US" altLang="zh-CN"/>
          </a:p>
          <a:p>
            <a:pPr marL="342900" indent="-342900">
              <a:buAutoNum type="arabicParenR"/>
            </a:pPr>
            <a:r>
              <a:rPr lang="zh-CN" altLang="en-US" b="1">
                <a:solidFill>
                  <a:srgbClr val="EA0000"/>
                </a:solidFill>
                <a:latin typeface="Arial" pitchFamily="34" charset="0"/>
                <a:cs typeface="Arial" pitchFamily="34" charset="0"/>
              </a:rPr>
              <a:t>应用实例</a:t>
            </a:r>
            <a:r>
              <a:rPr lang="zh-CN" altLang="en-US" b="1">
                <a:latin typeface="Arial" pitchFamily="34" charset="0"/>
                <a:cs typeface="Arial" pitchFamily="34" charset="0"/>
              </a:rPr>
              <a:t>：</a:t>
            </a:r>
            <a:r>
              <a:rPr lang="zh-CN" altLang="en-US">
                <a:latin typeface="Arial" pitchFamily="34" charset="0"/>
                <a:cs typeface="Arial" pitchFamily="34" charset="0"/>
              </a:rPr>
              <a:t>使用</a:t>
            </a:r>
            <a:r>
              <a:rPr lang="en-US" altLang="zh-CN">
                <a:latin typeface="Arial" pitchFamily="34" charset="0"/>
                <a:cs typeface="Arial" pitchFamily="34" charset="0"/>
              </a:rPr>
              <a:t>ReplayingDecoder </a:t>
            </a:r>
            <a:r>
              <a:rPr lang="zh-CN" altLang="en-US">
                <a:latin typeface="Arial" pitchFamily="34" charset="0"/>
                <a:cs typeface="Arial" pitchFamily="34" charset="0"/>
              </a:rPr>
              <a:t>编写解码器，对前面的案例进行简化 </a:t>
            </a:r>
            <a:r>
              <a:rPr lang="en-US" altLang="zh-CN">
                <a:latin typeface="Arial" pitchFamily="34" charset="0"/>
                <a:cs typeface="Arial" pitchFamily="34" charset="0"/>
              </a:rPr>
              <a:t>[</a:t>
            </a:r>
            <a:r>
              <a:rPr lang="zh-CN" altLang="en-US" sz="1200">
                <a:latin typeface="Arial" pitchFamily="34" charset="0"/>
                <a:cs typeface="Arial" pitchFamily="34" charset="0"/>
              </a:rPr>
              <a:t>案例演示</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t>ReplayingDecoder</a:t>
            </a:r>
            <a:r>
              <a:rPr lang="zh-CN" altLang="en-US"/>
              <a:t>使用方便，但它也有一些局限性：</a:t>
            </a:r>
            <a:endParaRPr lang="en-US" altLang="zh-CN"/>
          </a:p>
          <a:p>
            <a:pPr marL="342900" indent="-342900">
              <a:buAutoNum type="arabicParenR"/>
            </a:pPr>
            <a:endParaRPr lang="zh-CN" altLang="en-US"/>
          </a:p>
          <a:p>
            <a:pPr marL="285750" indent="-285750">
              <a:buFont typeface="Arial" pitchFamily="34" charset="0"/>
              <a:buChar char="•"/>
            </a:pPr>
            <a:r>
              <a:rPr lang="zh-CN" altLang="en-US" sz="1600"/>
              <a:t>并不是所有的 </a:t>
            </a:r>
            <a:r>
              <a:rPr lang="en-US" altLang="zh-CN" sz="1600"/>
              <a:t>ByteBuf </a:t>
            </a:r>
            <a:r>
              <a:rPr lang="zh-CN" altLang="en-US" sz="1600"/>
              <a:t>操作都被支持，如果调用了一个不被支持的方法，将会抛出一个 </a:t>
            </a:r>
            <a:r>
              <a:rPr lang="en-US" altLang="zh-CN" sz="1600"/>
              <a:t>UnsupportedOperationException</a:t>
            </a:r>
            <a:r>
              <a:rPr lang="zh-CN" altLang="en-US" sz="1600"/>
              <a:t>。</a:t>
            </a:r>
          </a:p>
          <a:p>
            <a:pPr marL="285750" indent="-285750">
              <a:buFont typeface="Arial" pitchFamily="34" charset="0"/>
              <a:buChar char="•"/>
            </a:pPr>
            <a:r>
              <a:rPr lang="en-US" altLang="zh-CN" sz="1600"/>
              <a:t>ReplayingDecoder </a:t>
            </a:r>
            <a:r>
              <a:rPr lang="zh-CN" altLang="en-US" sz="1600"/>
              <a:t>在某些情况下可能稍慢于 </a:t>
            </a:r>
            <a:r>
              <a:rPr lang="en-US" altLang="zh-CN" sz="1600"/>
              <a:t>ByteToMessageDecoder</a:t>
            </a:r>
            <a:r>
              <a:rPr lang="zh-CN" altLang="en-US" sz="1600"/>
              <a:t>，例如网络缓慢并且消息格式复杂时，消息会被拆成了多个碎片，速度变慢</a:t>
            </a:r>
            <a:endParaRPr lang="en-US" altLang="zh-CN" sz="1600">
              <a:latin typeface="Arial" pitchFamily="34" charset="0"/>
              <a:cs typeface="Arial" pitchFamily="34" charset="0"/>
            </a:endParaRPr>
          </a:p>
        </p:txBody>
      </p:sp>
    </p:spTree>
    <p:extLst>
      <p:ext uri="{BB962C8B-B14F-4D97-AF65-F5344CB8AC3E}">
        <p14:creationId xmlns:p14="http://schemas.microsoft.com/office/powerpoint/2010/main" val="22780375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其它编解码器</a:t>
            </a:r>
            <a:endParaRPr lang="en-US" altLang="zh-CN" sz="2200" b="1"/>
          </a:p>
        </p:txBody>
      </p:sp>
      <p:sp>
        <p:nvSpPr>
          <p:cNvPr id="2" name="TextBox 1"/>
          <p:cNvSpPr txBox="1"/>
          <p:nvPr/>
        </p:nvSpPr>
        <p:spPr>
          <a:xfrm>
            <a:off x="691136" y="1368127"/>
            <a:ext cx="5195587" cy="4062651"/>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其它解码器</a:t>
            </a:r>
            <a:endParaRPr lang="en-US" altLang="zh-CN" sz="2000" b="1">
              <a:solidFill>
                <a:srgbClr val="0070C0"/>
              </a:solidFill>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LineBasedFrameDecoder</a:t>
            </a:r>
            <a:r>
              <a:rPr lang="zh-CN" altLang="en-US">
                <a:latin typeface="Arial" pitchFamily="34" charset="0"/>
                <a:cs typeface="Arial" pitchFamily="34" charset="0"/>
              </a:rPr>
              <a:t>：这个类在</a:t>
            </a:r>
            <a:r>
              <a:rPr lang="en-US" altLang="zh-CN">
                <a:latin typeface="Arial" pitchFamily="34" charset="0"/>
                <a:cs typeface="Arial" pitchFamily="34" charset="0"/>
              </a:rPr>
              <a:t>Netty</a:t>
            </a:r>
            <a:r>
              <a:rPr lang="zh-CN" altLang="en-US">
                <a:latin typeface="Arial" pitchFamily="34" charset="0"/>
                <a:cs typeface="Arial" pitchFamily="34" charset="0"/>
              </a:rPr>
              <a:t>内部也有使用，它使用行尾控制字符（</a:t>
            </a:r>
            <a:r>
              <a:rPr lang="en-US" altLang="zh-CN">
                <a:latin typeface="Arial" pitchFamily="34" charset="0"/>
                <a:cs typeface="Arial" pitchFamily="34" charset="0"/>
              </a:rPr>
              <a:t>\n</a:t>
            </a:r>
            <a:r>
              <a:rPr lang="zh-CN" altLang="en-US">
                <a:latin typeface="Arial" pitchFamily="34" charset="0"/>
                <a:cs typeface="Arial" pitchFamily="34" charset="0"/>
              </a:rPr>
              <a:t>或者</a:t>
            </a:r>
            <a:r>
              <a:rPr lang="en-US" altLang="zh-CN">
                <a:latin typeface="Arial" pitchFamily="34" charset="0"/>
                <a:cs typeface="Arial" pitchFamily="34" charset="0"/>
              </a:rPr>
              <a:t>\r\n</a:t>
            </a:r>
            <a:r>
              <a:rPr lang="zh-CN" altLang="en-US">
                <a:latin typeface="Arial" pitchFamily="34" charset="0"/>
                <a:cs typeface="Arial" pitchFamily="34" charset="0"/>
              </a:rPr>
              <a:t>）作为分隔符来解析数据。</a:t>
            </a:r>
            <a:endParaRPr lang="en-US" altLang="zh-CN">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DelimiterBasedFrameDecoder</a:t>
            </a:r>
            <a:r>
              <a:rPr lang="zh-CN" altLang="en-US">
                <a:latin typeface="Arial" pitchFamily="34" charset="0"/>
                <a:cs typeface="Arial" pitchFamily="34" charset="0"/>
              </a:rPr>
              <a:t>：使用自定义的特殊字符作为消息的分隔符。</a:t>
            </a: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HttpObjectDecoder</a:t>
            </a:r>
            <a:r>
              <a:rPr lang="zh-CN" altLang="en-US">
                <a:latin typeface="Arial" pitchFamily="34" charset="0"/>
                <a:cs typeface="Arial" pitchFamily="34" charset="0"/>
              </a:rPr>
              <a:t>：一个</a:t>
            </a:r>
            <a:r>
              <a:rPr lang="en-US" altLang="zh-CN">
                <a:latin typeface="Arial" pitchFamily="34" charset="0"/>
                <a:cs typeface="Arial" pitchFamily="34" charset="0"/>
              </a:rPr>
              <a:t>HTTP</a:t>
            </a:r>
            <a:r>
              <a:rPr lang="zh-CN" altLang="en-US">
                <a:latin typeface="Arial" pitchFamily="34" charset="0"/>
                <a:cs typeface="Arial" pitchFamily="34" charset="0"/>
              </a:rPr>
              <a:t>数据的解码器</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LengthFieldBasedFrameDecoder</a:t>
            </a:r>
            <a:r>
              <a:rPr lang="zh-CN" altLang="en-US">
                <a:latin typeface="Arial" pitchFamily="34" charset="0"/>
                <a:cs typeface="Arial" pitchFamily="34" charset="0"/>
              </a:rPr>
              <a:t>：</a:t>
            </a:r>
            <a:r>
              <a:rPr lang="zh-CN" altLang="en-US"/>
              <a:t>通过指定长度来标识整包消息，这样就可以自动的处理黏包和半包消息。</a:t>
            </a:r>
            <a:endParaRPr lang="en-US" altLang="zh-CN"/>
          </a:p>
          <a:p>
            <a:endParaRPr lang="en-US" altLang="zh-CN" sz="2000" b="1">
              <a:solidFill>
                <a:srgbClr val="0070C0"/>
              </a:solidFill>
            </a:endParaRPr>
          </a:p>
          <a:p>
            <a:r>
              <a:rPr lang="zh-CN" altLang="en-US" sz="2000" b="1">
                <a:solidFill>
                  <a:srgbClr val="0070C0"/>
                </a:solidFill>
              </a:rPr>
              <a:t>其它编码器</a:t>
            </a:r>
            <a:endParaRPr lang="en-US" altLang="zh-CN" sz="2000" b="1">
              <a:solidFill>
                <a:srgbClr val="0070C0"/>
              </a:solidFill>
            </a:endParaRPr>
          </a:p>
        </p:txBody>
      </p:sp>
      <p:pic>
        <p:nvPicPr>
          <p:cNvPr id="226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499" y="2502786"/>
            <a:ext cx="3736479" cy="296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092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Log4j </a:t>
            </a:r>
            <a:r>
              <a:rPr lang="zh-CN" altLang="en-US" sz="2200" b="1"/>
              <a:t>整合到</a:t>
            </a:r>
            <a:r>
              <a:rPr lang="en-US" altLang="zh-CN" sz="2200" b="1"/>
              <a:t>Netty</a:t>
            </a:r>
          </a:p>
        </p:txBody>
      </p:sp>
      <p:sp>
        <p:nvSpPr>
          <p:cNvPr id="2" name="TextBox 1"/>
          <p:cNvSpPr txBox="1"/>
          <p:nvPr/>
        </p:nvSpPr>
        <p:spPr>
          <a:xfrm>
            <a:off x="691136" y="1368127"/>
            <a:ext cx="8867995" cy="3416320"/>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Maven </a:t>
            </a:r>
            <a:r>
              <a:rPr lang="zh-CN" altLang="en-US">
                <a:latin typeface="Arial" pitchFamily="34" charset="0"/>
                <a:cs typeface="Arial" pitchFamily="34" charset="0"/>
              </a:rPr>
              <a:t>中添加对</a:t>
            </a:r>
            <a:r>
              <a:rPr lang="en-US" altLang="zh-CN">
                <a:latin typeface="Arial" pitchFamily="34" charset="0"/>
                <a:cs typeface="Arial" pitchFamily="34" charset="0"/>
              </a:rPr>
              <a:t>Log4j</a:t>
            </a:r>
            <a:r>
              <a:rPr lang="zh-CN" altLang="en-US">
                <a:latin typeface="Arial" pitchFamily="34" charset="0"/>
                <a:cs typeface="Arial" pitchFamily="34" charset="0"/>
              </a:rPr>
              <a:t>的依赖 在 </a:t>
            </a:r>
            <a:r>
              <a:rPr lang="en-US" altLang="zh-CN">
                <a:latin typeface="Arial" pitchFamily="34" charset="0"/>
                <a:cs typeface="Arial" pitchFamily="34" charset="0"/>
              </a:rPr>
              <a:t>pom.xml</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配置 </a:t>
            </a:r>
            <a:r>
              <a:rPr lang="en-US" altLang="zh-CN">
                <a:latin typeface="Arial" pitchFamily="34" charset="0"/>
                <a:cs typeface="Arial" pitchFamily="34" charset="0"/>
              </a:rPr>
              <a:t>Log4j , </a:t>
            </a:r>
            <a:r>
              <a:rPr lang="zh-CN" altLang="en-US">
                <a:latin typeface="Arial" pitchFamily="34" charset="0"/>
                <a:cs typeface="Arial" pitchFamily="34" charset="0"/>
              </a:rPr>
              <a:t>在 </a:t>
            </a:r>
            <a:r>
              <a:rPr lang="en-US" altLang="zh-CN">
                <a:latin typeface="Arial" pitchFamily="34" charset="0"/>
                <a:cs typeface="Arial" pitchFamily="34" charset="0"/>
              </a:rPr>
              <a:t>resources/log4j.properties</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演示整合 </a:t>
            </a:r>
            <a:endParaRPr lang="en-US" altLang="zh-CN"/>
          </a:p>
        </p:txBody>
      </p:sp>
      <p:sp>
        <p:nvSpPr>
          <p:cNvPr id="3" name="TextBox 2"/>
          <p:cNvSpPr txBox="1"/>
          <p:nvPr/>
        </p:nvSpPr>
        <p:spPr>
          <a:xfrm>
            <a:off x="6462786" y="755071"/>
            <a:ext cx="2592288" cy="3477875"/>
          </a:xfrm>
          <a:prstGeom prst="rect">
            <a:avLst/>
          </a:prstGeom>
          <a:noFill/>
        </p:spPr>
        <p:txBody>
          <a:bodyPr wrap="square" rtlCol="0">
            <a:spAutoFit/>
          </a:bodyPr>
          <a:lstStyle/>
          <a:p>
            <a:r>
              <a:rPr lang="en-US" altLang="zh-CN" sz="1000"/>
              <a:t> &lt;dependency&gt;</a:t>
            </a:r>
          </a:p>
          <a:p>
            <a:r>
              <a:rPr lang="en-US" altLang="zh-CN" sz="1000"/>
              <a:t>            &lt;groupId&gt;log4j&lt;/groupId&gt;</a:t>
            </a:r>
          </a:p>
          <a:p>
            <a:r>
              <a:rPr lang="en-US" altLang="zh-CN" sz="1000"/>
              <a:t>            &lt;artifactId&gt;log4j&lt;/artifactId&gt;</a:t>
            </a:r>
          </a:p>
          <a:p>
            <a:r>
              <a:rPr lang="en-US" altLang="zh-CN" sz="1000"/>
              <a:t>            &lt;version&gt;1.2.17&lt;/version&gt;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&lt;artifactId&gt;slf4j-api&lt;/artifactId&gt;</a:t>
            </a:r>
          </a:p>
          <a:p>
            <a:r>
              <a:rPr lang="en-US" altLang="zh-CN" sz="1000"/>
              <a:t>            &lt;version&gt;1.7.25&lt;/version&gt;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&lt;artifactId&gt;slf4j-log4j12&lt;/artifactId&gt;</a:t>
            </a:r>
          </a:p>
          <a:p>
            <a:r>
              <a:rPr lang="en-US" altLang="zh-CN" sz="1000"/>
              <a:t>            &lt;version&gt;1.7.25&lt;/version&gt;</a:t>
            </a:r>
          </a:p>
          <a:p>
            <a:r>
              <a:rPr lang="en-US" altLang="zh-CN" sz="1000"/>
              <a:t>            &lt;scope&gt;test&lt;/scope&gt;</a:t>
            </a:r>
          </a:p>
          <a:p>
            <a:r>
              <a:rPr lang="en-US" altLang="zh-CN" sz="1000"/>
              <a:t>        &lt;/dependency&gt;</a:t>
            </a:r>
          </a:p>
          <a:p>
            <a:r>
              <a:rPr lang="en-US" altLang="zh-CN" sz="1000"/>
              <a:t>        &lt;dependency&gt;</a:t>
            </a:r>
          </a:p>
          <a:p>
            <a:r>
              <a:rPr lang="en-US" altLang="zh-CN" sz="1000"/>
              <a:t>            &lt;groupId&gt;org.slf4j&lt;/groupId&gt;</a:t>
            </a:r>
          </a:p>
          <a:p>
            <a:r>
              <a:rPr lang="en-US" altLang="zh-CN" sz="1000"/>
              <a:t>            &lt;artifactId&gt;slf4j-simple&lt;/artifactId&gt;</a:t>
            </a:r>
          </a:p>
          <a:p>
            <a:r>
              <a:rPr lang="en-US" altLang="zh-CN" sz="1000"/>
              <a:t>            &lt;version&gt;1.7.25&lt;/version&gt;</a:t>
            </a:r>
          </a:p>
          <a:p>
            <a:r>
              <a:rPr lang="en-US" altLang="zh-CN" sz="1000"/>
              <a:t>            &lt;scope&gt;test&lt;/scope&gt;</a:t>
            </a:r>
          </a:p>
          <a:p>
            <a:r>
              <a:rPr lang="en-US" altLang="zh-CN" sz="1000"/>
              <a:t>        &lt;/dependency&gt;</a:t>
            </a:r>
            <a:endParaRPr lang="zh-CN" altLang="en-US" sz="1000"/>
          </a:p>
        </p:txBody>
      </p:sp>
      <p:sp>
        <p:nvSpPr>
          <p:cNvPr id="4" name="TextBox 3"/>
          <p:cNvSpPr txBox="1"/>
          <p:nvPr/>
        </p:nvSpPr>
        <p:spPr>
          <a:xfrm>
            <a:off x="691136" y="2831642"/>
            <a:ext cx="284052" cy="307777"/>
          </a:xfrm>
          <a:prstGeom prst="rect">
            <a:avLst/>
          </a:prstGeom>
          <a:noFill/>
        </p:spPr>
        <p:txBody>
          <a:bodyPr wrap="none" rtlCol="0">
            <a:spAutoFit/>
          </a:bodyPr>
          <a:lstStyle/>
          <a:p>
            <a:r>
              <a:rPr lang="en-US" altLang="zh-CN" sz="1400">
                <a:latin typeface="Arial" pitchFamily="34" charset="0"/>
                <a:cs typeface="Arial" pitchFamily="34" charset="0"/>
              </a:rPr>
              <a:t>?</a:t>
            </a:r>
          </a:p>
        </p:txBody>
      </p:sp>
      <p:pic>
        <p:nvPicPr>
          <p:cNvPr id="225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104" y="4439179"/>
            <a:ext cx="5256584" cy="9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6969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--TCP </a:t>
            </a:r>
            <a:r>
              <a:rPr lang="zh-CN" altLang="en-US" sz="2400" b="1">
                <a:solidFill>
                  <a:schemeClr val="bg1">
                    <a:lumMod val="65000"/>
                  </a:schemeClr>
                </a:solidFill>
              </a:rPr>
              <a:t>粘包和拆包 及解决方案 </a:t>
            </a:r>
          </a:p>
          <a:p>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543577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粘包和拆包基本介绍</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TCP</a:t>
            </a:r>
            <a:r>
              <a:rPr lang="zh-CN" altLang="en-US">
                <a:latin typeface="Arial" pitchFamily="34" charset="0"/>
                <a:cs typeface="Arial" pitchFamily="34" charset="0"/>
              </a:rPr>
              <a:t>是面向连接的，面向流的，提供高可靠性服务。收发两端（客户端和服务器端）都要有一一成对的</a:t>
            </a:r>
            <a:r>
              <a:rPr lang="en-US" altLang="zh-CN">
                <a:latin typeface="Arial" pitchFamily="34" charset="0"/>
                <a:cs typeface="Arial" pitchFamily="34" charset="0"/>
              </a:rPr>
              <a:t>socket</a:t>
            </a:r>
            <a:r>
              <a:rPr lang="zh-CN" altLang="en-US">
                <a:latin typeface="Arial" pitchFamily="34" charset="0"/>
                <a:cs typeface="Arial" pitchFamily="34" charset="0"/>
              </a:rPr>
              <a:t>，因此，发送端为了将多个发给接收端的包，更有效的发给对方，使用了优化方法（</a:t>
            </a:r>
            <a:r>
              <a:rPr lang="en-US" altLang="zh-CN">
                <a:latin typeface="Arial" pitchFamily="34" charset="0"/>
                <a:cs typeface="Arial" pitchFamily="34" charset="0"/>
              </a:rPr>
              <a:t>Nagle</a:t>
            </a:r>
            <a:r>
              <a:rPr lang="zh-CN" altLang="en-US">
                <a:latin typeface="Arial" pitchFamily="34" charset="0"/>
                <a:cs typeface="Arial" pitchFamily="34" charset="0"/>
              </a:rPr>
              <a:t>算法），将多次间隔较小且数据量小的数据，合并成一个大的数据块，然后进行封包。这样做虽然提高了效率，但是接收端就难于分辨出完整的数据包了，因为</a:t>
            </a:r>
            <a:r>
              <a:rPr lang="zh-CN" altLang="en-US" b="1">
                <a:solidFill>
                  <a:srgbClr val="DA0000"/>
                </a:solidFill>
                <a:latin typeface="Arial" pitchFamily="34" charset="0"/>
                <a:cs typeface="Arial" pitchFamily="34" charset="0"/>
              </a:rPr>
              <a:t>面向流的通信是无消息保护边界</a:t>
            </a:r>
            <a:r>
              <a:rPr lang="zh-CN" altLang="en-US">
                <a:latin typeface="Arial" pitchFamily="34" charset="0"/>
                <a:cs typeface="Arial" pitchFamily="34" charset="0"/>
              </a:rPr>
              <a:t>的</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由于</a:t>
            </a:r>
            <a:r>
              <a:rPr lang="en-US" altLang="zh-CN">
                <a:latin typeface="Arial" pitchFamily="34" charset="0"/>
                <a:cs typeface="Arial" pitchFamily="34" charset="0"/>
              </a:rPr>
              <a:t>TCP</a:t>
            </a:r>
            <a:r>
              <a:rPr lang="zh-CN" altLang="en-US">
                <a:latin typeface="Arial" pitchFamily="34" charset="0"/>
                <a:cs typeface="Arial" pitchFamily="34" charset="0"/>
              </a:rPr>
              <a:t>无消息保护边界</a:t>
            </a:r>
            <a:r>
              <a:rPr lang="en-US" altLang="zh-CN">
                <a:latin typeface="Arial" pitchFamily="34" charset="0"/>
                <a:cs typeface="Arial" pitchFamily="34" charset="0"/>
              </a:rPr>
              <a:t>, </a:t>
            </a:r>
            <a:r>
              <a:rPr lang="zh-CN" altLang="en-US">
                <a:latin typeface="Arial" pitchFamily="34" charset="0"/>
                <a:cs typeface="Arial" pitchFamily="34" charset="0"/>
              </a:rPr>
              <a:t>需要在接收端处理消息边界问题，也就是我们所说的粘包、拆包问题</a:t>
            </a:r>
            <a:r>
              <a:rPr lang="en-US" altLang="zh-CN">
                <a:latin typeface="Arial" pitchFamily="34" charset="0"/>
                <a:cs typeface="Arial" pitchFamily="34" charset="0"/>
              </a:rPr>
              <a:t>, </a:t>
            </a:r>
            <a:r>
              <a:rPr lang="zh-CN" altLang="en-US">
                <a:latin typeface="Arial" pitchFamily="34" charset="0"/>
                <a:cs typeface="Arial" pitchFamily="34" charset="0"/>
              </a:rPr>
              <a:t>看一张图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669647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zh-CN" altLang="en-US" sz="4000" b="1" dirty="0">
                <a:solidFill>
                  <a:schemeClr val="accent1"/>
                </a:solidFill>
                <a:latin typeface="楷体" panose="02010609060101010101" pitchFamily="49" charset="-122"/>
                <a:ea typeface="楷体" panose="02010609060101010101" pitchFamily="49" charset="-122"/>
              </a:rPr>
              <a:t>通道</a:t>
            </a:r>
            <a:r>
              <a:rPr lang="en-US" altLang="zh-CN" sz="4000" b="1" dirty="0">
                <a:solidFill>
                  <a:schemeClr val="accent1"/>
                </a:solidFill>
                <a:latin typeface="楷体" panose="02010609060101010101" pitchFamily="49" charset="-122"/>
                <a:ea typeface="楷体" panose="02010609060101010101" pitchFamily="49" charset="-122"/>
              </a:rPr>
              <a:t>(Channel)  </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5" name="TextBox 1">
            <a:extLst>
              <a:ext uri="{FF2B5EF4-FFF2-40B4-BE49-F238E27FC236}">
                <a16:creationId xmlns:a16="http://schemas.microsoft.com/office/drawing/2014/main" id="{1299DBBB-0F01-4EAC-9689-881BF0DCD33B}"/>
              </a:ext>
            </a:extLst>
          </p:cNvPr>
          <p:cNvSpPr txBox="1"/>
          <p:nvPr/>
        </p:nvSpPr>
        <p:spPr>
          <a:xfrm>
            <a:off x="54075" y="951949"/>
            <a:ext cx="8967333" cy="2646878"/>
          </a:xfrm>
          <a:prstGeom prst="rect">
            <a:avLst/>
          </a:prstGeom>
          <a:noFill/>
        </p:spPr>
        <p:txBody>
          <a:bodyPr wrap="square" rtlCol="0">
            <a:spAutoFit/>
          </a:bodyPr>
          <a:lstStyle/>
          <a:p>
            <a:r>
              <a:rPr lang="zh-CN" altLang="en-US" sz="2800" b="1" dirty="0">
                <a:solidFill>
                  <a:srgbClr val="FF0000"/>
                </a:solidFill>
              </a:rPr>
              <a:t>基本介绍</a:t>
            </a:r>
            <a:endParaRPr lang="en-US" altLang="zh-CN" sz="2800" b="1" dirty="0">
              <a:solidFill>
                <a:srgbClr val="FF0000"/>
              </a:solidFill>
            </a:endParaRPr>
          </a:p>
          <a:p>
            <a:pPr marL="342900" indent="-342900">
              <a:buAutoNum type="arabicParenR"/>
            </a:pPr>
            <a:r>
              <a:rPr lang="en-US" altLang="zh-CN" sz="2400" dirty="0"/>
              <a:t>NIO</a:t>
            </a:r>
            <a:r>
              <a:rPr lang="zh-CN" altLang="en-US" sz="2400" dirty="0"/>
              <a:t>的通道类似于流，但有些区别如下：</a:t>
            </a:r>
            <a:br>
              <a:rPr lang="en-US" altLang="zh-CN" sz="2400" dirty="0"/>
            </a:br>
            <a:endParaRPr lang="en-US" altLang="zh-CN" sz="2400" dirty="0"/>
          </a:p>
          <a:p>
            <a:pPr marL="285750" indent="-285750">
              <a:buFont typeface="Arial" pitchFamily="34" charset="0"/>
              <a:buChar char="•"/>
            </a:pPr>
            <a:r>
              <a:rPr lang="zh-CN" altLang="en-US" sz="2400" dirty="0"/>
              <a:t>通道可以同时进行读写，而流只能读或者只能写</a:t>
            </a:r>
            <a:endParaRPr lang="en-US" altLang="zh-CN" sz="2400" dirty="0"/>
          </a:p>
          <a:p>
            <a:pPr marL="285750" indent="-285750">
              <a:buFont typeface="Arial" pitchFamily="34" charset="0"/>
              <a:buChar char="•"/>
            </a:pPr>
            <a:r>
              <a:rPr lang="zh-CN" altLang="en-US" sz="2400" dirty="0"/>
              <a:t>通道可以实现异步读写数据</a:t>
            </a:r>
            <a:endParaRPr lang="en-US" altLang="zh-CN" sz="2400" dirty="0"/>
          </a:p>
          <a:p>
            <a:pPr marL="285750" indent="-285750">
              <a:buFont typeface="Arial" pitchFamily="34" charset="0"/>
              <a:buChar char="•"/>
            </a:pPr>
            <a:r>
              <a:rPr lang="zh-CN" altLang="en-US" sz="2400" dirty="0"/>
              <a:t>通道可以从缓冲读数据，也可以写数据到缓冲</a:t>
            </a:r>
            <a:r>
              <a:rPr lang="en-US" altLang="zh-CN" sz="2400" dirty="0"/>
              <a:t>: </a:t>
            </a:r>
          </a:p>
          <a:p>
            <a:pPr marL="342900" indent="-342900">
              <a:buAutoNum type="arabicParenR"/>
            </a:pPr>
            <a:endParaRPr lang="en-US" altLang="zh-CN" dirty="0"/>
          </a:p>
        </p:txBody>
      </p:sp>
      <p:pic>
        <p:nvPicPr>
          <p:cNvPr id="16" name="Picture 2">
            <a:extLst>
              <a:ext uri="{FF2B5EF4-FFF2-40B4-BE49-F238E27FC236}">
                <a16:creationId xmlns:a16="http://schemas.microsoft.com/office/drawing/2014/main" id="{93AAAC4F-E1C0-478E-BA48-1BDD1FFDF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314" y="3456359"/>
            <a:ext cx="4752847" cy="184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30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粘包和拆包基本介绍</a:t>
            </a:r>
            <a:endParaRPr lang="en-US" altLang="zh-CN" sz="2200" b="1"/>
          </a:p>
        </p:txBody>
      </p:sp>
      <p:sp>
        <p:nvSpPr>
          <p:cNvPr id="2" name="TextBox 1"/>
          <p:cNvSpPr txBox="1"/>
          <p:nvPr/>
        </p:nvSpPr>
        <p:spPr>
          <a:xfrm>
            <a:off x="691136" y="1368127"/>
            <a:ext cx="8867995" cy="1754326"/>
          </a:xfrm>
          <a:prstGeom prst="rect">
            <a:avLst/>
          </a:prstGeom>
          <a:noFill/>
        </p:spPr>
        <p:txBody>
          <a:bodyPr wrap="square" rtlCol="0">
            <a:spAutoFit/>
          </a:bodyPr>
          <a:lstStyle/>
          <a:p>
            <a:pPr marL="342900" indent="-342900">
              <a:buAutoNum type="arabicParenR" startAt="3"/>
            </a:pPr>
            <a:r>
              <a:rPr lang="en-US" altLang="zh-CN">
                <a:latin typeface="Arial" pitchFamily="34" charset="0"/>
                <a:cs typeface="Arial" pitchFamily="34" charset="0"/>
              </a:rPr>
              <a:t>TCP</a:t>
            </a:r>
            <a:r>
              <a:rPr lang="zh-CN" altLang="en-US">
                <a:latin typeface="Arial" pitchFamily="34" charset="0"/>
                <a:cs typeface="Arial" pitchFamily="34" charset="0"/>
              </a:rPr>
              <a:t>粘包、拆包图解</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pic>
        <p:nvPicPr>
          <p:cNvPr id="229378" name="Picture 2" descr="https://img-blog.csdn.net/20180913114636677?watermark/2/text/aHR0cHM6Ly9ibG9nLmNzZG4ubmV0L3UwMTM4NTc0NTg=/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3" y="2178842"/>
            <a:ext cx="5857875" cy="29337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30739" y="1008087"/>
            <a:ext cx="4295252" cy="4524315"/>
          </a:xfrm>
          <a:prstGeom prst="rect">
            <a:avLst/>
          </a:prstGeom>
          <a:solidFill>
            <a:schemeClr val="bg1">
              <a:lumMod val="95000"/>
            </a:schemeClr>
          </a:solidFill>
        </p:spPr>
        <p:txBody>
          <a:bodyPr wrap="square" rtlCol="0">
            <a:spAutoFit/>
          </a:bodyPr>
          <a:lstStyle/>
          <a:p>
            <a:r>
              <a:rPr lang="zh-CN" altLang="en-US" sz="1600"/>
              <a:t>假设客户端分别发送了两个数据包</a:t>
            </a:r>
            <a:r>
              <a:rPr lang="en-US" altLang="zh-CN" sz="1600"/>
              <a:t>D1</a:t>
            </a:r>
            <a:r>
              <a:rPr lang="zh-CN" altLang="en-US" sz="1600"/>
              <a:t>和</a:t>
            </a:r>
            <a:r>
              <a:rPr lang="en-US" altLang="zh-CN" sz="1600"/>
              <a:t>D2</a:t>
            </a:r>
            <a:r>
              <a:rPr lang="zh-CN" altLang="en-US" sz="1600"/>
              <a:t>给服务端，由于服务端一次读取到字节数是不确定的，故可能存在以下四种情况：</a:t>
            </a:r>
            <a:endParaRPr lang="en-US" altLang="zh-CN" sz="1600"/>
          </a:p>
          <a:p>
            <a:pPr marL="342900" indent="-342900">
              <a:buAutoNum type="arabicParenR"/>
            </a:pPr>
            <a:r>
              <a:rPr lang="zh-CN" altLang="en-US" sz="1600"/>
              <a:t>服务端分两次读取到了两个独立的数据包，分别是</a:t>
            </a:r>
            <a:r>
              <a:rPr lang="en-US" altLang="zh-CN" sz="1600"/>
              <a:t>D1</a:t>
            </a:r>
            <a:r>
              <a:rPr lang="zh-CN" altLang="en-US" sz="1600"/>
              <a:t>和</a:t>
            </a:r>
            <a:r>
              <a:rPr lang="en-US" altLang="zh-CN" sz="1600"/>
              <a:t>D2</a:t>
            </a:r>
            <a:r>
              <a:rPr lang="zh-CN" altLang="en-US" sz="1600"/>
              <a:t>，没有粘包和拆包</a:t>
            </a:r>
            <a:endParaRPr lang="en-US" altLang="zh-CN" sz="1600"/>
          </a:p>
          <a:p>
            <a:pPr marL="342900" indent="-342900">
              <a:buAutoNum type="arabicParenR"/>
            </a:pPr>
            <a:endParaRPr lang="en-US" altLang="zh-CN" sz="1600"/>
          </a:p>
          <a:p>
            <a:pPr marL="342900" indent="-342900">
              <a:buAutoNum type="arabicParenR"/>
            </a:pPr>
            <a:r>
              <a:rPr lang="zh-CN" altLang="en-US" sz="1600"/>
              <a:t>服务端一次接受到了两个数据包，</a:t>
            </a:r>
            <a:r>
              <a:rPr lang="en-US" altLang="zh-CN" sz="1600"/>
              <a:t>D1</a:t>
            </a:r>
            <a:r>
              <a:rPr lang="zh-CN" altLang="en-US" sz="1600"/>
              <a:t>和</a:t>
            </a:r>
            <a:r>
              <a:rPr lang="en-US" altLang="zh-CN" sz="1600"/>
              <a:t>D2</a:t>
            </a:r>
            <a:r>
              <a:rPr lang="zh-CN" altLang="en-US" sz="1600"/>
              <a:t>粘合在一起，称之为</a:t>
            </a:r>
            <a:r>
              <a:rPr lang="en-US" altLang="zh-CN" sz="1600"/>
              <a:t>TCP</a:t>
            </a:r>
            <a:r>
              <a:rPr lang="zh-CN" altLang="en-US" sz="1600"/>
              <a:t>粘包</a:t>
            </a:r>
            <a:endParaRPr lang="en-US" altLang="zh-CN" sz="1600"/>
          </a:p>
          <a:p>
            <a:pPr marL="342900" indent="-342900">
              <a:buAutoNum type="arabicParenR"/>
            </a:pPr>
            <a:endParaRPr lang="en-US" altLang="zh-CN" sz="1600"/>
          </a:p>
          <a:p>
            <a:pPr marL="342900" indent="-342900">
              <a:buAutoNum type="arabicParenR"/>
            </a:pPr>
            <a:r>
              <a:rPr lang="zh-CN" altLang="en-US" sz="1600"/>
              <a:t>服务端分两次读取到了数据包，第一次读取到了完整的</a:t>
            </a:r>
            <a:r>
              <a:rPr lang="en-US" altLang="zh-CN" sz="1600"/>
              <a:t>D1</a:t>
            </a:r>
            <a:r>
              <a:rPr lang="zh-CN" altLang="en-US" sz="1600"/>
              <a:t>包和</a:t>
            </a:r>
            <a:r>
              <a:rPr lang="en-US" altLang="zh-CN" sz="1600"/>
              <a:t>D2</a:t>
            </a:r>
            <a:r>
              <a:rPr lang="zh-CN" altLang="en-US" sz="1600"/>
              <a:t>包的部分内容，第二次读取到了</a:t>
            </a:r>
            <a:r>
              <a:rPr lang="en-US" altLang="zh-CN" sz="1600"/>
              <a:t>D2</a:t>
            </a:r>
            <a:r>
              <a:rPr lang="zh-CN" altLang="en-US" sz="1600"/>
              <a:t>包的剩余内容，这称之为</a:t>
            </a:r>
            <a:r>
              <a:rPr lang="en-US" altLang="zh-CN" sz="1600"/>
              <a:t>TCP</a:t>
            </a:r>
            <a:r>
              <a:rPr lang="zh-CN" altLang="en-US" sz="1600"/>
              <a:t>拆包</a:t>
            </a:r>
            <a:endParaRPr lang="en-US" altLang="zh-CN" sz="1600"/>
          </a:p>
          <a:p>
            <a:pPr marL="342900" indent="-342900">
              <a:buAutoNum type="arabicParenR"/>
            </a:pPr>
            <a:endParaRPr lang="en-US" altLang="zh-CN" sz="1600"/>
          </a:p>
          <a:p>
            <a:pPr marL="342900" indent="-342900">
              <a:buAutoNum type="arabicParenR"/>
            </a:pPr>
            <a:r>
              <a:rPr lang="zh-CN" altLang="en-US" sz="1600"/>
              <a:t>服务端分两次读取到了数据包，第一次读取到了</a:t>
            </a:r>
            <a:r>
              <a:rPr lang="en-US" altLang="zh-CN" sz="1600"/>
              <a:t>D1</a:t>
            </a:r>
            <a:r>
              <a:rPr lang="zh-CN" altLang="en-US" sz="1600"/>
              <a:t>包的部分内容</a:t>
            </a:r>
            <a:r>
              <a:rPr lang="en-US" altLang="zh-CN" sz="1600"/>
              <a:t>D1_1</a:t>
            </a:r>
            <a:r>
              <a:rPr lang="zh-CN" altLang="en-US" sz="1600"/>
              <a:t>，第二次读取到了</a:t>
            </a:r>
            <a:r>
              <a:rPr lang="en-US" altLang="zh-CN" sz="1600"/>
              <a:t>D1</a:t>
            </a:r>
            <a:r>
              <a:rPr lang="zh-CN" altLang="en-US" sz="1600"/>
              <a:t>包的剩余部分内容</a:t>
            </a:r>
            <a:r>
              <a:rPr lang="en-US" altLang="zh-CN" sz="1600"/>
              <a:t>D1_2</a:t>
            </a:r>
            <a:r>
              <a:rPr lang="zh-CN" altLang="en-US" sz="1600"/>
              <a:t>和完整的</a:t>
            </a:r>
            <a:r>
              <a:rPr lang="en-US" altLang="zh-CN" sz="1600"/>
              <a:t>D2</a:t>
            </a:r>
            <a:r>
              <a:rPr lang="zh-CN" altLang="en-US" sz="1600"/>
              <a:t>包。</a:t>
            </a:r>
          </a:p>
        </p:txBody>
      </p:sp>
    </p:spTree>
    <p:extLst>
      <p:ext uri="{BB962C8B-B14F-4D97-AF65-F5344CB8AC3E}">
        <p14:creationId xmlns:p14="http://schemas.microsoft.com/office/powerpoint/2010/main" val="3622103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粘包和拆包现象实例</a:t>
            </a:r>
            <a:endParaRPr lang="en-US" altLang="zh-CN" sz="2200" b="1"/>
          </a:p>
        </p:txBody>
      </p:sp>
      <p:sp>
        <p:nvSpPr>
          <p:cNvPr id="2" name="TextBox 1"/>
          <p:cNvSpPr txBox="1"/>
          <p:nvPr/>
        </p:nvSpPr>
        <p:spPr>
          <a:xfrm>
            <a:off x="691136" y="1368127"/>
            <a:ext cx="8867995" cy="2308324"/>
          </a:xfrm>
          <a:prstGeom prst="rect">
            <a:avLst/>
          </a:prstGeom>
          <a:noFill/>
        </p:spPr>
        <p:txBody>
          <a:bodyPr wrap="square" rtlCol="0">
            <a:spAutoFit/>
          </a:bodyPr>
          <a:lstStyle/>
          <a:p>
            <a:endParaRPr lang="en-US" altLang="zh-CN">
              <a:latin typeface="Arial" pitchFamily="34" charset="0"/>
              <a:cs typeface="Arial" pitchFamily="34" charset="0"/>
            </a:endParaRPr>
          </a:p>
          <a:p>
            <a:r>
              <a:rPr lang="zh-CN" altLang="en-US">
                <a:latin typeface="Arial" pitchFamily="34" charset="0"/>
                <a:cs typeface="Arial" pitchFamily="34" charset="0"/>
              </a:rPr>
              <a:t>在编写</a:t>
            </a:r>
            <a:r>
              <a:rPr lang="en-US" altLang="zh-CN">
                <a:latin typeface="Arial" pitchFamily="34" charset="0"/>
                <a:cs typeface="Arial" pitchFamily="34" charset="0"/>
              </a:rPr>
              <a:t>Netty </a:t>
            </a:r>
            <a:r>
              <a:rPr lang="zh-CN" altLang="en-US">
                <a:latin typeface="Arial" pitchFamily="34" charset="0"/>
                <a:cs typeface="Arial" pitchFamily="34" charset="0"/>
              </a:rPr>
              <a:t>程序时，如果没有做处理，就会发生粘包和拆包的问题</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b="1">
                <a:latin typeface="Arial" pitchFamily="34" charset="0"/>
                <a:cs typeface="Arial" pitchFamily="34" charset="0"/>
              </a:rPr>
              <a:t>看一个具体的实例</a:t>
            </a:r>
            <a:r>
              <a:rPr lang="en-US" altLang="zh-CN">
                <a:latin typeface="Arial" pitchFamily="34" charset="0"/>
                <a:cs typeface="Arial" pitchFamily="34" charset="0"/>
              </a:rPr>
              <a:t>: </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17608285"/>
              </p:ext>
            </p:extLst>
          </p:nvPr>
        </p:nvGraphicFramePr>
        <p:xfrm>
          <a:off x="691136" y="3676451"/>
          <a:ext cx="609600" cy="711200"/>
        </p:xfrm>
        <a:graphic>
          <a:graphicData uri="http://schemas.openxmlformats.org/presentationml/2006/ole">
            <mc:AlternateContent xmlns:mc="http://schemas.openxmlformats.org/markup-compatibility/2006">
              <mc:Choice xmlns:v="urn:schemas-microsoft-com:vml" Requires="v">
                <p:oleObj spid="_x0000_s238704" name="包装程序外壳对象" showAsIcon="1" r:id="rId4" imgW="610200" imgH="711360" progId="Package">
                  <p:embed/>
                </p:oleObj>
              </mc:Choice>
              <mc:Fallback>
                <p:oleObj name="包装程序外壳对象" showAsIcon="1" r:id="rId4" imgW="610200" imgH="711360" progId="Package">
                  <p:embed/>
                  <p:pic>
                    <p:nvPicPr>
                      <p:cNvPr id="0" name=""/>
                      <p:cNvPicPr/>
                      <p:nvPr/>
                    </p:nvPicPr>
                    <p:blipFill>
                      <a:blip r:embed="rId5"/>
                      <a:stretch>
                        <a:fillRect/>
                      </a:stretch>
                    </p:blipFill>
                    <p:spPr>
                      <a:xfrm>
                        <a:off x="691136" y="3676451"/>
                        <a:ext cx="609600" cy="711200"/>
                      </a:xfrm>
                      <a:prstGeom prst="rect">
                        <a:avLst/>
                      </a:prstGeom>
                    </p:spPr>
                  </p:pic>
                </p:oleObj>
              </mc:Fallback>
            </mc:AlternateContent>
          </a:graphicData>
        </a:graphic>
      </p:graphicFrame>
    </p:spTree>
    <p:extLst>
      <p:ext uri="{BB962C8B-B14F-4D97-AF65-F5344CB8AC3E}">
        <p14:creationId xmlns:p14="http://schemas.microsoft.com/office/powerpoint/2010/main" val="1584560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TCP </a:t>
            </a:r>
            <a:r>
              <a:rPr lang="zh-CN" altLang="en-US" sz="2200" b="1"/>
              <a:t>粘包和拆包解决方案</a:t>
            </a:r>
            <a:endParaRPr lang="en-US" altLang="zh-CN" sz="2200" b="1"/>
          </a:p>
        </p:txBody>
      </p:sp>
      <p:sp>
        <p:nvSpPr>
          <p:cNvPr id="2" name="TextBox 1"/>
          <p:cNvSpPr txBox="1"/>
          <p:nvPr/>
        </p:nvSpPr>
        <p:spPr>
          <a:xfrm>
            <a:off x="691136" y="1368127"/>
            <a:ext cx="8867995" cy="3693319"/>
          </a:xfrm>
          <a:prstGeom prst="rect">
            <a:avLst/>
          </a:prstGeom>
          <a:noFill/>
        </p:spPr>
        <p:txBody>
          <a:bodyPr wrap="square" rtlCol="0">
            <a:spAutoFit/>
          </a:bodyPr>
          <a:lstStyle/>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使用自定义协议 </a:t>
            </a:r>
            <a:r>
              <a:rPr lang="en-US" altLang="zh-CN">
                <a:latin typeface="Arial" pitchFamily="34" charset="0"/>
                <a:cs typeface="Arial" pitchFamily="34" charset="0"/>
              </a:rPr>
              <a:t>+ </a:t>
            </a:r>
            <a:r>
              <a:rPr lang="zh-CN" altLang="en-US">
                <a:latin typeface="Arial" pitchFamily="34" charset="0"/>
                <a:cs typeface="Arial" pitchFamily="34" charset="0"/>
              </a:rPr>
              <a:t>编解码器 来解决</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关键就是要解决 </a:t>
            </a:r>
            <a:r>
              <a:rPr lang="zh-CN" altLang="en-US" b="1">
                <a:solidFill>
                  <a:srgbClr val="DA0000"/>
                </a:solidFill>
                <a:latin typeface="Arial" pitchFamily="34" charset="0"/>
                <a:cs typeface="Arial" pitchFamily="34" charset="0"/>
              </a:rPr>
              <a:t>服务器端每次读取数据长度的问题</a:t>
            </a:r>
            <a:r>
              <a:rPr lang="en-US" altLang="zh-CN">
                <a:latin typeface="Arial" pitchFamily="34" charset="0"/>
                <a:cs typeface="Arial" pitchFamily="34" charset="0"/>
              </a:rPr>
              <a:t>, </a:t>
            </a:r>
            <a:r>
              <a:rPr lang="zh-CN" altLang="en-US">
                <a:latin typeface="Arial" pitchFamily="34" charset="0"/>
                <a:cs typeface="Arial" pitchFamily="34" charset="0"/>
              </a:rPr>
              <a:t>这个问题解决，就不会出现服务器多读或少读数据的问题，从而避免的</a:t>
            </a:r>
            <a:r>
              <a:rPr lang="en-US" altLang="zh-CN">
                <a:latin typeface="Arial" pitchFamily="34" charset="0"/>
                <a:cs typeface="Arial" pitchFamily="34" charset="0"/>
              </a:rPr>
              <a:t>TCP </a:t>
            </a:r>
            <a:r>
              <a:rPr lang="zh-CN" altLang="en-US">
                <a:latin typeface="Arial" pitchFamily="34" charset="0"/>
                <a:cs typeface="Arial" pitchFamily="34" charset="0"/>
              </a:rPr>
              <a:t>粘包、拆包 。</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b="1">
              <a:latin typeface="Arial" pitchFamily="34" charset="0"/>
              <a:cs typeface="Arial" pitchFamily="34" charset="0"/>
            </a:endParaRPr>
          </a:p>
          <a:p>
            <a:r>
              <a:rPr lang="zh-CN" altLang="en-US" b="1">
                <a:latin typeface="Arial" pitchFamily="34" charset="0"/>
                <a:cs typeface="Arial" pitchFamily="34" charset="0"/>
              </a:rPr>
              <a:t>看一个具体的实例</a:t>
            </a:r>
            <a:r>
              <a:rPr lang="en-US" altLang="zh-CN" b="1">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要求客户端发送 </a:t>
            </a:r>
            <a:r>
              <a:rPr lang="en-US" altLang="zh-CN">
                <a:latin typeface="Arial" pitchFamily="34" charset="0"/>
                <a:cs typeface="Arial" pitchFamily="34" charset="0"/>
              </a:rPr>
              <a:t>5 </a:t>
            </a:r>
            <a:r>
              <a:rPr lang="zh-CN" altLang="en-US">
                <a:latin typeface="Arial" pitchFamily="34" charset="0"/>
                <a:cs typeface="Arial" pitchFamily="34" charset="0"/>
              </a:rPr>
              <a:t>个 </a:t>
            </a:r>
            <a:r>
              <a:rPr lang="en-US" altLang="zh-CN">
                <a:latin typeface="Arial" pitchFamily="34" charset="0"/>
                <a:cs typeface="Arial" pitchFamily="34" charset="0"/>
              </a:rPr>
              <a:t>Message </a:t>
            </a:r>
            <a:r>
              <a:rPr lang="zh-CN" altLang="en-US">
                <a:latin typeface="Arial" pitchFamily="34" charset="0"/>
                <a:cs typeface="Arial" pitchFamily="34" charset="0"/>
              </a:rPr>
              <a:t>对象</a:t>
            </a:r>
            <a:r>
              <a:rPr lang="en-US" altLang="zh-CN">
                <a:latin typeface="Arial" pitchFamily="34" charset="0"/>
                <a:cs typeface="Arial" pitchFamily="34" charset="0"/>
              </a:rPr>
              <a:t>, </a:t>
            </a:r>
            <a:r>
              <a:rPr lang="zh-CN" altLang="en-US">
                <a:latin typeface="Arial" pitchFamily="34" charset="0"/>
                <a:cs typeface="Arial" pitchFamily="34" charset="0"/>
              </a:rPr>
              <a:t>客户端每次发送一个 </a:t>
            </a:r>
            <a:r>
              <a:rPr lang="en-US" altLang="zh-CN">
                <a:latin typeface="Arial" pitchFamily="34" charset="0"/>
                <a:cs typeface="Arial" pitchFamily="34" charset="0"/>
              </a:rPr>
              <a:t>Message </a:t>
            </a:r>
            <a:r>
              <a:rPr lang="zh-CN" altLang="en-US">
                <a:latin typeface="Arial" pitchFamily="34" charset="0"/>
                <a:cs typeface="Arial" pitchFamily="34" charset="0"/>
              </a:rPr>
              <a:t>对象</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服务器端每次接收一个</a:t>
            </a:r>
            <a:r>
              <a:rPr lang="en-US" altLang="zh-CN">
                <a:latin typeface="Arial" pitchFamily="34" charset="0"/>
                <a:cs typeface="Arial" pitchFamily="34" charset="0"/>
              </a:rPr>
              <a:t>Message, </a:t>
            </a:r>
            <a:r>
              <a:rPr lang="zh-CN" altLang="en-US">
                <a:latin typeface="Arial" pitchFamily="34" charset="0"/>
                <a:cs typeface="Arial" pitchFamily="34" charset="0"/>
              </a:rPr>
              <a:t>分</a:t>
            </a:r>
            <a:r>
              <a:rPr lang="en-US" altLang="zh-CN">
                <a:latin typeface="Arial" pitchFamily="34" charset="0"/>
                <a:cs typeface="Arial" pitchFamily="34" charset="0"/>
              </a:rPr>
              <a:t>5</a:t>
            </a:r>
            <a:r>
              <a:rPr lang="zh-CN" altLang="en-US">
                <a:latin typeface="Arial" pitchFamily="34" charset="0"/>
                <a:cs typeface="Arial" pitchFamily="34" charset="0"/>
              </a:rPr>
              <a:t>次进行解码， 每读取到 一个</a:t>
            </a:r>
            <a:r>
              <a:rPr lang="en-US" altLang="zh-CN">
                <a:latin typeface="Arial" pitchFamily="34" charset="0"/>
                <a:cs typeface="Arial" pitchFamily="34" charset="0"/>
              </a:rPr>
              <a:t>Message , </a:t>
            </a:r>
            <a:r>
              <a:rPr lang="zh-CN" altLang="en-US">
                <a:latin typeface="Arial" pitchFamily="34" charset="0"/>
                <a:cs typeface="Arial" pitchFamily="34" charset="0"/>
              </a:rPr>
              <a:t>会回复一个</a:t>
            </a:r>
            <a:r>
              <a:rPr lang="en-US" altLang="zh-CN">
                <a:latin typeface="Arial" pitchFamily="34" charset="0"/>
                <a:cs typeface="Arial" pitchFamily="34" charset="0"/>
              </a:rPr>
              <a:t>Message </a:t>
            </a:r>
            <a:r>
              <a:rPr lang="zh-CN" altLang="en-US">
                <a:latin typeface="Arial" pitchFamily="34" charset="0"/>
                <a:cs typeface="Arial" pitchFamily="34" charset="0"/>
              </a:rPr>
              <a:t>对象 给客户端</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
        <p:nvSpPr>
          <p:cNvPr id="3" name="圆角矩形 2"/>
          <p:cNvSpPr/>
          <p:nvPr/>
        </p:nvSpPr>
        <p:spPr>
          <a:xfrm>
            <a:off x="1206203" y="4464471"/>
            <a:ext cx="136815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Client</a:t>
            </a:r>
            <a:endParaRPr lang="zh-CN" altLang="en-US"/>
          </a:p>
        </p:txBody>
      </p:sp>
      <p:sp>
        <p:nvSpPr>
          <p:cNvPr id="6" name="圆角矩形 5"/>
          <p:cNvSpPr/>
          <p:nvPr/>
        </p:nvSpPr>
        <p:spPr>
          <a:xfrm>
            <a:off x="6390779" y="4464471"/>
            <a:ext cx="129614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Server</a:t>
            </a:r>
            <a:endParaRPr lang="zh-CN" altLang="en-US"/>
          </a:p>
        </p:txBody>
      </p:sp>
      <p:sp>
        <p:nvSpPr>
          <p:cNvPr id="5" name="矩形 4"/>
          <p:cNvSpPr/>
          <p:nvPr/>
        </p:nvSpPr>
        <p:spPr>
          <a:xfrm>
            <a:off x="1206203" y="4896520"/>
            <a:ext cx="6552728" cy="720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圆角矩形 7"/>
          <p:cNvSpPr/>
          <p:nvPr/>
        </p:nvSpPr>
        <p:spPr>
          <a:xfrm>
            <a:off x="2117155" y="496891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m5</a:t>
            </a:r>
            <a:endParaRPr lang="zh-CN" altLang="en-US" sz="1400"/>
          </a:p>
        </p:txBody>
      </p:sp>
      <p:sp>
        <p:nvSpPr>
          <p:cNvPr id="9" name="圆角矩形 8"/>
          <p:cNvSpPr/>
          <p:nvPr/>
        </p:nvSpPr>
        <p:spPr>
          <a:xfrm>
            <a:off x="5598691" y="499175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m1</a:t>
            </a:r>
            <a:endParaRPr lang="zh-CN" altLang="en-US" sz="1400"/>
          </a:p>
        </p:txBody>
      </p:sp>
      <p:sp>
        <p:nvSpPr>
          <p:cNvPr id="10" name="圆角矩形 9"/>
          <p:cNvSpPr/>
          <p:nvPr/>
        </p:nvSpPr>
        <p:spPr>
          <a:xfrm>
            <a:off x="4841692" y="496891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m2</a:t>
            </a:r>
            <a:endParaRPr lang="zh-CN" altLang="en-US" sz="1400"/>
          </a:p>
        </p:txBody>
      </p:sp>
      <p:sp>
        <p:nvSpPr>
          <p:cNvPr id="11" name="圆角矩形 10"/>
          <p:cNvSpPr/>
          <p:nvPr/>
        </p:nvSpPr>
        <p:spPr>
          <a:xfrm>
            <a:off x="4025367" y="4986078"/>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m3</a:t>
            </a:r>
            <a:endParaRPr lang="zh-CN" altLang="en-US" sz="1400"/>
          </a:p>
        </p:txBody>
      </p:sp>
      <p:sp>
        <p:nvSpPr>
          <p:cNvPr id="12" name="圆角矩形 11"/>
          <p:cNvSpPr/>
          <p:nvPr/>
        </p:nvSpPr>
        <p:spPr>
          <a:xfrm>
            <a:off x="3037773" y="4968913"/>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m4</a:t>
            </a:r>
            <a:endParaRPr lang="zh-CN" altLang="en-US" sz="1400"/>
          </a:p>
        </p:txBody>
      </p:sp>
      <p:sp>
        <p:nvSpPr>
          <p:cNvPr id="13" name="圆角矩形 12"/>
          <p:cNvSpPr/>
          <p:nvPr/>
        </p:nvSpPr>
        <p:spPr>
          <a:xfrm>
            <a:off x="2142307" y="5378130"/>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m1</a:t>
            </a:r>
            <a:endParaRPr lang="zh-CN" altLang="en-US" sz="1400"/>
          </a:p>
        </p:txBody>
      </p:sp>
      <p:sp>
        <p:nvSpPr>
          <p:cNvPr id="14" name="圆角矩形 13"/>
          <p:cNvSpPr/>
          <p:nvPr/>
        </p:nvSpPr>
        <p:spPr>
          <a:xfrm>
            <a:off x="5623843" y="540097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m5</a:t>
            </a:r>
            <a:endParaRPr lang="zh-CN" altLang="en-US" sz="1400"/>
          </a:p>
        </p:txBody>
      </p:sp>
      <p:sp>
        <p:nvSpPr>
          <p:cNvPr id="15" name="圆角矩形 14"/>
          <p:cNvSpPr/>
          <p:nvPr/>
        </p:nvSpPr>
        <p:spPr>
          <a:xfrm>
            <a:off x="4866844" y="5378131"/>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m4</a:t>
            </a:r>
            <a:endParaRPr lang="zh-CN" altLang="en-US" sz="1400"/>
          </a:p>
        </p:txBody>
      </p:sp>
      <p:sp>
        <p:nvSpPr>
          <p:cNvPr id="16" name="圆角矩形 15"/>
          <p:cNvSpPr/>
          <p:nvPr/>
        </p:nvSpPr>
        <p:spPr>
          <a:xfrm>
            <a:off x="4050519" y="5395297"/>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m3</a:t>
            </a:r>
            <a:endParaRPr lang="zh-CN" altLang="en-US" sz="1400"/>
          </a:p>
        </p:txBody>
      </p:sp>
      <p:sp>
        <p:nvSpPr>
          <p:cNvPr id="17" name="圆角矩形 16"/>
          <p:cNvSpPr/>
          <p:nvPr/>
        </p:nvSpPr>
        <p:spPr>
          <a:xfrm>
            <a:off x="3062925" y="5378132"/>
            <a:ext cx="457200" cy="287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a:t>m2</a:t>
            </a:r>
            <a:endParaRPr lang="zh-CN" altLang="en-US" sz="1400"/>
          </a:p>
        </p:txBody>
      </p:sp>
      <p:sp>
        <p:nvSpPr>
          <p:cNvPr id="24" name="右箭头 23"/>
          <p:cNvSpPr/>
          <p:nvPr/>
        </p:nvSpPr>
        <p:spPr>
          <a:xfrm>
            <a:off x="1278211" y="4991753"/>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右箭头 24"/>
          <p:cNvSpPr/>
          <p:nvPr/>
        </p:nvSpPr>
        <p:spPr>
          <a:xfrm rot="10800000">
            <a:off x="6318771" y="5418139"/>
            <a:ext cx="720080" cy="26479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4294212966"/>
              </p:ext>
            </p:extLst>
          </p:nvPr>
        </p:nvGraphicFramePr>
        <p:xfrm>
          <a:off x="8159248" y="4401528"/>
          <a:ext cx="1411287" cy="711200"/>
        </p:xfrm>
        <a:graphic>
          <a:graphicData uri="http://schemas.openxmlformats.org/presentationml/2006/ole">
            <mc:AlternateContent xmlns:mc="http://schemas.openxmlformats.org/markup-compatibility/2006">
              <mc:Choice xmlns:v="urn:schemas-microsoft-com:vml" Requires="v">
                <p:oleObj spid="_x0000_s239724" name="包装程序外壳对象" showAsIcon="1" r:id="rId4" imgW="1411200" imgH="711360" progId="Package">
                  <p:embed/>
                </p:oleObj>
              </mc:Choice>
              <mc:Fallback>
                <p:oleObj name="包装程序外壳对象" showAsIcon="1" r:id="rId4" imgW="1411200" imgH="711360" progId="Package">
                  <p:embed/>
                  <p:pic>
                    <p:nvPicPr>
                      <p:cNvPr id="0" name=""/>
                      <p:cNvPicPr/>
                      <p:nvPr/>
                    </p:nvPicPr>
                    <p:blipFill>
                      <a:blip r:embed="rId5"/>
                      <a:stretch>
                        <a:fillRect/>
                      </a:stretch>
                    </p:blipFill>
                    <p:spPr>
                      <a:xfrm>
                        <a:off x="8159248" y="4401528"/>
                        <a:ext cx="1411287" cy="711200"/>
                      </a:xfrm>
                      <a:prstGeom prst="rect">
                        <a:avLst/>
                      </a:prstGeom>
                    </p:spPr>
                  </p:pic>
                </p:oleObj>
              </mc:Fallback>
            </mc:AlternateContent>
          </a:graphicData>
        </a:graphic>
      </p:graphicFrame>
    </p:spTree>
    <p:extLst>
      <p:ext uri="{BB962C8B-B14F-4D97-AF65-F5344CB8AC3E}">
        <p14:creationId xmlns:p14="http://schemas.microsoft.com/office/powerpoint/2010/main" val="12015908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核心源码剖析</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8246210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基本说明</a:t>
            </a:r>
            <a:endParaRPr lang="en-US" altLang="zh-CN" sz="2200" b="1"/>
          </a:p>
        </p:txBody>
      </p:sp>
      <p:sp>
        <p:nvSpPr>
          <p:cNvPr id="2" name="TextBox 1"/>
          <p:cNvSpPr txBox="1"/>
          <p:nvPr/>
        </p:nvSpPr>
        <p:spPr>
          <a:xfrm>
            <a:off x="541681" y="1296119"/>
            <a:ext cx="5633074" cy="2862322"/>
          </a:xfrm>
          <a:prstGeom prst="rect">
            <a:avLst/>
          </a:prstGeom>
          <a:noFill/>
        </p:spPr>
        <p:txBody>
          <a:bodyPr wrap="square" rtlCol="0">
            <a:spAutoFit/>
          </a:bodyPr>
          <a:lstStyle/>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只有看过</a:t>
            </a:r>
            <a:r>
              <a:rPr lang="en-US" altLang="zh-CN">
                <a:latin typeface="Arial" pitchFamily="34" charset="0"/>
                <a:cs typeface="Arial" pitchFamily="34" charset="0"/>
              </a:rPr>
              <a:t>Netty</a:t>
            </a:r>
            <a:r>
              <a:rPr lang="zh-CN" altLang="en-US">
                <a:latin typeface="Arial" pitchFamily="34" charset="0"/>
                <a:cs typeface="Arial" pitchFamily="34" charset="0"/>
              </a:rPr>
              <a:t>源码，才能说是真的掌握了</a:t>
            </a:r>
            <a:r>
              <a:rPr lang="en-US" altLang="zh-CN">
                <a:latin typeface="Arial" pitchFamily="34" charset="0"/>
                <a:cs typeface="Arial" pitchFamily="34" charset="0"/>
              </a:rPr>
              <a:t>Netty</a:t>
            </a:r>
            <a:r>
              <a:rPr lang="zh-CN" altLang="en-US">
                <a:latin typeface="Arial" pitchFamily="34" charset="0"/>
                <a:cs typeface="Arial" pitchFamily="34" charset="0"/>
              </a:rPr>
              <a:t>框架。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io.netty.example </a:t>
            </a:r>
            <a:r>
              <a:rPr lang="zh-CN" altLang="en-US">
                <a:latin typeface="Arial" pitchFamily="34" charset="0"/>
                <a:cs typeface="Arial" pitchFamily="34" charset="0"/>
              </a:rPr>
              <a:t>包下，有很多</a:t>
            </a:r>
            <a:r>
              <a:rPr lang="en-US" altLang="zh-CN">
                <a:latin typeface="Arial" pitchFamily="34" charset="0"/>
                <a:cs typeface="Arial" pitchFamily="34" charset="0"/>
              </a:rPr>
              <a:t>Netty</a:t>
            </a:r>
            <a:r>
              <a:rPr lang="zh-CN" altLang="en-US">
                <a:latin typeface="Arial" pitchFamily="34" charset="0"/>
                <a:cs typeface="Arial" pitchFamily="34" charset="0"/>
              </a:rPr>
              <a:t>源码案例，可以用来分析</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源码分析章节 是</a:t>
            </a:r>
            <a:r>
              <a:rPr lang="zh-CN" altLang="en-US" b="1">
                <a:solidFill>
                  <a:srgbClr val="EA0000"/>
                </a:solidFill>
                <a:latin typeface="Arial" pitchFamily="34" charset="0"/>
                <a:cs typeface="Arial" pitchFamily="34" charset="0"/>
              </a:rPr>
              <a:t>针对有</a:t>
            </a:r>
            <a:r>
              <a:rPr lang="en-US" altLang="zh-CN" b="1">
                <a:solidFill>
                  <a:srgbClr val="EA0000"/>
                </a:solidFill>
                <a:latin typeface="Arial" pitchFamily="34" charset="0"/>
                <a:cs typeface="Arial" pitchFamily="34" charset="0"/>
              </a:rPr>
              <a:t>Java</a:t>
            </a:r>
            <a:r>
              <a:rPr lang="zh-CN" altLang="en-US" b="1">
                <a:solidFill>
                  <a:srgbClr val="EA0000"/>
                </a:solidFill>
                <a:latin typeface="Arial" pitchFamily="34" charset="0"/>
                <a:cs typeface="Arial" pitchFamily="34" charset="0"/>
              </a:rPr>
              <a:t>项目经验，并且玩过框架源码的人员讲</a:t>
            </a:r>
            <a:r>
              <a:rPr lang="zh-CN" altLang="en-US">
                <a:latin typeface="Arial" pitchFamily="34" charset="0"/>
                <a:cs typeface="Arial" pitchFamily="34" charset="0"/>
              </a:rPr>
              <a:t>的，否则你听起来会有相当的难度。</a:t>
            </a:r>
            <a:endParaRPr lang="en-US" altLang="zh-CN">
              <a:latin typeface="Arial" pitchFamily="34" charset="0"/>
              <a:cs typeface="Arial" pitchFamily="34" charset="0"/>
            </a:endParaRPr>
          </a:p>
        </p:txBody>
      </p:sp>
      <p:pic>
        <p:nvPicPr>
          <p:cNvPr id="197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811" y="1339815"/>
            <a:ext cx="253365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835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启动过程源码剖析</a:t>
            </a:r>
            <a:endParaRPr lang="en-US" altLang="zh-CN" sz="2200" b="1"/>
          </a:p>
        </p:txBody>
      </p:sp>
      <p:sp>
        <p:nvSpPr>
          <p:cNvPr id="2" name="TextBox 1"/>
          <p:cNvSpPr txBox="1"/>
          <p:nvPr/>
        </p:nvSpPr>
        <p:spPr>
          <a:xfrm>
            <a:off x="541681" y="1296119"/>
            <a:ext cx="8585402" cy="123110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a:latin typeface="Arial" pitchFamily="34" charset="0"/>
                <a:cs typeface="Arial" pitchFamily="34" charset="0"/>
              </a:rPr>
              <a:t>用源码分析的方式走一下 </a:t>
            </a:r>
            <a:r>
              <a:rPr lang="en-US" altLang="zh-CN">
                <a:latin typeface="Arial" pitchFamily="34" charset="0"/>
                <a:cs typeface="Arial" pitchFamily="34" charset="0"/>
              </a:rPr>
              <a:t>Netty </a:t>
            </a:r>
            <a:r>
              <a:rPr lang="zh-CN" altLang="en-US">
                <a:latin typeface="Arial" pitchFamily="34" charset="0"/>
                <a:cs typeface="Arial" pitchFamily="34" charset="0"/>
              </a:rPr>
              <a:t>（服务器）的启动过程，更好的理解</a:t>
            </a:r>
            <a:r>
              <a:rPr lang="en-US" altLang="zh-CN">
                <a:latin typeface="Arial" pitchFamily="34" charset="0"/>
                <a:cs typeface="Arial" pitchFamily="34" charset="0"/>
              </a:rPr>
              <a:t>Netty </a:t>
            </a:r>
            <a:r>
              <a:rPr lang="zh-CN" altLang="en-US">
                <a:latin typeface="Arial" pitchFamily="34" charset="0"/>
                <a:cs typeface="Arial" pitchFamily="34" charset="0"/>
              </a:rPr>
              <a:t>的整体 设计和运行机制。</a:t>
            </a:r>
            <a:endParaRPr lang="en-US" altLang="zh-CN">
              <a:latin typeface="Arial" pitchFamily="34" charset="0"/>
              <a:cs typeface="Arial" pitchFamily="34" charset="0"/>
            </a:endParaRPr>
          </a:p>
        </p:txBody>
      </p:sp>
      <p:pic>
        <p:nvPicPr>
          <p:cNvPr id="242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97" y="3096319"/>
            <a:ext cx="3469878" cy="16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6973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启动过程源码剖析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说明：</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源码需要剖析到</a:t>
            </a:r>
            <a:r>
              <a:rPr lang="en-US" altLang="zh-CN">
                <a:latin typeface="Arial" pitchFamily="34" charset="0"/>
                <a:cs typeface="Arial" pitchFamily="34" charset="0"/>
              </a:rPr>
              <a:t>Netty</a:t>
            </a:r>
            <a:r>
              <a:rPr lang="zh-CN" altLang="en-US"/>
              <a:t> 调用</a:t>
            </a:r>
            <a:r>
              <a:rPr lang="en-US" altLang="zh-CN"/>
              <a:t>doBind</a:t>
            </a:r>
            <a:r>
              <a:rPr lang="zh-CN" altLang="en-US"/>
              <a:t>方法，</a:t>
            </a:r>
            <a:r>
              <a:rPr lang="en-US" altLang="zh-CN"/>
              <a:t> </a:t>
            </a:r>
            <a:r>
              <a:rPr lang="zh-CN" altLang="en-US"/>
              <a:t>追踪到 </a:t>
            </a:r>
            <a:r>
              <a:rPr lang="en-US" altLang="zh-CN"/>
              <a:t>NioServerSocketChannel</a:t>
            </a:r>
            <a:r>
              <a:rPr lang="zh-CN" altLang="en-US"/>
              <a:t>的</a:t>
            </a:r>
            <a:r>
              <a:rPr lang="en-US" altLang="zh-CN"/>
              <a:t>doBind</a:t>
            </a:r>
          </a:p>
          <a:p>
            <a:pPr marL="342900" indent="-342900">
              <a:buAutoNum type="arabicParenR"/>
            </a:pPr>
            <a:r>
              <a:rPr lang="zh-CN" altLang="en-US">
                <a:latin typeface="Arial" pitchFamily="34" charset="0"/>
                <a:cs typeface="Arial" pitchFamily="34" charset="0"/>
              </a:rPr>
              <a:t>并且要</a:t>
            </a:r>
            <a:r>
              <a:rPr lang="en-US" altLang="zh-CN">
                <a:latin typeface="Arial" pitchFamily="34" charset="0"/>
                <a:cs typeface="Arial" pitchFamily="34" charset="0"/>
              </a:rPr>
              <a:t>Debug </a:t>
            </a:r>
            <a:r>
              <a:rPr lang="zh-CN" altLang="en-US">
                <a:latin typeface="Arial" pitchFamily="34" charset="0"/>
                <a:cs typeface="Arial" pitchFamily="34" charset="0"/>
              </a:rPr>
              <a:t>程序到 </a:t>
            </a:r>
            <a:r>
              <a:rPr lang="en-US" altLang="zh-CN"/>
              <a:t>NioEventLoop</a:t>
            </a:r>
            <a:r>
              <a:rPr lang="zh-CN" altLang="en-US"/>
              <a:t>类 的</a:t>
            </a:r>
            <a:r>
              <a:rPr lang="en-US" altLang="zh-CN" b="1">
                <a:solidFill>
                  <a:srgbClr val="EA0000"/>
                </a:solidFill>
              </a:rPr>
              <a:t>run</a:t>
            </a:r>
            <a:r>
              <a:rPr lang="zh-CN" altLang="en-US" b="1">
                <a:solidFill>
                  <a:srgbClr val="EA0000"/>
                </a:solidFill>
              </a:rPr>
              <a:t>代码</a:t>
            </a:r>
            <a:r>
              <a:rPr lang="en-US" altLang="zh-CN" b="1">
                <a:solidFill>
                  <a:srgbClr val="EA0000"/>
                </a:solidFill>
              </a:rPr>
              <a:t> </a:t>
            </a:r>
            <a:r>
              <a:rPr lang="zh-CN" altLang="en-US" b="1">
                <a:solidFill>
                  <a:srgbClr val="EA0000"/>
                </a:solidFill>
              </a:rPr>
              <a:t>，无限循环</a:t>
            </a:r>
            <a:r>
              <a:rPr lang="zh-CN" altLang="en-US"/>
              <a:t>，在服务器端运行。</a:t>
            </a:r>
            <a:endParaRPr lang="en-US" altLang="zh-CN"/>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endParaRPr lang="en-US" altLang="zh-CN">
              <a:latin typeface="Arial" pitchFamily="34" charset="0"/>
              <a:cs typeface="Arial" pitchFamily="34" charset="0"/>
            </a:endParaRPr>
          </a:p>
          <a:p>
            <a:pPr marL="285750" indent="-285750">
              <a:buFont typeface="Wingdings" pitchFamily="2" charset="2"/>
              <a:buChar char="l"/>
            </a:pPr>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源码剖析</a:t>
            </a:r>
            <a:endParaRPr lang="en-US" altLang="zh-CN">
              <a:latin typeface="Arial" pitchFamily="34" charset="0"/>
              <a:cs typeface="Arial" pitchFamily="34" charset="0"/>
            </a:endParaRP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913" y="2808287"/>
            <a:ext cx="4283025" cy="16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570329117"/>
              </p:ext>
            </p:extLst>
          </p:nvPr>
        </p:nvGraphicFramePr>
        <p:xfrm>
          <a:off x="5238651" y="4664615"/>
          <a:ext cx="825500" cy="711200"/>
        </p:xfrm>
        <a:graphic>
          <a:graphicData uri="http://schemas.openxmlformats.org/presentationml/2006/ole">
            <mc:AlternateContent xmlns:mc="http://schemas.openxmlformats.org/markup-compatibility/2006">
              <mc:Choice xmlns:v="urn:schemas-microsoft-com:vml" Requires="v">
                <p:oleObj spid="_x0000_s20916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238651" y="4664615"/>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37221050"/>
              </p:ext>
            </p:extLst>
          </p:nvPr>
        </p:nvGraphicFramePr>
        <p:xfrm>
          <a:off x="2504301" y="4664615"/>
          <a:ext cx="2414587" cy="711200"/>
        </p:xfrm>
        <a:graphic>
          <a:graphicData uri="http://schemas.openxmlformats.org/presentationml/2006/ole">
            <mc:AlternateContent xmlns:mc="http://schemas.openxmlformats.org/markup-compatibility/2006">
              <mc:Choice xmlns:v="urn:schemas-microsoft-com:vml" Requires="v">
                <p:oleObj spid="_x0000_s209169" name="包装程序外壳对象" showAsIcon="1" r:id="rId7" imgW="2415240" imgH="711360" progId="Package">
                  <p:embed/>
                </p:oleObj>
              </mc:Choice>
              <mc:Fallback>
                <p:oleObj name="包装程序外壳对象" showAsIcon="1" r:id="rId7" imgW="2415240" imgH="711360" progId="Package">
                  <p:embed/>
                  <p:pic>
                    <p:nvPicPr>
                      <p:cNvPr id="0" name=""/>
                      <p:cNvPicPr/>
                      <p:nvPr/>
                    </p:nvPicPr>
                    <p:blipFill>
                      <a:blip r:embed="rId8"/>
                      <a:stretch>
                        <a:fillRect/>
                      </a:stretch>
                    </p:blipFill>
                    <p:spPr>
                      <a:xfrm>
                        <a:off x="2504301" y="4664615"/>
                        <a:ext cx="2414587" cy="711200"/>
                      </a:xfrm>
                      <a:prstGeom prst="rect">
                        <a:avLst/>
                      </a:prstGeom>
                    </p:spPr>
                  </p:pic>
                </p:oleObj>
              </mc:Fallback>
            </mc:AlternateContent>
          </a:graphicData>
        </a:graphic>
      </p:graphicFrame>
    </p:spTree>
    <p:extLst>
      <p:ext uri="{BB962C8B-B14F-4D97-AF65-F5344CB8AC3E}">
        <p14:creationId xmlns:p14="http://schemas.microsoft.com/office/powerpoint/2010/main" val="9534484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启动过程源码剖析</a:t>
            </a:r>
            <a:endParaRPr lang="en-US" altLang="zh-CN" sz="2200" b="1"/>
          </a:p>
        </p:txBody>
      </p:sp>
      <p:sp>
        <p:nvSpPr>
          <p:cNvPr id="2" name="TextBox 1"/>
          <p:cNvSpPr txBox="1"/>
          <p:nvPr/>
        </p:nvSpPr>
        <p:spPr>
          <a:xfrm>
            <a:off x="541681" y="1296119"/>
            <a:ext cx="8801426" cy="3724096"/>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Netty</a:t>
            </a:r>
            <a:r>
              <a:rPr lang="zh-CN" altLang="en-US" sz="2000" b="1">
                <a:solidFill>
                  <a:srgbClr val="0070C0"/>
                </a:solidFill>
                <a:latin typeface="Arial" pitchFamily="34" charset="0"/>
                <a:cs typeface="Arial" pitchFamily="34" charset="0"/>
              </a:rPr>
              <a:t>启动过程梳理</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a:t>
            </a:r>
            <a:r>
              <a:rPr lang="en-US" altLang="zh-CN">
                <a:latin typeface="Arial" pitchFamily="34" charset="0"/>
                <a:cs typeface="Arial" pitchFamily="34" charset="0"/>
              </a:rPr>
              <a:t>2</a:t>
            </a:r>
            <a:r>
              <a:rPr lang="zh-CN" altLang="en-US">
                <a:latin typeface="Arial" pitchFamily="34" charset="0"/>
                <a:cs typeface="Arial" pitchFamily="34" charset="0"/>
              </a:rPr>
              <a:t>个 </a:t>
            </a:r>
            <a:r>
              <a:rPr lang="en-US" altLang="zh-CN">
                <a:latin typeface="Arial" pitchFamily="34" charset="0"/>
                <a:cs typeface="Arial" pitchFamily="34" charset="0"/>
              </a:rPr>
              <a:t>EventLoopGroup </a:t>
            </a:r>
            <a:r>
              <a:rPr lang="zh-CN" altLang="en-US">
                <a:latin typeface="Arial" pitchFamily="34" charset="0"/>
                <a:cs typeface="Arial" pitchFamily="34" charset="0"/>
              </a:rPr>
              <a:t>线程池数组。数组默认大小</a:t>
            </a:r>
            <a:r>
              <a:rPr lang="en-US" altLang="zh-CN">
                <a:latin typeface="Arial" pitchFamily="34" charset="0"/>
                <a:cs typeface="Arial" pitchFamily="34" charset="0"/>
              </a:rPr>
              <a:t>CPU*2</a:t>
            </a:r>
            <a:r>
              <a:rPr lang="zh-CN" altLang="en-US">
                <a:latin typeface="Arial" pitchFamily="34" charset="0"/>
                <a:cs typeface="Arial" pitchFamily="34" charset="0"/>
              </a:rPr>
              <a:t>，方便</a:t>
            </a:r>
            <a:r>
              <a:rPr lang="en-US" altLang="zh-CN">
                <a:latin typeface="Arial" pitchFamily="34" charset="0"/>
                <a:cs typeface="Arial" pitchFamily="34" charset="0"/>
              </a:rPr>
              <a:t>chooser</a:t>
            </a:r>
            <a:r>
              <a:rPr lang="zh-CN" altLang="en-US">
                <a:latin typeface="Arial" pitchFamily="34" charset="0"/>
                <a:cs typeface="Arial" pitchFamily="34" charset="0"/>
              </a:rPr>
              <a:t>选择线程池时提高性能</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BootStrap </a:t>
            </a:r>
            <a:r>
              <a:rPr lang="zh-CN" altLang="en-US">
                <a:latin typeface="Arial" pitchFamily="34" charset="0"/>
                <a:cs typeface="Arial" pitchFamily="34" charset="0"/>
              </a:rPr>
              <a:t>将 </a:t>
            </a:r>
            <a:r>
              <a:rPr lang="en-US" altLang="zh-CN">
                <a:latin typeface="Arial" pitchFamily="34" charset="0"/>
                <a:cs typeface="Arial" pitchFamily="34" charset="0"/>
              </a:rPr>
              <a:t>boss </a:t>
            </a:r>
            <a:r>
              <a:rPr lang="zh-CN" altLang="en-US">
                <a:latin typeface="Arial" pitchFamily="34" charset="0"/>
                <a:cs typeface="Arial" pitchFamily="34" charset="0"/>
              </a:rPr>
              <a:t>设置为 </a:t>
            </a:r>
            <a:r>
              <a:rPr lang="en-US" altLang="zh-CN">
                <a:latin typeface="Arial" pitchFamily="34" charset="0"/>
                <a:cs typeface="Arial" pitchFamily="34" charset="0"/>
              </a:rPr>
              <a:t>group</a:t>
            </a:r>
            <a:r>
              <a:rPr lang="zh-CN" altLang="en-US">
                <a:latin typeface="Arial" pitchFamily="34" charset="0"/>
                <a:cs typeface="Arial" pitchFamily="34" charset="0"/>
              </a:rPr>
              <a:t>属性，将 </a:t>
            </a:r>
            <a:r>
              <a:rPr lang="en-US" altLang="zh-CN">
                <a:latin typeface="Arial" pitchFamily="34" charset="0"/>
                <a:cs typeface="Arial" pitchFamily="34" charset="0"/>
              </a:rPr>
              <a:t>worker </a:t>
            </a:r>
            <a:r>
              <a:rPr lang="zh-CN" altLang="en-US">
                <a:latin typeface="Arial" pitchFamily="34" charset="0"/>
                <a:cs typeface="Arial" pitchFamily="34" charset="0"/>
              </a:rPr>
              <a:t>设置为 </a:t>
            </a:r>
            <a:r>
              <a:rPr lang="en-US" altLang="zh-CN">
                <a:latin typeface="Arial" pitchFamily="34" charset="0"/>
                <a:cs typeface="Arial" pitchFamily="34" charset="0"/>
              </a:rPr>
              <a:t>childer </a:t>
            </a:r>
            <a:r>
              <a:rPr lang="zh-CN" altLang="en-US">
                <a:latin typeface="Arial" pitchFamily="34" charset="0"/>
                <a:cs typeface="Arial" pitchFamily="34" charset="0"/>
              </a:rPr>
              <a:t>属性</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通过 </a:t>
            </a:r>
            <a:r>
              <a:rPr lang="en-US" altLang="zh-CN">
                <a:latin typeface="Arial" pitchFamily="34" charset="0"/>
                <a:cs typeface="Arial" pitchFamily="34" charset="0"/>
              </a:rPr>
              <a:t>bind </a:t>
            </a:r>
            <a:r>
              <a:rPr lang="zh-CN" altLang="en-US">
                <a:latin typeface="Arial" pitchFamily="34" charset="0"/>
                <a:cs typeface="Arial" pitchFamily="34" charset="0"/>
              </a:rPr>
              <a:t>方法启动，内部重要方法为 </a:t>
            </a:r>
            <a:r>
              <a:rPr lang="en-US" altLang="zh-CN">
                <a:latin typeface="Arial" pitchFamily="34" charset="0"/>
                <a:cs typeface="Arial" pitchFamily="34" charset="0"/>
              </a:rPr>
              <a:t>initAndRegister </a:t>
            </a:r>
            <a:r>
              <a:rPr lang="zh-CN" altLang="en-US">
                <a:latin typeface="Arial" pitchFamily="34" charset="0"/>
                <a:cs typeface="Arial" pitchFamily="34" charset="0"/>
              </a:rPr>
              <a:t>和 </a:t>
            </a:r>
            <a:r>
              <a:rPr lang="en-US" altLang="zh-CN">
                <a:latin typeface="Arial" pitchFamily="34" charset="0"/>
                <a:cs typeface="Arial" pitchFamily="34" charset="0"/>
              </a:rPr>
              <a:t>dobind </a:t>
            </a:r>
            <a:r>
              <a:rPr lang="zh-CN" altLang="en-US">
                <a:latin typeface="Arial" pitchFamily="34" charset="0"/>
                <a:cs typeface="Arial" pitchFamily="34" charset="0"/>
              </a:rPr>
              <a:t>方法</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initAndRegister </a:t>
            </a:r>
            <a:r>
              <a:rPr lang="zh-CN" altLang="en-US">
                <a:latin typeface="Arial" pitchFamily="34" charset="0"/>
                <a:cs typeface="Arial" pitchFamily="34" charset="0"/>
              </a:rPr>
              <a:t>方法会反射创建 </a:t>
            </a:r>
            <a:r>
              <a:rPr lang="en-US" altLang="zh-CN">
                <a:latin typeface="Arial" pitchFamily="34" charset="0"/>
                <a:cs typeface="Arial" pitchFamily="34" charset="0"/>
              </a:rPr>
              <a:t>NioServerSocketChannel </a:t>
            </a:r>
            <a:r>
              <a:rPr lang="zh-CN" altLang="en-US">
                <a:latin typeface="Arial" pitchFamily="34" charset="0"/>
                <a:cs typeface="Arial" pitchFamily="34" charset="0"/>
              </a:rPr>
              <a:t>及其相关的 </a:t>
            </a:r>
            <a:r>
              <a:rPr lang="en-US" altLang="zh-CN">
                <a:latin typeface="Arial" pitchFamily="34" charset="0"/>
                <a:cs typeface="Arial" pitchFamily="34" charset="0"/>
              </a:rPr>
              <a:t>NIO </a:t>
            </a:r>
            <a:r>
              <a:rPr lang="zh-CN" altLang="en-US">
                <a:latin typeface="Arial" pitchFamily="34" charset="0"/>
                <a:cs typeface="Arial" pitchFamily="34" charset="0"/>
              </a:rPr>
              <a:t>的对象， </a:t>
            </a:r>
            <a:r>
              <a:rPr lang="en-US" altLang="zh-CN">
                <a:latin typeface="Arial" pitchFamily="34" charset="0"/>
                <a:cs typeface="Arial" pitchFamily="34" charset="0"/>
              </a:rPr>
              <a:t>pipeline </a:t>
            </a:r>
            <a:r>
              <a:rPr lang="zh-CN" altLang="en-US">
                <a:latin typeface="Arial" pitchFamily="34" charset="0"/>
                <a:cs typeface="Arial" pitchFamily="34" charset="0"/>
              </a:rPr>
              <a:t>， </a:t>
            </a:r>
            <a:r>
              <a:rPr lang="en-US" altLang="zh-CN">
                <a:latin typeface="Arial" pitchFamily="34" charset="0"/>
                <a:cs typeface="Arial" pitchFamily="34" charset="0"/>
              </a:rPr>
              <a:t>unsafe</a:t>
            </a:r>
            <a:r>
              <a:rPr lang="zh-CN" altLang="en-US">
                <a:latin typeface="Arial" pitchFamily="34" charset="0"/>
                <a:cs typeface="Arial" pitchFamily="34" charset="0"/>
              </a:rPr>
              <a:t>，同时也为 </a:t>
            </a:r>
            <a:r>
              <a:rPr lang="en-US" altLang="zh-CN">
                <a:latin typeface="Arial" pitchFamily="34" charset="0"/>
                <a:cs typeface="Arial" pitchFamily="34" charset="0"/>
              </a:rPr>
              <a:t>pipeline </a:t>
            </a:r>
            <a:r>
              <a:rPr lang="zh-CN" altLang="en-US">
                <a:latin typeface="Arial" pitchFamily="34" charset="0"/>
                <a:cs typeface="Arial" pitchFamily="34" charset="0"/>
              </a:rPr>
              <a:t>初始了 </a:t>
            </a:r>
            <a:r>
              <a:rPr lang="en-US" altLang="zh-CN">
                <a:latin typeface="Arial" pitchFamily="34" charset="0"/>
                <a:cs typeface="Arial" pitchFamily="34" charset="0"/>
              </a:rPr>
              <a:t>head </a:t>
            </a:r>
            <a:r>
              <a:rPr lang="zh-CN" altLang="en-US">
                <a:latin typeface="Arial" pitchFamily="34" charset="0"/>
                <a:cs typeface="Arial" pitchFamily="34" charset="0"/>
              </a:rPr>
              <a:t>节点和 </a:t>
            </a:r>
            <a:r>
              <a:rPr lang="en-US" altLang="zh-CN">
                <a:latin typeface="Arial" pitchFamily="34" charset="0"/>
                <a:cs typeface="Arial" pitchFamily="34" charset="0"/>
              </a:rPr>
              <a:t>tail </a:t>
            </a:r>
            <a:r>
              <a:rPr lang="zh-CN" altLang="en-US">
                <a:latin typeface="Arial" pitchFamily="34" charset="0"/>
                <a:cs typeface="Arial" pitchFamily="34" charset="0"/>
              </a:rPr>
              <a:t>节点。</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register0 </a:t>
            </a:r>
            <a:r>
              <a:rPr lang="zh-CN" altLang="en-US">
                <a:latin typeface="Arial" pitchFamily="34" charset="0"/>
                <a:cs typeface="Arial" pitchFamily="34" charset="0"/>
              </a:rPr>
              <a:t>方法成功以后调用在 </a:t>
            </a:r>
            <a:r>
              <a:rPr lang="en-US" altLang="zh-CN">
                <a:latin typeface="Arial" pitchFamily="34" charset="0"/>
                <a:cs typeface="Arial" pitchFamily="34" charset="0"/>
              </a:rPr>
              <a:t>dobind </a:t>
            </a:r>
            <a:r>
              <a:rPr lang="zh-CN" altLang="en-US">
                <a:latin typeface="Arial" pitchFamily="34" charset="0"/>
                <a:cs typeface="Arial" pitchFamily="34" charset="0"/>
              </a:rPr>
              <a:t>方法中调用 </a:t>
            </a:r>
            <a:r>
              <a:rPr lang="en-US" altLang="zh-CN">
                <a:latin typeface="Arial" pitchFamily="34" charset="0"/>
                <a:cs typeface="Arial" pitchFamily="34" charset="0"/>
              </a:rPr>
              <a:t>doBind0 </a:t>
            </a:r>
            <a:r>
              <a:rPr lang="zh-CN" altLang="en-US">
                <a:latin typeface="Arial" pitchFamily="34" charset="0"/>
                <a:cs typeface="Arial" pitchFamily="34" charset="0"/>
              </a:rPr>
              <a:t>方法，该方法会 调用 </a:t>
            </a:r>
            <a:r>
              <a:rPr lang="en-US" altLang="zh-CN">
                <a:latin typeface="Arial" pitchFamily="34" charset="0"/>
                <a:cs typeface="Arial" pitchFamily="34" charset="0"/>
              </a:rPr>
              <a:t>NioServerSocketChannel </a:t>
            </a:r>
            <a:r>
              <a:rPr lang="zh-CN" altLang="en-US">
                <a:latin typeface="Arial" pitchFamily="34" charset="0"/>
                <a:cs typeface="Arial" pitchFamily="34" charset="0"/>
              </a:rPr>
              <a:t>的 </a:t>
            </a:r>
            <a:r>
              <a:rPr lang="en-US" altLang="zh-CN">
                <a:latin typeface="Arial" pitchFamily="34" charset="0"/>
                <a:cs typeface="Arial" pitchFamily="34" charset="0"/>
              </a:rPr>
              <a:t>doBind </a:t>
            </a:r>
            <a:r>
              <a:rPr lang="zh-CN" altLang="en-US">
                <a:latin typeface="Arial" pitchFamily="34" charset="0"/>
                <a:cs typeface="Arial" pitchFamily="34" charset="0"/>
              </a:rPr>
              <a:t>方法对 </a:t>
            </a:r>
            <a:r>
              <a:rPr lang="en-US" altLang="zh-CN">
                <a:latin typeface="Arial" pitchFamily="34" charset="0"/>
                <a:cs typeface="Arial" pitchFamily="34" charset="0"/>
              </a:rPr>
              <a:t>JDK </a:t>
            </a:r>
            <a:r>
              <a:rPr lang="zh-CN" altLang="en-US">
                <a:latin typeface="Arial" pitchFamily="34" charset="0"/>
                <a:cs typeface="Arial" pitchFamily="34" charset="0"/>
              </a:rPr>
              <a:t>的 </a:t>
            </a:r>
            <a:r>
              <a:rPr lang="en-US" altLang="zh-CN">
                <a:latin typeface="Arial" pitchFamily="34" charset="0"/>
                <a:cs typeface="Arial" pitchFamily="34" charset="0"/>
              </a:rPr>
              <a:t>channel </a:t>
            </a:r>
            <a:r>
              <a:rPr lang="zh-CN" altLang="en-US">
                <a:latin typeface="Arial" pitchFamily="34" charset="0"/>
                <a:cs typeface="Arial" pitchFamily="34" charset="0"/>
              </a:rPr>
              <a:t>和端口进行绑定，完成 </a:t>
            </a:r>
            <a:r>
              <a:rPr lang="en-US" altLang="zh-CN">
                <a:latin typeface="Arial" pitchFamily="34" charset="0"/>
                <a:cs typeface="Arial" pitchFamily="34" charset="0"/>
              </a:rPr>
              <a:t>Netty </a:t>
            </a:r>
            <a:r>
              <a:rPr lang="zh-CN" altLang="en-US">
                <a:latin typeface="Arial" pitchFamily="34" charset="0"/>
                <a:cs typeface="Arial" pitchFamily="34" charset="0"/>
              </a:rPr>
              <a:t>服务器的所有启动，并开始监听连接事件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2847046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 </a:t>
            </a:r>
            <a:endParaRPr lang="en-US" altLang="zh-CN" sz="2200" b="1"/>
          </a:p>
        </p:txBody>
      </p:sp>
      <p:sp>
        <p:nvSpPr>
          <p:cNvPr id="2" name="TextBox 1"/>
          <p:cNvSpPr txBox="1"/>
          <p:nvPr/>
        </p:nvSpPr>
        <p:spPr>
          <a:xfrm>
            <a:off x="541681" y="1296119"/>
            <a:ext cx="8729418" cy="1785104"/>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服务器启动后肯定是要接受客户端请求并返回客户端想要的信息的，下面源码分析 </a:t>
            </a:r>
            <a:r>
              <a:rPr lang="en-US" altLang="zh-CN">
                <a:latin typeface="Arial" pitchFamily="34" charset="0"/>
                <a:cs typeface="Arial" pitchFamily="34" charset="0"/>
              </a:rPr>
              <a:t>Netty </a:t>
            </a:r>
            <a:r>
              <a:rPr lang="zh-CN" altLang="en-US">
                <a:latin typeface="Arial" pitchFamily="34" charset="0"/>
                <a:cs typeface="Arial" pitchFamily="34" charset="0"/>
              </a:rPr>
              <a:t>在启动之后是如何接受客户端请求的</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io.netty.example </a:t>
            </a:r>
            <a:r>
              <a:rPr lang="zh-CN" altLang="en-US">
                <a:latin typeface="Arial" pitchFamily="34" charset="0"/>
                <a:cs typeface="Arial" pitchFamily="34" charset="0"/>
              </a:rPr>
              <a:t>包下</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4965645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a:t>
            </a:r>
            <a:endParaRPr lang="en-US" altLang="zh-CN" sz="2200" b="1"/>
          </a:p>
        </p:txBody>
      </p:sp>
      <p:sp>
        <p:nvSpPr>
          <p:cNvPr id="2" name="TextBox 1"/>
          <p:cNvSpPr txBox="1"/>
          <p:nvPr/>
        </p:nvSpPr>
        <p:spPr>
          <a:xfrm>
            <a:off x="541681" y="1296119"/>
            <a:ext cx="8801426" cy="4832092"/>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说明：</a:t>
            </a:r>
            <a:endParaRPr lang="en-US" altLang="zh-CN">
              <a:latin typeface="Arial" pitchFamily="34" charset="0"/>
              <a:cs typeface="Arial" pitchFamily="34" charset="0"/>
            </a:endParaRPr>
          </a:p>
          <a:p>
            <a:pPr marL="342900" indent="-342900">
              <a:buAutoNum type="arabicParenR"/>
            </a:pPr>
            <a:r>
              <a:rPr lang="zh-CN" altLang="en-US"/>
              <a:t>从之前服务器启动的源码中，我们得知，服务器最终注册了一个 </a:t>
            </a:r>
            <a:r>
              <a:rPr lang="en-US" altLang="zh-CN"/>
              <a:t>Accept </a:t>
            </a:r>
            <a:r>
              <a:rPr lang="zh-CN" altLang="en-US"/>
              <a:t>事件等待客户端的连接。我们也知道，</a:t>
            </a:r>
            <a:r>
              <a:rPr lang="en-US" altLang="zh-CN"/>
              <a:t>NioServerSocketChannel </a:t>
            </a:r>
            <a:r>
              <a:rPr lang="zh-CN" altLang="en-US"/>
              <a:t>将自己注册到了 </a:t>
            </a:r>
            <a:r>
              <a:rPr lang="en-US" altLang="zh-CN"/>
              <a:t>boss </a:t>
            </a:r>
            <a:r>
              <a:rPr lang="zh-CN" altLang="en-US"/>
              <a:t>单例线程池（</a:t>
            </a:r>
            <a:r>
              <a:rPr lang="en-US" altLang="zh-CN"/>
              <a:t>reactor </a:t>
            </a:r>
            <a:r>
              <a:rPr lang="zh-CN" altLang="en-US"/>
              <a:t>线程）上，也就是 </a:t>
            </a:r>
            <a:r>
              <a:rPr lang="en-US" altLang="zh-CN"/>
              <a:t>EventLoop </a:t>
            </a:r>
            <a:r>
              <a:rPr lang="zh-CN" altLang="en-US"/>
              <a:t>。</a:t>
            </a:r>
            <a:br>
              <a:rPr lang="zh-CN" altLang="en-US"/>
            </a:br>
            <a:endParaRPr lang="en-US" altLang="zh-CN"/>
          </a:p>
          <a:p>
            <a:pPr marL="342900" indent="-342900">
              <a:buAutoNum type="arabicParenR"/>
            </a:pPr>
            <a:r>
              <a:rPr lang="zh-CN" altLang="en-US"/>
              <a:t>先简单说下</a:t>
            </a:r>
            <a:r>
              <a:rPr lang="en-US" altLang="zh-CN"/>
              <a:t>EventLoop</a:t>
            </a:r>
            <a:r>
              <a:rPr lang="zh-CN" altLang="en-US"/>
              <a:t>的逻辑</a:t>
            </a:r>
            <a:r>
              <a:rPr lang="en-US" altLang="zh-CN"/>
              <a:t>(</a:t>
            </a:r>
            <a:r>
              <a:rPr lang="zh-CN" altLang="en-US"/>
              <a:t>后面我们详细讲解</a:t>
            </a:r>
            <a:r>
              <a:rPr lang="en-US" altLang="zh-CN"/>
              <a:t>EventLoop)</a:t>
            </a:r>
          </a:p>
          <a:p>
            <a:endParaRPr lang="en-US" altLang="zh-CN">
              <a:latin typeface="Arial" pitchFamily="34" charset="0"/>
              <a:cs typeface="Arial" pitchFamily="34" charset="0"/>
            </a:endParaRPr>
          </a:p>
          <a:p>
            <a:pPr marL="285750" indent="-285750">
              <a:buFont typeface="Wingdings" pitchFamily="2" charset="2"/>
              <a:buChar char="ü"/>
            </a:pPr>
            <a:r>
              <a:rPr lang="en-US" altLang="zh-CN"/>
              <a:t>EventLoop </a:t>
            </a:r>
            <a:r>
              <a:rPr lang="zh-CN" altLang="en-US"/>
              <a:t>的作用是一个死循环，而这个循环中做</a:t>
            </a:r>
            <a:r>
              <a:rPr lang="en-US" altLang="zh-CN"/>
              <a:t>3</a:t>
            </a:r>
            <a:r>
              <a:rPr lang="zh-CN" altLang="en-US"/>
              <a:t>件事情：</a:t>
            </a:r>
          </a:p>
          <a:p>
            <a:pPr marL="285750" indent="-285750">
              <a:buFont typeface="Wingdings" pitchFamily="2" charset="2"/>
              <a:buChar char="ü"/>
            </a:pPr>
            <a:r>
              <a:rPr lang="zh-CN" altLang="en-US"/>
              <a:t>有条件的等待 </a:t>
            </a:r>
            <a:r>
              <a:rPr lang="en-US" altLang="zh-CN"/>
              <a:t>Nio </a:t>
            </a:r>
            <a:r>
              <a:rPr lang="zh-CN" altLang="en-US"/>
              <a:t>事件。</a:t>
            </a:r>
          </a:p>
          <a:p>
            <a:pPr marL="285750" indent="-285750">
              <a:buFont typeface="Wingdings" pitchFamily="2" charset="2"/>
              <a:buChar char="ü"/>
            </a:pPr>
            <a:r>
              <a:rPr lang="zh-CN" altLang="en-US"/>
              <a:t>处理 </a:t>
            </a:r>
            <a:r>
              <a:rPr lang="en-US" altLang="zh-CN"/>
              <a:t>Nio </a:t>
            </a:r>
            <a:r>
              <a:rPr lang="zh-CN" altLang="en-US"/>
              <a:t>事件。</a:t>
            </a:r>
          </a:p>
          <a:p>
            <a:pPr marL="285750" indent="-285750">
              <a:buFont typeface="Wingdings" pitchFamily="2" charset="2"/>
              <a:buChar char="ü"/>
            </a:pPr>
            <a:r>
              <a:rPr lang="zh-CN" altLang="en-US"/>
              <a:t>处理消息队列中的任务。</a:t>
            </a:r>
            <a:endParaRPr lang="en-US" altLang="zh-CN">
              <a:latin typeface="Arial" pitchFamily="34" charset="0"/>
              <a:cs typeface="Arial" pitchFamily="34" charset="0"/>
            </a:endParaRPr>
          </a:p>
          <a:p>
            <a:pPr marL="342900" indent="-342900">
              <a:buAutoNum type="arabicParenR" startAt="3"/>
            </a:pPr>
            <a:r>
              <a:rPr lang="zh-CN" altLang="en-US" b="1"/>
              <a:t>仍用前面的项目来分析</a:t>
            </a:r>
            <a:r>
              <a:rPr lang="zh-CN" altLang="en-US"/>
              <a:t>：进入到 </a:t>
            </a:r>
            <a:r>
              <a:rPr lang="en-US" altLang="zh-CN"/>
              <a:t>NioEventLoop </a:t>
            </a:r>
            <a:r>
              <a:rPr lang="zh-CN" altLang="en-US"/>
              <a:t>源码中后，在</a:t>
            </a:r>
            <a:r>
              <a:rPr lang="en-US" altLang="zh-CN"/>
              <a:t>private void processSelectedKey(SelectionKey k, AbstractNioChannel ch)  </a:t>
            </a:r>
            <a:r>
              <a:rPr lang="zh-CN" altLang="en-US"/>
              <a:t>方法开始调试</a:t>
            </a:r>
            <a:endParaRPr lang="en-US" altLang="zh-CN">
              <a:latin typeface="Arial" pitchFamily="34" charset="0"/>
              <a:cs typeface="Arial" pitchFamily="34" charset="0"/>
            </a:endParaRPr>
          </a:p>
          <a:p>
            <a:endParaRPr lang="zh-CN" altLang="en-US"/>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181578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Selector(</a:t>
            </a:r>
            <a:r>
              <a:rPr lang="zh-CN" altLang="en-US" sz="4000" b="1" dirty="0">
                <a:solidFill>
                  <a:schemeClr val="accent1"/>
                </a:solidFill>
                <a:latin typeface="楷体" panose="02010609060101010101" pitchFamily="49" charset="-122"/>
                <a:ea typeface="楷体" panose="02010609060101010101" pitchFamily="49" charset="-122"/>
              </a:rPr>
              <a:t>选择器</a:t>
            </a:r>
            <a:r>
              <a:rPr lang="en-US" altLang="zh-CN" sz="4000" b="1" dirty="0">
                <a:solidFill>
                  <a:schemeClr val="accent1"/>
                </a:solidFill>
                <a:latin typeface="楷体" panose="02010609060101010101" pitchFamily="49" charset="-122"/>
                <a:ea typeface="楷体" panose="02010609060101010101" pitchFamily="49" charset="-122"/>
              </a:rPr>
              <a:t>)</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TextBox 1">
            <a:extLst>
              <a:ext uri="{FF2B5EF4-FFF2-40B4-BE49-F238E27FC236}">
                <a16:creationId xmlns:a16="http://schemas.microsoft.com/office/drawing/2014/main" id="{7B239FE4-E85A-4DE6-B1DB-186C6EC0872B}"/>
              </a:ext>
            </a:extLst>
          </p:cNvPr>
          <p:cNvSpPr txBox="1"/>
          <p:nvPr/>
        </p:nvSpPr>
        <p:spPr>
          <a:xfrm>
            <a:off x="-18371" y="720055"/>
            <a:ext cx="7931892" cy="4401205"/>
          </a:xfrm>
          <a:prstGeom prst="rect">
            <a:avLst/>
          </a:prstGeom>
          <a:noFill/>
        </p:spPr>
        <p:txBody>
          <a:bodyPr wrap="square" rtlCol="0">
            <a:spAutoFit/>
          </a:bodyPr>
          <a:lstStyle/>
          <a:p>
            <a:r>
              <a:rPr lang="zh-CN" altLang="en-US" sz="2000" b="1" dirty="0">
                <a:solidFill>
                  <a:srgbClr val="FF0000"/>
                </a:solidFill>
              </a:rPr>
              <a:t>基本介绍</a:t>
            </a:r>
            <a:endParaRPr lang="en-US" altLang="zh-CN" sz="2000" b="1" dirty="0">
              <a:solidFill>
                <a:srgbClr val="FF0000"/>
              </a:solidFill>
            </a:endParaRPr>
          </a:p>
          <a:p>
            <a:pPr marL="342900" indent="-342900">
              <a:buAutoNum type="arabicParenR"/>
            </a:pPr>
            <a:r>
              <a:rPr lang="en-US" altLang="zh-CN" sz="2000" dirty="0"/>
              <a:t>Java </a:t>
            </a:r>
            <a:r>
              <a:rPr lang="zh-CN" altLang="en-US" sz="2000" dirty="0"/>
              <a:t>的 </a:t>
            </a:r>
            <a:r>
              <a:rPr lang="en-US" altLang="zh-CN" sz="2000" dirty="0"/>
              <a:t>NIO</a:t>
            </a:r>
            <a:r>
              <a:rPr lang="zh-CN" altLang="en-US" sz="2000" dirty="0"/>
              <a:t>，用非阻塞的 </a:t>
            </a:r>
            <a:r>
              <a:rPr lang="en-US" altLang="zh-CN" sz="2000" dirty="0"/>
              <a:t>IO </a:t>
            </a:r>
            <a:r>
              <a:rPr lang="zh-CN" altLang="en-US" sz="2000" dirty="0"/>
              <a:t>方式。可以用一个线程，处理多个的客户端连接，就会使用到</a:t>
            </a:r>
            <a:r>
              <a:rPr lang="en-US" altLang="zh-CN" sz="2000" b="1" dirty="0">
                <a:solidFill>
                  <a:srgbClr val="DA0000"/>
                </a:solidFill>
              </a:rPr>
              <a:t>Selector(</a:t>
            </a:r>
            <a:r>
              <a:rPr lang="zh-CN" altLang="en-US" sz="2000" b="1" dirty="0">
                <a:solidFill>
                  <a:srgbClr val="DA0000"/>
                </a:solidFill>
              </a:rPr>
              <a:t>选择器</a:t>
            </a:r>
            <a:r>
              <a:rPr lang="en-US" altLang="zh-CN" sz="2000" b="1" dirty="0">
                <a:solidFill>
                  <a:srgbClr val="DA0000"/>
                </a:solidFill>
              </a:rPr>
              <a:t>)</a:t>
            </a:r>
          </a:p>
          <a:p>
            <a:pPr marL="342900" indent="-342900">
              <a:buAutoNum type="arabicParenR"/>
            </a:pPr>
            <a:endParaRPr lang="en-US" altLang="zh-CN" sz="2000" b="1" dirty="0">
              <a:solidFill>
                <a:srgbClr val="DA0000"/>
              </a:solidFill>
            </a:endParaRPr>
          </a:p>
          <a:p>
            <a:pPr marL="342900" indent="-342900">
              <a:buAutoNum type="arabicParenR"/>
            </a:pPr>
            <a:r>
              <a:rPr lang="en-US" altLang="zh-CN" sz="2000" b="1" dirty="0">
                <a:solidFill>
                  <a:srgbClr val="DA0000"/>
                </a:solidFill>
              </a:rPr>
              <a:t>Selector </a:t>
            </a:r>
            <a:r>
              <a:rPr lang="zh-CN" altLang="en-US" sz="2000" b="1" dirty="0">
                <a:solidFill>
                  <a:srgbClr val="DA0000"/>
                </a:solidFill>
              </a:rPr>
              <a:t>能够检测多个注册的通道上是否有事件发生</a:t>
            </a:r>
            <a:r>
              <a:rPr lang="en-US" altLang="zh-CN" sz="2000" b="1" dirty="0">
                <a:solidFill>
                  <a:srgbClr val="DA0000"/>
                </a:solidFill>
              </a:rPr>
              <a:t>(</a:t>
            </a:r>
            <a:r>
              <a:rPr lang="zh-CN" altLang="en-US" sz="2000" b="1" dirty="0">
                <a:solidFill>
                  <a:srgbClr val="DA0000"/>
                </a:solidFill>
              </a:rPr>
              <a:t>注意</a:t>
            </a:r>
            <a:r>
              <a:rPr lang="en-US" altLang="zh-CN" sz="2000" b="1" dirty="0">
                <a:solidFill>
                  <a:srgbClr val="DA0000"/>
                </a:solidFill>
              </a:rPr>
              <a:t>:</a:t>
            </a:r>
            <a:r>
              <a:rPr lang="zh-CN" altLang="en-US" sz="2000" b="1" dirty="0">
                <a:solidFill>
                  <a:srgbClr val="DA0000"/>
                </a:solidFill>
              </a:rPr>
              <a:t>多个</a:t>
            </a:r>
            <a:r>
              <a:rPr lang="en-US" altLang="zh-CN" sz="2000" b="1" dirty="0">
                <a:solidFill>
                  <a:srgbClr val="DA0000"/>
                </a:solidFill>
              </a:rPr>
              <a:t>Channel</a:t>
            </a:r>
            <a:r>
              <a:rPr lang="zh-CN" altLang="en-US" sz="2000" b="1" dirty="0">
                <a:solidFill>
                  <a:srgbClr val="DA0000"/>
                </a:solidFill>
              </a:rPr>
              <a:t>以事件的方式可以注册到同一个</a:t>
            </a:r>
            <a:r>
              <a:rPr lang="en-US" altLang="zh-CN" sz="2000" b="1" dirty="0">
                <a:solidFill>
                  <a:srgbClr val="DA0000"/>
                </a:solidFill>
              </a:rPr>
              <a:t>Selector)</a:t>
            </a:r>
            <a:r>
              <a:rPr lang="zh-CN" altLang="en-US" sz="2000" dirty="0"/>
              <a:t>，如果有事件发生，便获取事件然后针对每个事件进行相应的处理。这样就可以只用一个单线程去管理多个通道，也就是管理多个连接和请求。</a:t>
            </a:r>
            <a:endParaRPr lang="en-US" altLang="zh-CN" sz="2000" dirty="0"/>
          </a:p>
          <a:p>
            <a:pPr marL="342900" indent="-342900">
              <a:buAutoNum type="arabicParenR"/>
            </a:pPr>
            <a:endParaRPr lang="en-US" altLang="zh-CN" sz="2000" dirty="0"/>
          </a:p>
          <a:p>
            <a:pPr marL="342900" indent="-342900">
              <a:buAutoNum type="arabicParenR"/>
            </a:pPr>
            <a:r>
              <a:rPr lang="zh-CN" altLang="en-US" sz="2000" dirty="0"/>
              <a:t>只有在 连接</a:t>
            </a:r>
            <a:r>
              <a:rPr lang="en-US" altLang="zh-CN" sz="2000" dirty="0"/>
              <a:t>/</a:t>
            </a:r>
            <a:r>
              <a:rPr lang="zh-CN" altLang="en-US" sz="2000" dirty="0"/>
              <a:t>通道 真正有读写事件发生时，才会进行读写，就大大地减少了系统开销，并且不必为每个连接都创建一个线程，不用去维护多个线程</a:t>
            </a:r>
            <a:endParaRPr lang="en-US" altLang="zh-CN" sz="2000" dirty="0"/>
          </a:p>
          <a:p>
            <a:pPr marL="342900" indent="-342900">
              <a:buAutoNum type="arabicParenR"/>
            </a:pPr>
            <a:endParaRPr lang="en-US" altLang="zh-CN" sz="2000" dirty="0"/>
          </a:p>
          <a:p>
            <a:pPr marL="342900" indent="-342900">
              <a:buAutoNum type="arabicParenR"/>
            </a:pPr>
            <a:r>
              <a:rPr lang="zh-CN" altLang="en-US" sz="2000" dirty="0"/>
              <a:t>避免了多线程之间的上下文切换导致的开销</a:t>
            </a:r>
            <a:endParaRPr lang="en-US" altLang="zh-CN" sz="2000" dirty="0"/>
          </a:p>
        </p:txBody>
      </p:sp>
    </p:spTree>
    <p:extLst>
      <p:ext uri="{BB962C8B-B14F-4D97-AF65-F5344CB8AC3E}">
        <p14:creationId xmlns:p14="http://schemas.microsoft.com/office/powerpoint/2010/main" val="3153647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a:t>
            </a:r>
            <a:endParaRPr lang="en-US" altLang="zh-CN" sz="2200" b="1"/>
          </a:p>
        </p:txBody>
      </p:sp>
      <p:sp>
        <p:nvSpPr>
          <p:cNvPr id="2" name="TextBox 1"/>
          <p:cNvSpPr txBox="1"/>
          <p:nvPr/>
        </p:nvSpPr>
        <p:spPr>
          <a:xfrm>
            <a:off x="541681" y="1296119"/>
            <a:ext cx="8801426" cy="1785104"/>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最终我们要分析到</a:t>
            </a:r>
            <a:r>
              <a:rPr lang="en-US" altLang="zh-CN">
                <a:latin typeface="Arial" pitchFamily="34" charset="0"/>
                <a:cs typeface="Arial" pitchFamily="34" charset="0"/>
              </a:rPr>
              <a:t>AbstractNioChannel </a:t>
            </a:r>
            <a:r>
              <a:rPr lang="zh-CN" altLang="en-US">
                <a:latin typeface="Arial" pitchFamily="34" charset="0"/>
                <a:cs typeface="Arial" pitchFamily="34" charset="0"/>
              </a:rPr>
              <a:t>的 </a:t>
            </a:r>
            <a:r>
              <a:rPr lang="en-US" altLang="zh-CN">
                <a:latin typeface="Arial" pitchFamily="34" charset="0"/>
                <a:cs typeface="Arial" pitchFamily="34" charset="0"/>
              </a:rPr>
              <a:t>doBeginRead </a:t>
            </a:r>
            <a:r>
              <a:rPr lang="zh-CN" altLang="en-US">
                <a:latin typeface="Arial" pitchFamily="34" charset="0"/>
                <a:cs typeface="Arial" pitchFamily="34" charset="0"/>
              </a:rPr>
              <a:t>方法， 当到这个方法时，针对于这个客户端的连接就完成了，接下来就可以监听读事件了</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a:latin typeface="Arial" pitchFamily="34" charset="0"/>
                <a:cs typeface="Arial" pitchFamily="34" charset="0"/>
              </a:rPr>
              <a:t>源码剖析</a:t>
            </a: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91602406"/>
              </p:ext>
            </p:extLst>
          </p:nvPr>
        </p:nvGraphicFramePr>
        <p:xfrm>
          <a:off x="702147" y="3960415"/>
          <a:ext cx="2797175" cy="711200"/>
        </p:xfrm>
        <a:graphic>
          <a:graphicData uri="http://schemas.openxmlformats.org/presentationml/2006/ole">
            <mc:AlternateContent xmlns:mc="http://schemas.openxmlformats.org/markup-compatibility/2006">
              <mc:Choice xmlns:v="urn:schemas-microsoft-com:vml" Requires="v">
                <p:oleObj spid="_x0000_s210053" name="包装程序外壳对象" showAsIcon="1" r:id="rId4" imgW="2796840" imgH="711360" progId="Package">
                  <p:embed/>
                </p:oleObj>
              </mc:Choice>
              <mc:Fallback>
                <p:oleObj name="包装程序外壳对象" showAsIcon="1" r:id="rId4" imgW="2796840" imgH="711360" progId="Package">
                  <p:embed/>
                  <p:pic>
                    <p:nvPicPr>
                      <p:cNvPr id="0" name=""/>
                      <p:cNvPicPr/>
                      <p:nvPr/>
                    </p:nvPicPr>
                    <p:blipFill>
                      <a:blip r:embed="rId5"/>
                      <a:stretch>
                        <a:fillRect/>
                      </a:stretch>
                    </p:blipFill>
                    <p:spPr>
                      <a:xfrm>
                        <a:off x="702147" y="3960415"/>
                        <a:ext cx="2797175" cy="711200"/>
                      </a:xfrm>
                      <a:prstGeom prst="rect">
                        <a:avLst/>
                      </a:prstGeom>
                    </p:spPr>
                  </p:pic>
                </p:oleObj>
              </mc:Fallback>
            </mc:AlternateContent>
          </a:graphicData>
        </a:graphic>
      </p:graphicFrame>
    </p:spTree>
    <p:extLst>
      <p:ext uri="{BB962C8B-B14F-4D97-AF65-F5344CB8AC3E}">
        <p14:creationId xmlns:p14="http://schemas.microsoft.com/office/powerpoint/2010/main" val="15059421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接受请求过程源码剖析</a:t>
            </a:r>
            <a:endParaRPr lang="en-US" altLang="zh-CN" sz="2200" b="1"/>
          </a:p>
        </p:txBody>
      </p:sp>
      <p:sp>
        <p:nvSpPr>
          <p:cNvPr id="2" name="TextBox 1"/>
          <p:cNvSpPr txBox="1"/>
          <p:nvPr/>
        </p:nvSpPr>
        <p:spPr>
          <a:xfrm>
            <a:off x="541681" y="1296119"/>
            <a:ext cx="8801426" cy="3016210"/>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Netty</a:t>
            </a:r>
            <a:r>
              <a:rPr lang="zh-CN" altLang="en-US" sz="2000" b="1">
                <a:solidFill>
                  <a:srgbClr val="0070C0"/>
                </a:solidFill>
                <a:latin typeface="Arial" pitchFamily="34" charset="0"/>
                <a:cs typeface="Arial" pitchFamily="34" charset="0"/>
              </a:rPr>
              <a:t>接受请求过程梳理</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b="1">
                <a:solidFill>
                  <a:srgbClr val="DA0000"/>
                </a:solidFill>
                <a:latin typeface="Arial" pitchFamily="34" charset="0"/>
                <a:cs typeface="Arial" pitchFamily="34" charset="0"/>
              </a:rPr>
              <a:t>总体流程</a:t>
            </a:r>
            <a:r>
              <a:rPr lang="zh-CN" altLang="en-US">
                <a:latin typeface="Arial" pitchFamily="34" charset="0"/>
                <a:cs typeface="Arial" pitchFamily="34" charset="0"/>
              </a:rPr>
              <a:t>：接受连接</a:t>
            </a:r>
            <a:r>
              <a:rPr lang="en-US" altLang="zh-CN">
                <a:latin typeface="Arial" pitchFamily="34" charset="0"/>
                <a:cs typeface="Arial" pitchFamily="34" charset="0"/>
              </a:rPr>
              <a:t>-----&gt;</a:t>
            </a:r>
            <a:r>
              <a:rPr lang="zh-CN" altLang="en-US">
                <a:latin typeface="Arial" pitchFamily="34" charset="0"/>
                <a:cs typeface="Arial" pitchFamily="34" charset="0"/>
              </a:rPr>
              <a:t>创建一个新的</a:t>
            </a:r>
            <a:r>
              <a:rPr lang="en-US" altLang="zh-CN">
                <a:latin typeface="Arial" pitchFamily="34" charset="0"/>
                <a:cs typeface="Arial" pitchFamily="34" charset="0"/>
              </a:rPr>
              <a:t>NioSocketChannel-----------&gt;</a:t>
            </a:r>
            <a:r>
              <a:rPr lang="zh-CN" altLang="en-US">
                <a:latin typeface="Arial" pitchFamily="34" charset="0"/>
                <a:cs typeface="Arial" pitchFamily="34" charset="0"/>
              </a:rPr>
              <a:t>注册到一个 </a:t>
            </a:r>
            <a:r>
              <a:rPr lang="en-US" altLang="zh-CN">
                <a:latin typeface="Arial" pitchFamily="34" charset="0"/>
                <a:cs typeface="Arial" pitchFamily="34" charset="0"/>
              </a:rPr>
              <a:t>worker EventLoop </a:t>
            </a:r>
            <a:r>
              <a:rPr lang="zh-CN" altLang="en-US">
                <a:latin typeface="Arial" pitchFamily="34" charset="0"/>
                <a:cs typeface="Arial" pitchFamily="34" charset="0"/>
              </a:rPr>
              <a:t>上</a:t>
            </a:r>
            <a:r>
              <a:rPr lang="en-US" altLang="zh-CN">
                <a:latin typeface="Arial" pitchFamily="34" charset="0"/>
                <a:cs typeface="Arial" pitchFamily="34" charset="0"/>
              </a:rPr>
              <a:t>--------&gt; </a:t>
            </a:r>
            <a:r>
              <a:rPr lang="zh-CN" altLang="en-US">
                <a:latin typeface="Arial" pitchFamily="34" charset="0"/>
                <a:cs typeface="Arial" pitchFamily="34" charset="0"/>
              </a:rPr>
              <a:t>注册</a:t>
            </a:r>
            <a:r>
              <a:rPr lang="en-US" altLang="zh-CN">
                <a:latin typeface="Arial" pitchFamily="34" charset="0"/>
                <a:cs typeface="Arial" pitchFamily="34" charset="0"/>
              </a:rPr>
              <a:t>selecot Read </a:t>
            </a:r>
            <a:r>
              <a:rPr lang="zh-CN" altLang="en-US">
                <a:latin typeface="Arial" pitchFamily="34" charset="0"/>
                <a:cs typeface="Arial" pitchFamily="34" charset="0"/>
              </a:rPr>
              <a:t>事件。</a:t>
            </a:r>
            <a:endParaRPr lang="en-US" altLang="zh-CN">
              <a:latin typeface="Arial" pitchFamily="34" charset="0"/>
              <a:cs typeface="Arial" pitchFamily="34" charset="0"/>
            </a:endParaRPr>
          </a:p>
          <a:p>
            <a:pPr marL="342900" indent="-342900">
              <a:buAutoNum type="arabicParenR"/>
            </a:pPr>
            <a:endParaRPr lang="en-US" altLang="zh-CN" sz="1400"/>
          </a:p>
          <a:p>
            <a:pPr marL="342900" indent="-342900">
              <a:buAutoNum type="arabicParenR"/>
            </a:pPr>
            <a:r>
              <a:rPr lang="zh-CN" altLang="en-US" sz="1400"/>
              <a:t>服务器轮询 </a:t>
            </a:r>
            <a:r>
              <a:rPr lang="en-US" altLang="zh-CN" sz="1400"/>
              <a:t>Accept </a:t>
            </a:r>
            <a:r>
              <a:rPr lang="zh-CN" altLang="en-US" sz="1400"/>
              <a:t>事件，获取事件后调用 </a:t>
            </a:r>
            <a:r>
              <a:rPr lang="en-US" altLang="zh-CN" sz="1400"/>
              <a:t>unsafe </a:t>
            </a:r>
            <a:r>
              <a:rPr lang="zh-CN" altLang="en-US" sz="1400"/>
              <a:t>的 </a:t>
            </a:r>
            <a:r>
              <a:rPr lang="en-US" altLang="zh-CN" sz="1400"/>
              <a:t>read </a:t>
            </a:r>
            <a:r>
              <a:rPr lang="zh-CN" altLang="en-US" sz="1400"/>
              <a:t>方法，这个 </a:t>
            </a:r>
            <a:r>
              <a:rPr lang="en-US" altLang="zh-CN" sz="1400"/>
              <a:t>unsafe </a:t>
            </a:r>
            <a:r>
              <a:rPr lang="zh-CN" altLang="en-US" sz="1400"/>
              <a:t>是 </a:t>
            </a:r>
            <a:r>
              <a:rPr lang="en-US" altLang="zh-CN" sz="1400"/>
              <a:t>ServerSocket </a:t>
            </a:r>
            <a:r>
              <a:rPr lang="zh-CN" altLang="en-US" sz="1400"/>
              <a:t>的内部类，该方法内部由</a:t>
            </a:r>
            <a:r>
              <a:rPr lang="en-US" altLang="zh-CN" sz="1400"/>
              <a:t>2</a:t>
            </a:r>
            <a:r>
              <a:rPr lang="zh-CN" altLang="en-US" sz="1400"/>
              <a:t>部分组成</a:t>
            </a:r>
            <a:endParaRPr lang="en-US" altLang="zh-CN" sz="1400"/>
          </a:p>
          <a:p>
            <a:pPr marL="342900" indent="-342900">
              <a:buAutoNum type="arabicParenR"/>
            </a:pPr>
            <a:r>
              <a:rPr lang="en-US" altLang="zh-CN" sz="1400"/>
              <a:t>doReadMessages </a:t>
            </a:r>
            <a:r>
              <a:rPr lang="zh-CN" altLang="en-US" sz="1400"/>
              <a:t>用于创建 </a:t>
            </a:r>
            <a:r>
              <a:rPr lang="en-US" altLang="zh-CN" sz="1400"/>
              <a:t>NioSocketChannel </a:t>
            </a:r>
            <a:r>
              <a:rPr lang="zh-CN" altLang="en-US" sz="1400"/>
              <a:t>对象，该对象包装 </a:t>
            </a:r>
            <a:r>
              <a:rPr lang="en-US" altLang="zh-CN" sz="1400"/>
              <a:t>JDK </a:t>
            </a:r>
            <a:r>
              <a:rPr lang="zh-CN" altLang="en-US" sz="1400"/>
              <a:t>的 </a:t>
            </a:r>
            <a:r>
              <a:rPr lang="en-US" altLang="zh-CN" sz="1400"/>
              <a:t>Nio Channel </a:t>
            </a:r>
            <a:r>
              <a:rPr lang="zh-CN" altLang="en-US" sz="1400"/>
              <a:t>客户端。该方法会像创建 </a:t>
            </a:r>
            <a:r>
              <a:rPr lang="en-US" altLang="zh-CN" sz="1400"/>
              <a:t>ServerSocketChanel </a:t>
            </a:r>
            <a:r>
              <a:rPr lang="zh-CN" altLang="en-US" sz="1400"/>
              <a:t>类似创建相关的 </a:t>
            </a:r>
            <a:r>
              <a:rPr lang="en-US" altLang="zh-CN" sz="1400"/>
              <a:t>pipeline </a:t>
            </a:r>
            <a:r>
              <a:rPr lang="zh-CN" altLang="en-US" sz="1400"/>
              <a:t>， </a:t>
            </a:r>
            <a:r>
              <a:rPr lang="en-US" altLang="zh-CN" sz="1400"/>
              <a:t>unsafe</a:t>
            </a:r>
            <a:r>
              <a:rPr lang="zh-CN" altLang="en-US" sz="1400"/>
              <a:t>，</a:t>
            </a:r>
            <a:r>
              <a:rPr lang="en-US" altLang="zh-CN" sz="1400"/>
              <a:t>config</a:t>
            </a:r>
          </a:p>
          <a:p>
            <a:pPr marL="342900" indent="-342900">
              <a:buAutoNum type="arabicParenR"/>
            </a:pPr>
            <a:r>
              <a:rPr lang="zh-CN" altLang="en-US" sz="1400"/>
              <a:t>随后执行 执行 </a:t>
            </a:r>
            <a:r>
              <a:rPr lang="en-US" altLang="zh-CN" sz="1400"/>
              <a:t>pipeline.fireChannelRead </a:t>
            </a:r>
            <a:r>
              <a:rPr lang="zh-CN" altLang="en-US" sz="1400"/>
              <a:t>方法，并将自己绑定到一个 </a:t>
            </a:r>
            <a:r>
              <a:rPr lang="en-US" altLang="zh-CN" sz="1400"/>
              <a:t>chooser </a:t>
            </a:r>
            <a:r>
              <a:rPr lang="zh-CN" altLang="en-US" sz="1400"/>
              <a:t>选择器选择的 </a:t>
            </a:r>
            <a:r>
              <a:rPr lang="en-US" altLang="zh-CN" sz="1400"/>
              <a:t>workerGroup </a:t>
            </a:r>
            <a:r>
              <a:rPr lang="zh-CN" altLang="en-US" sz="1400"/>
              <a:t>中的一个 </a:t>
            </a:r>
            <a:r>
              <a:rPr lang="en-US" altLang="zh-CN" sz="1400"/>
              <a:t>EventLoop</a:t>
            </a:r>
            <a:r>
              <a:rPr lang="zh-CN" altLang="en-US" sz="1400"/>
              <a:t>。并且注册一个</a:t>
            </a:r>
            <a:r>
              <a:rPr lang="en-US" altLang="zh-CN" sz="1400"/>
              <a:t>0</a:t>
            </a:r>
            <a:r>
              <a:rPr lang="zh-CN" altLang="en-US" sz="1400"/>
              <a:t>，表示注册成功，但并没有注册读（</a:t>
            </a:r>
            <a:r>
              <a:rPr lang="en-US" altLang="zh-CN" sz="1400"/>
              <a:t>1</a:t>
            </a:r>
            <a:r>
              <a:rPr lang="zh-CN" altLang="en-US" sz="1400"/>
              <a:t>）事件</a:t>
            </a:r>
            <a:endParaRPr lang="en-US" altLang="zh-CN" sz="1400"/>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28875285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Handler HandlerContext</a:t>
            </a:r>
            <a:r>
              <a:rPr lang="zh-CN" altLang="en-US" sz="2200" b="1"/>
              <a:t>创建源码剖析</a:t>
            </a:r>
            <a:endParaRPr lang="en-US" altLang="zh-CN" sz="2200" b="1"/>
          </a:p>
        </p:txBody>
      </p:sp>
      <p:sp>
        <p:nvSpPr>
          <p:cNvPr id="2" name="TextBox 1"/>
          <p:cNvSpPr txBox="1"/>
          <p:nvPr/>
        </p:nvSpPr>
        <p:spPr>
          <a:xfrm>
            <a:off x="541681" y="1296119"/>
            <a:ext cx="9089458" cy="1508105"/>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Netty </a:t>
            </a:r>
            <a:r>
              <a:rPr lang="zh-CN" altLang="en-US">
                <a:latin typeface="Arial" pitchFamily="34" charset="0"/>
                <a:cs typeface="Arial" pitchFamily="34" charset="0"/>
              </a:rPr>
              <a:t>中的 </a:t>
            </a:r>
            <a:r>
              <a:rPr lang="en-US" altLang="zh-CN" b="1">
                <a:latin typeface="Arial" pitchFamily="34" charset="0"/>
                <a:cs typeface="Arial" pitchFamily="34" charset="0"/>
              </a:rPr>
              <a:t>ChannelPipeline </a:t>
            </a:r>
            <a:r>
              <a:rPr lang="zh-CN" altLang="en-US" b="1">
                <a:latin typeface="Arial" pitchFamily="34" charset="0"/>
                <a:cs typeface="Arial" pitchFamily="34" charset="0"/>
              </a:rPr>
              <a:t>、</a:t>
            </a:r>
            <a:r>
              <a:rPr lang="en-US" altLang="zh-CN" b="1">
                <a:latin typeface="Arial" pitchFamily="34" charset="0"/>
                <a:cs typeface="Arial" pitchFamily="34" charset="0"/>
              </a:rPr>
              <a:t> ChannelHandler </a:t>
            </a:r>
            <a:r>
              <a:rPr lang="zh-CN" altLang="en-US" b="1">
                <a:latin typeface="Arial" pitchFamily="34" charset="0"/>
                <a:cs typeface="Arial" pitchFamily="34" charset="0"/>
              </a:rPr>
              <a:t>和</a:t>
            </a:r>
            <a:r>
              <a:rPr lang="en-US" altLang="zh-CN" b="1">
                <a:latin typeface="Arial" pitchFamily="34" charset="0"/>
                <a:cs typeface="Arial" pitchFamily="34" charset="0"/>
              </a:rPr>
              <a:t> ChannelHandlerContext </a:t>
            </a:r>
            <a:r>
              <a:rPr lang="zh-CN" altLang="en-US">
                <a:latin typeface="Arial" pitchFamily="34" charset="0"/>
                <a:cs typeface="Arial" pitchFamily="34" charset="0"/>
              </a:rPr>
              <a:t>是非常核心的组件</a:t>
            </a:r>
            <a:r>
              <a:rPr lang="en-US" altLang="zh-CN">
                <a:latin typeface="Arial" pitchFamily="34" charset="0"/>
                <a:cs typeface="Arial" pitchFamily="34" charset="0"/>
              </a:rPr>
              <a:t>, </a:t>
            </a:r>
            <a:r>
              <a:rPr lang="zh-CN" altLang="en-US">
                <a:latin typeface="Arial" pitchFamily="34" charset="0"/>
                <a:cs typeface="Arial" pitchFamily="34" charset="0"/>
              </a:rPr>
              <a:t>我们从源码来分析</a:t>
            </a:r>
            <a:r>
              <a:rPr lang="en-US" altLang="zh-CN">
                <a:latin typeface="Arial" pitchFamily="34" charset="0"/>
                <a:cs typeface="Arial" pitchFamily="34" charset="0"/>
              </a:rPr>
              <a:t>Netty </a:t>
            </a:r>
            <a:r>
              <a:rPr lang="zh-CN" altLang="en-US">
                <a:latin typeface="Arial" pitchFamily="34" charset="0"/>
                <a:cs typeface="Arial" pitchFamily="34" charset="0"/>
              </a:rPr>
              <a:t>是如何设计这三个核心组件的，并分析是如何创建和协调工作的</a:t>
            </a:r>
            <a:r>
              <a:rPr lang="en-US" altLang="zh-CN">
                <a:latin typeface="Arial" pitchFamily="34" charset="0"/>
                <a:cs typeface="Arial" pitchFamily="34" charset="0"/>
              </a:rPr>
              <a:t>.</a:t>
            </a:r>
            <a:r>
              <a:rPr lang="zh-CN" altLang="en-US">
                <a:latin typeface="Arial" pitchFamily="34" charset="0"/>
                <a:cs typeface="Arial" pitchFamily="34" charset="0"/>
              </a:rPr>
              <a:t> </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217718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Handler HandlerContext</a:t>
            </a:r>
            <a:r>
              <a:rPr lang="zh-CN" altLang="en-US" sz="2200" b="1"/>
              <a:t>创建源码剖析</a:t>
            </a:r>
            <a:endParaRPr lang="en-US" altLang="zh-CN" sz="2200" b="1"/>
          </a:p>
        </p:txBody>
      </p:sp>
      <p:sp>
        <p:nvSpPr>
          <p:cNvPr id="2" name="TextBox 1"/>
          <p:cNvSpPr txBox="1"/>
          <p:nvPr/>
        </p:nvSpPr>
        <p:spPr>
          <a:xfrm>
            <a:off x="541681" y="1296119"/>
            <a:ext cx="9089458" cy="1815882"/>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r>
              <a:rPr lang="zh-CN" altLang="en-US">
                <a:latin typeface="Arial" pitchFamily="34" charset="0"/>
                <a:cs typeface="Arial" pitchFamily="34" charset="0"/>
              </a:rPr>
              <a:t>分析过程中，有很多的图形，所以我们准备了一个文档，在文档的基础上来做源码剖析</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源码剖析</a:t>
            </a:r>
            <a:endParaRPr lang="en-US" altLang="zh-CN" b="1">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49574655"/>
              </p:ext>
            </p:extLst>
          </p:nvPr>
        </p:nvGraphicFramePr>
        <p:xfrm>
          <a:off x="918171" y="3888407"/>
          <a:ext cx="4475163" cy="711200"/>
        </p:xfrm>
        <a:graphic>
          <a:graphicData uri="http://schemas.openxmlformats.org/presentationml/2006/ole">
            <mc:AlternateContent xmlns:mc="http://schemas.openxmlformats.org/markup-compatibility/2006">
              <mc:Choice xmlns:v="urn:schemas-microsoft-com:vml" Requires="v">
                <p:oleObj spid="_x0000_s197778" name="包装程序外壳对象" showAsIcon="1" r:id="rId4" imgW="4474800" imgH="711360" progId="Package">
                  <p:embed/>
                </p:oleObj>
              </mc:Choice>
              <mc:Fallback>
                <p:oleObj name="包装程序外壳对象" showAsIcon="1" r:id="rId4" imgW="4474800" imgH="711360" progId="Package">
                  <p:embed/>
                  <p:pic>
                    <p:nvPicPr>
                      <p:cNvPr id="0" name=""/>
                      <p:cNvPicPr/>
                      <p:nvPr/>
                    </p:nvPicPr>
                    <p:blipFill>
                      <a:blip r:embed="rId5"/>
                      <a:stretch>
                        <a:fillRect/>
                      </a:stretch>
                    </p:blipFill>
                    <p:spPr>
                      <a:xfrm>
                        <a:off x="918171" y="3888407"/>
                        <a:ext cx="4475163" cy="711200"/>
                      </a:xfrm>
                      <a:prstGeom prst="rect">
                        <a:avLst/>
                      </a:prstGeom>
                    </p:spPr>
                  </p:pic>
                </p:oleObj>
              </mc:Fallback>
            </mc:AlternateContent>
          </a:graphicData>
        </a:graphic>
      </p:graphicFrame>
    </p:spTree>
    <p:extLst>
      <p:ext uri="{BB962C8B-B14F-4D97-AF65-F5344CB8AC3E}">
        <p14:creationId xmlns:p14="http://schemas.microsoft.com/office/powerpoint/2010/main" val="26828033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Handler HandlerContext</a:t>
            </a:r>
            <a:r>
              <a:rPr lang="zh-CN" altLang="en-US" sz="2200" b="1"/>
              <a:t>创建源码剖析</a:t>
            </a:r>
            <a:endParaRPr lang="en-US" altLang="zh-CN" sz="2200" b="1"/>
          </a:p>
        </p:txBody>
      </p:sp>
      <p:sp>
        <p:nvSpPr>
          <p:cNvPr id="2" name="TextBox 1"/>
          <p:cNvSpPr txBox="1"/>
          <p:nvPr/>
        </p:nvSpPr>
        <p:spPr>
          <a:xfrm>
            <a:off x="541681" y="1296119"/>
            <a:ext cx="9089458" cy="2339102"/>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Pipeline Handler HandlerContext</a:t>
            </a:r>
            <a:r>
              <a:rPr lang="zh-CN" altLang="en-US" sz="2000" b="1">
                <a:solidFill>
                  <a:srgbClr val="0070C0"/>
                </a:solidFill>
                <a:latin typeface="Arial" pitchFamily="34" charset="0"/>
                <a:cs typeface="Arial" pitchFamily="34" charset="0"/>
              </a:rPr>
              <a:t>创建过程梳理</a:t>
            </a:r>
            <a:endParaRPr lang="en-US" altLang="zh-CN" sz="2000" b="1">
              <a:solidFill>
                <a:srgbClr val="0070C0"/>
              </a:solidFill>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每当创建 </a:t>
            </a:r>
            <a:r>
              <a:rPr lang="en-US" altLang="zh-CN">
                <a:latin typeface="Arial" pitchFamily="34" charset="0"/>
                <a:cs typeface="Arial" pitchFamily="34" charset="0"/>
              </a:rPr>
              <a:t>ChannelSocket </a:t>
            </a:r>
            <a:r>
              <a:rPr lang="zh-CN" altLang="en-US">
                <a:latin typeface="Arial" pitchFamily="34" charset="0"/>
                <a:cs typeface="Arial" pitchFamily="34" charset="0"/>
              </a:rPr>
              <a:t>的时候都会创建一个绑定的 </a:t>
            </a:r>
            <a:r>
              <a:rPr lang="en-US" altLang="zh-CN">
                <a:latin typeface="Arial" pitchFamily="34" charset="0"/>
                <a:cs typeface="Arial" pitchFamily="34" charset="0"/>
              </a:rPr>
              <a:t>pipeline</a:t>
            </a:r>
            <a:r>
              <a:rPr lang="zh-CN" altLang="en-US">
                <a:latin typeface="Arial" pitchFamily="34" charset="0"/>
                <a:cs typeface="Arial" pitchFamily="34" charset="0"/>
              </a:rPr>
              <a:t>，一对一的关系，创建 </a:t>
            </a:r>
            <a:r>
              <a:rPr lang="en-US" altLang="zh-CN">
                <a:latin typeface="Arial" pitchFamily="34" charset="0"/>
                <a:cs typeface="Arial" pitchFamily="34" charset="0"/>
              </a:rPr>
              <a:t>pipeline </a:t>
            </a:r>
            <a:r>
              <a:rPr lang="zh-CN" altLang="en-US">
                <a:latin typeface="Arial" pitchFamily="34" charset="0"/>
                <a:cs typeface="Arial" pitchFamily="34" charset="0"/>
              </a:rPr>
              <a:t>的时候也会创建 </a:t>
            </a:r>
            <a:r>
              <a:rPr lang="en-US" altLang="zh-CN">
                <a:latin typeface="Arial" pitchFamily="34" charset="0"/>
                <a:cs typeface="Arial" pitchFamily="34" charset="0"/>
              </a:rPr>
              <a:t>tail </a:t>
            </a:r>
            <a:r>
              <a:rPr lang="zh-CN" altLang="en-US">
                <a:latin typeface="Arial" pitchFamily="34" charset="0"/>
                <a:cs typeface="Arial" pitchFamily="34" charset="0"/>
              </a:rPr>
              <a:t>节点和 </a:t>
            </a:r>
            <a:r>
              <a:rPr lang="en-US" altLang="zh-CN">
                <a:latin typeface="Arial" pitchFamily="34" charset="0"/>
                <a:cs typeface="Arial" pitchFamily="34" charset="0"/>
              </a:rPr>
              <a:t>head </a:t>
            </a:r>
            <a:r>
              <a:rPr lang="zh-CN" altLang="en-US">
                <a:latin typeface="Arial" pitchFamily="34" charset="0"/>
                <a:cs typeface="Arial" pitchFamily="34" charset="0"/>
              </a:rPr>
              <a:t>节点，形成</a:t>
            </a:r>
            <a:r>
              <a:rPr lang="zh-CN" altLang="en-US" b="1">
                <a:latin typeface="Arial" pitchFamily="34" charset="0"/>
                <a:cs typeface="Arial" pitchFamily="34" charset="0"/>
              </a:rPr>
              <a:t>最初的链表</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在调用 </a:t>
            </a:r>
            <a:r>
              <a:rPr lang="en-US" altLang="zh-CN">
                <a:latin typeface="Arial" pitchFamily="34" charset="0"/>
                <a:cs typeface="Arial" pitchFamily="34" charset="0"/>
              </a:rPr>
              <a:t>pipeline </a:t>
            </a:r>
            <a:r>
              <a:rPr lang="zh-CN" altLang="en-US">
                <a:latin typeface="Arial" pitchFamily="34" charset="0"/>
                <a:cs typeface="Arial" pitchFamily="34" charset="0"/>
              </a:rPr>
              <a:t>的 </a:t>
            </a:r>
            <a:r>
              <a:rPr lang="en-US" altLang="zh-CN">
                <a:latin typeface="Arial" pitchFamily="34" charset="0"/>
                <a:cs typeface="Arial" pitchFamily="34" charset="0"/>
              </a:rPr>
              <a:t>addLast </a:t>
            </a:r>
            <a:r>
              <a:rPr lang="zh-CN" altLang="en-US">
                <a:latin typeface="Arial" pitchFamily="34" charset="0"/>
                <a:cs typeface="Arial" pitchFamily="34" charset="0"/>
              </a:rPr>
              <a:t>方法的时候，会根据给定的 </a:t>
            </a:r>
            <a:r>
              <a:rPr lang="en-US" altLang="zh-CN">
                <a:latin typeface="Arial" pitchFamily="34" charset="0"/>
                <a:cs typeface="Arial" pitchFamily="34" charset="0"/>
              </a:rPr>
              <a:t>handler </a:t>
            </a:r>
            <a:r>
              <a:rPr lang="zh-CN" altLang="en-US">
                <a:latin typeface="Arial" pitchFamily="34" charset="0"/>
                <a:cs typeface="Arial" pitchFamily="34" charset="0"/>
              </a:rPr>
              <a:t>创建一个 </a:t>
            </a:r>
            <a:r>
              <a:rPr lang="en-US" altLang="zh-CN">
                <a:latin typeface="Arial" pitchFamily="34" charset="0"/>
                <a:cs typeface="Arial" pitchFamily="34" charset="0"/>
              </a:rPr>
              <a:t>Context</a:t>
            </a:r>
            <a:r>
              <a:rPr lang="zh-CN" altLang="en-US">
                <a:latin typeface="Arial" pitchFamily="34" charset="0"/>
                <a:cs typeface="Arial" pitchFamily="34" charset="0"/>
              </a:rPr>
              <a:t>，然后，将这个 </a:t>
            </a:r>
            <a:r>
              <a:rPr lang="en-US" altLang="zh-CN">
                <a:latin typeface="Arial" pitchFamily="34" charset="0"/>
                <a:cs typeface="Arial" pitchFamily="34" charset="0"/>
              </a:rPr>
              <a:t>Context </a:t>
            </a:r>
            <a:r>
              <a:rPr lang="zh-CN" altLang="en-US">
                <a:latin typeface="Arial" pitchFamily="34" charset="0"/>
                <a:cs typeface="Arial" pitchFamily="34" charset="0"/>
              </a:rPr>
              <a:t>插入到链表的尾端（</a:t>
            </a:r>
            <a:r>
              <a:rPr lang="en-US" altLang="zh-CN">
                <a:latin typeface="Arial" pitchFamily="34" charset="0"/>
                <a:cs typeface="Arial" pitchFamily="34" charset="0"/>
              </a:rPr>
              <a:t>tail </a:t>
            </a:r>
            <a:r>
              <a:rPr lang="zh-CN" altLang="en-US">
                <a:latin typeface="Arial" pitchFamily="34" charset="0"/>
                <a:cs typeface="Arial" pitchFamily="34" charset="0"/>
              </a:rPr>
              <a:t>前面）。</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Context </a:t>
            </a:r>
            <a:r>
              <a:rPr lang="zh-CN" altLang="en-US">
                <a:latin typeface="Arial" pitchFamily="34" charset="0"/>
                <a:cs typeface="Arial" pitchFamily="34" charset="0"/>
              </a:rPr>
              <a:t>包装 </a:t>
            </a:r>
            <a:r>
              <a:rPr lang="en-US" altLang="zh-CN">
                <a:latin typeface="Arial" pitchFamily="34" charset="0"/>
                <a:cs typeface="Arial" pitchFamily="34" charset="0"/>
              </a:rPr>
              <a:t>handler</a:t>
            </a:r>
            <a:r>
              <a:rPr lang="zh-CN" altLang="en-US">
                <a:latin typeface="Arial" pitchFamily="34" charset="0"/>
                <a:cs typeface="Arial" pitchFamily="34" charset="0"/>
              </a:rPr>
              <a:t>，多个 </a:t>
            </a:r>
            <a:r>
              <a:rPr lang="en-US" altLang="zh-CN">
                <a:latin typeface="Arial" pitchFamily="34" charset="0"/>
                <a:cs typeface="Arial" pitchFamily="34" charset="0"/>
              </a:rPr>
              <a:t>Context </a:t>
            </a:r>
            <a:r>
              <a:rPr lang="zh-CN" altLang="en-US">
                <a:latin typeface="Arial" pitchFamily="34" charset="0"/>
                <a:cs typeface="Arial" pitchFamily="34" charset="0"/>
              </a:rPr>
              <a:t>在 </a:t>
            </a:r>
            <a:r>
              <a:rPr lang="en-US" altLang="zh-CN">
                <a:latin typeface="Arial" pitchFamily="34" charset="0"/>
                <a:cs typeface="Arial" pitchFamily="34" charset="0"/>
              </a:rPr>
              <a:t>pipeline </a:t>
            </a:r>
            <a:r>
              <a:rPr lang="zh-CN" altLang="en-US">
                <a:latin typeface="Arial" pitchFamily="34" charset="0"/>
                <a:cs typeface="Arial" pitchFamily="34" charset="0"/>
              </a:rPr>
              <a:t>中形成了双向链表</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入站方向叫 </a:t>
            </a:r>
            <a:r>
              <a:rPr lang="en-US" altLang="zh-CN">
                <a:latin typeface="Arial" pitchFamily="34" charset="0"/>
                <a:cs typeface="Arial" pitchFamily="34" charset="0"/>
              </a:rPr>
              <a:t>inbound</a:t>
            </a:r>
            <a:r>
              <a:rPr lang="zh-CN" altLang="en-US">
                <a:latin typeface="Arial" pitchFamily="34" charset="0"/>
                <a:cs typeface="Arial" pitchFamily="34" charset="0"/>
              </a:rPr>
              <a:t>，由 </a:t>
            </a:r>
            <a:r>
              <a:rPr lang="en-US" altLang="zh-CN">
                <a:latin typeface="Arial" pitchFamily="34" charset="0"/>
                <a:cs typeface="Arial" pitchFamily="34" charset="0"/>
              </a:rPr>
              <a:t>head </a:t>
            </a:r>
            <a:r>
              <a:rPr lang="zh-CN" altLang="en-US">
                <a:latin typeface="Arial" pitchFamily="34" charset="0"/>
                <a:cs typeface="Arial" pitchFamily="34" charset="0"/>
              </a:rPr>
              <a:t>节点开始，出站方法叫 </a:t>
            </a:r>
            <a:r>
              <a:rPr lang="en-US" altLang="zh-CN">
                <a:latin typeface="Arial" pitchFamily="34" charset="0"/>
                <a:cs typeface="Arial" pitchFamily="34" charset="0"/>
              </a:rPr>
              <a:t>outbound </a:t>
            </a:r>
            <a:r>
              <a:rPr lang="zh-CN" altLang="en-US">
                <a:latin typeface="Arial" pitchFamily="34" charset="0"/>
                <a:cs typeface="Arial" pitchFamily="34" charset="0"/>
              </a:rPr>
              <a:t>，由 </a:t>
            </a:r>
            <a:r>
              <a:rPr lang="en-US" altLang="zh-CN">
                <a:latin typeface="Arial" pitchFamily="34" charset="0"/>
                <a:cs typeface="Arial" pitchFamily="34" charset="0"/>
              </a:rPr>
              <a:t>tail </a:t>
            </a:r>
            <a:r>
              <a:rPr lang="zh-CN" altLang="en-US">
                <a:latin typeface="Arial" pitchFamily="34" charset="0"/>
                <a:cs typeface="Arial" pitchFamily="34" charset="0"/>
              </a:rPr>
              <a:t>节点开始</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7418557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ChannelPipeline </a:t>
            </a:r>
            <a:r>
              <a:rPr lang="zh-CN" altLang="en-US" sz="2200" b="1"/>
              <a:t>调度 </a:t>
            </a:r>
            <a:r>
              <a:rPr lang="en-US" altLang="zh-CN" sz="2200" b="1"/>
              <a:t>handler </a:t>
            </a:r>
            <a:r>
              <a:rPr lang="zh-CN" altLang="en-US" sz="2200" b="1"/>
              <a:t>的源码剖析</a:t>
            </a:r>
            <a:endParaRPr lang="en-US" altLang="zh-CN" sz="2200" b="1"/>
          </a:p>
        </p:txBody>
      </p:sp>
      <p:sp>
        <p:nvSpPr>
          <p:cNvPr id="2" name="TextBox 1"/>
          <p:cNvSpPr txBox="1"/>
          <p:nvPr/>
        </p:nvSpPr>
        <p:spPr>
          <a:xfrm>
            <a:off x="541681" y="1296119"/>
            <a:ext cx="8657410" cy="2062103"/>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当一个请求进来的时候，</a:t>
            </a:r>
            <a:r>
              <a:rPr lang="en-US" altLang="zh-CN">
                <a:latin typeface="Arial" pitchFamily="34" charset="0"/>
                <a:cs typeface="Arial" pitchFamily="34" charset="0"/>
              </a:rPr>
              <a:t>ChannelPipeline </a:t>
            </a:r>
            <a:r>
              <a:rPr lang="zh-CN" altLang="en-US">
                <a:latin typeface="Arial" pitchFamily="34" charset="0"/>
                <a:cs typeface="Arial" pitchFamily="34" charset="0"/>
              </a:rPr>
              <a:t>是如何调用内部的这些 </a:t>
            </a:r>
            <a:r>
              <a:rPr lang="en-US" altLang="zh-CN">
                <a:latin typeface="Arial" pitchFamily="34" charset="0"/>
                <a:cs typeface="Arial" pitchFamily="34" charset="0"/>
              </a:rPr>
              <a:t>handler </a:t>
            </a:r>
            <a:r>
              <a:rPr lang="zh-CN" altLang="en-US">
                <a:latin typeface="Arial" pitchFamily="34" charset="0"/>
                <a:cs typeface="Arial" pitchFamily="34" charset="0"/>
              </a:rPr>
              <a:t>的呢？我们一起来分析下。</a:t>
            </a: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首先，当一个请求进来的时候，会第一个调用 </a:t>
            </a:r>
            <a:r>
              <a:rPr lang="en-US" altLang="zh-CN">
                <a:latin typeface="Arial" pitchFamily="34" charset="0"/>
                <a:cs typeface="Arial" pitchFamily="34" charset="0"/>
              </a:rPr>
              <a:t>pipeline </a:t>
            </a:r>
            <a:r>
              <a:rPr lang="zh-CN" altLang="en-US">
                <a:latin typeface="Arial" pitchFamily="34" charset="0"/>
                <a:cs typeface="Arial" pitchFamily="34" charset="0"/>
              </a:rPr>
              <a:t>的 相关方法，如果是入站事件，这些方法由 </a:t>
            </a:r>
            <a:r>
              <a:rPr lang="en-US" altLang="zh-CN">
                <a:latin typeface="Arial" pitchFamily="34" charset="0"/>
                <a:cs typeface="Arial" pitchFamily="34" charset="0"/>
              </a:rPr>
              <a:t>fire </a:t>
            </a:r>
            <a:r>
              <a:rPr lang="zh-CN" altLang="en-US">
                <a:latin typeface="Arial" pitchFamily="34" charset="0"/>
                <a:cs typeface="Arial" pitchFamily="34" charset="0"/>
              </a:rPr>
              <a:t>开头，表示开始管道的流动。让后面的 </a:t>
            </a:r>
            <a:r>
              <a:rPr lang="en-US" altLang="zh-CN">
                <a:latin typeface="Arial" pitchFamily="34" charset="0"/>
                <a:cs typeface="Arial" pitchFamily="34" charset="0"/>
              </a:rPr>
              <a:t>handler </a:t>
            </a:r>
            <a:r>
              <a:rPr lang="zh-CN" altLang="en-US">
                <a:latin typeface="Arial" pitchFamily="34" charset="0"/>
                <a:cs typeface="Arial" pitchFamily="34" charset="0"/>
              </a:rPr>
              <a:t>继续处理</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9262165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ChannelPipeline </a:t>
            </a:r>
            <a:r>
              <a:rPr lang="zh-CN" altLang="en-US" sz="2200" b="1"/>
              <a:t>调度 </a:t>
            </a:r>
            <a:r>
              <a:rPr lang="en-US" altLang="zh-CN" sz="2200" b="1"/>
              <a:t>handler </a:t>
            </a:r>
            <a:r>
              <a:rPr lang="zh-CN" altLang="en-US" sz="2200" b="1"/>
              <a:t>的源码剖析</a:t>
            </a:r>
            <a:endParaRPr lang="en-US" altLang="zh-CN" sz="2200" b="1"/>
          </a:p>
        </p:txBody>
      </p:sp>
      <p:sp>
        <p:nvSpPr>
          <p:cNvPr id="2" name="TextBox 1"/>
          <p:cNvSpPr txBox="1"/>
          <p:nvPr/>
        </p:nvSpPr>
        <p:spPr>
          <a:xfrm>
            <a:off x="541681" y="1296119"/>
            <a:ext cx="9089458" cy="372409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当浏览器输入 </a:t>
            </a:r>
            <a:r>
              <a:rPr lang="en-US" altLang="zh-CN">
                <a:latin typeface="Arial" pitchFamily="34" charset="0"/>
                <a:cs typeface="Arial" pitchFamily="34" charset="0"/>
              </a:rPr>
              <a:t>http://localhost:8007</a:t>
            </a:r>
            <a:r>
              <a:rPr lang="zh-CN" altLang="en-US">
                <a:latin typeface="Arial" pitchFamily="34" charset="0"/>
                <a:cs typeface="Arial" pitchFamily="34" charset="0"/>
              </a:rPr>
              <a:t>。可以看到会执行</a:t>
            </a:r>
            <a:r>
              <a:rPr lang="en-US" altLang="zh-CN">
                <a:latin typeface="Arial" pitchFamily="34" charset="0"/>
                <a:cs typeface="Arial" pitchFamily="34" charset="0"/>
              </a:rPr>
              <a:t>handler</a:t>
            </a:r>
          </a:p>
          <a:p>
            <a:pPr marL="342900" indent="-3429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Debug</a:t>
            </a:r>
            <a:r>
              <a:rPr lang="zh-CN" altLang="en-US">
                <a:latin typeface="Arial" pitchFamily="34" charset="0"/>
                <a:cs typeface="Arial" pitchFamily="34" charset="0"/>
              </a:rPr>
              <a:t>时，可以将断点下在 </a:t>
            </a:r>
            <a:r>
              <a:rPr lang="en-US" altLang="zh-CN"/>
              <a:t>DefaultChannelPipeline </a:t>
            </a:r>
            <a:r>
              <a:rPr lang="zh-CN" altLang="en-US"/>
              <a:t>类的</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en-US" altLang="zh-CN" b="1"/>
              <a:t>public final </a:t>
            </a:r>
            <a:r>
              <a:rPr lang="en-US" altLang="zh-CN"/>
              <a:t>ChannelPipeline fireChannelActive() {</a:t>
            </a:r>
            <a:br>
              <a:rPr lang="en-US" altLang="zh-CN"/>
            </a:br>
            <a:r>
              <a:rPr lang="en-US" altLang="zh-CN"/>
              <a:t>    AbstractChannelHandlerContext.</a:t>
            </a:r>
            <a:r>
              <a:rPr lang="en-US" altLang="zh-CN" i="1"/>
              <a:t>invokeChannelActive</a:t>
            </a:r>
            <a:r>
              <a:rPr lang="en-US" altLang="zh-CN"/>
              <a:t>(</a:t>
            </a:r>
            <a:r>
              <a:rPr lang="en-US" altLang="zh-CN" b="1"/>
              <a:t>head</a:t>
            </a:r>
            <a:r>
              <a:rPr lang="en-US" altLang="zh-CN"/>
              <a:t>); //</a:t>
            </a:r>
            <a:r>
              <a:rPr lang="zh-CN" altLang="en-US"/>
              <a:t>断点</a:t>
            </a:r>
            <a:br>
              <a:rPr lang="en-US" altLang="zh-CN"/>
            </a:br>
            <a:r>
              <a:rPr lang="en-US" altLang="zh-CN"/>
              <a:t>    </a:t>
            </a:r>
            <a:r>
              <a:rPr lang="en-US" altLang="zh-CN" b="1"/>
              <a:t>return this</a:t>
            </a:r>
            <a:r>
              <a:rPr lang="en-US" altLang="zh-CN"/>
              <a:t>;</a:t>
            </a:r>
            <a:br>
              <a:rPr lang="en-US" altLang="zh-CN"/>
            </a:br>
            <a:r>
              <a:rPr lang="en-US" altLang="zh-CN"/>
              <a:t>}</a:t>
            </a: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源码分析</a:t>
            </a:r>
            <a:endParaRPr lang="en-US" altLang="zh-CN" b="1">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31048002"/>
              </p:ext>
            </p:extLst>
          </p:nvPr>
        </p:nvGraphicFramePr>
        <p:xfrm>
          <a:off x="2142307" y="4536479"/>
          <a:ext cx="3885183" cy="711200"/>
        </p:xfrm>
        <a:graphic>
          <a:graphicData uri="http://schemas.openxmlformats.org/presentationml/2006/ole">
            <mc:AlternateContent xmlns:mc="http://schemas.openxmlformats.org/markup-compatibility/2006">
              <mc:Choice xmlns:v="urn:schemas-microsoft-com:vml" Requires="v">
                <p:oleObj spid="_x0000_s198945" name="包装程序外壳对象" showAsIcon="1" r:id="rId4" imgW="3813840" imgH="711360" progId="Package">
                  <p:embed/>
                </p:oleObj>
              </mc:Choice>
              <mc:Fallback>
                <p:oleObj name="包装程序外壳对象" showAsIcon="1" r:id="rId4" imgW="3813840" imgH="711360" progId="Package">
                  <p:embed/>
                  <p:pic>
                    <p:nvPicPr>
                      <p:cNvPr id="0" name=""/>
                      <p:cNvPicPr/>
                      <p:nvPr/>
                    </p:nvPicPr>
                    <p:blipFill>
                      <a:blip r:embed="rId5"/>
                      <a:stretch>
                        <a:fillRect/>
                      </a:stretch>
                    </p:blipFill>
                    <p:spPr>
                      <a:xfrm>
                        <a:off x="2142307" y="4536479"/>
                        <a:ext cx="3885183" cy="711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30923282"/>
              </p:ext>
            </p:extLst>
          </p:nvPr>
        </p:nvGraphicFramePr>
        <p:xfrm>
          <a:off x="6102747" y="4464471"/>
          <a:ext cx="903287" cy="711200"/>
        </p:xfrm>
        <a:graphic>
          <a:graphicData uri="http://schemas.openxmlformats.org/presentationml/2006/ole">
            <mc:AlternateContent xmlns:mc="http://schemas.openxmlformats.org/markup-compatibility/2006">
              <mc:Choice xmlns:v="urn:schemas-microsoft-com:vml" Requires="v">
                <p:oleObj spid="_x0000_s198946" name="包装程序外壳对象" showAsIcon="1" r:id="rId6" imgW="902520" imgH="711360" progId="Package">
                  <p:embed/>
                </p:oleObj>
              </mc:Choice>
              <mc:Fallback>
                <p:oleObj name="包装程序外壳对象" showAsIcon="1" r:id="rId6" imgW="902520" imgH="711360" progId="Package">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2747" y="4464471"/>
                        <a:ext cx="9032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05718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ChannelPipeline </a:t>
            </a:r>
            <a:r>
              <a:rPr lang="zh-CN" altLang="en-US" sz="2200" b="1"/>
              <a:t>调度 </a:t>
            </a:r>
            <a:r>
              <a:rPr lang="en-US" altLang="zh-CN" sz="2200" b="1"/>
              <a:t>handler </a:t>
            </a:r>
            <a:r>
              <a:rPr lang="zh-CN" altLang="en-US" sz="2200" b="1"/>
              <a:t>的源码剖析</a:t>
            </a:r>
            <a:endParaRPr lang="en-US" altLang="zh-CN" sz="2200" b="1"/>
          </a:p>
        </p:txBody>
      </p:sp>
      <p:sp>
        <p:nvSpPr>
          <p:cNvPr id="2" name="TextBox 1"/>
          <p:cNvSpPr txBox="1"/>
          <p:nvPr/>
        </p:nvSpPr>
        <p:spPr>
          <a:xfrm>
            <a:off x="541681" y="1296119"/>
            <a:ext cx="9089458" cy="2616101"/>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ChannelPipeline </a:t>
            </a:r>
            <a:r>
              <a:rPr lang="zh-CN" altLang="en-US" sz="2000" b="1">
                <a:solidFill>
                  <a:srgbClr val="0070C0"/>
                </a:solidFill>
                <a:latin typeface="Arial" pitchFamily="34" charset="0"/>
                <a:cs typeface="Arial" pitchFamily="34" charset="0"/>
              </a:rPr>
              <a:t>调度 </a:t>
            </a:r>
            <a:r>
              <a:rPr lang="en-US" altLang="zh-CN" sz="2000" b="1">
                <a:solidFill>
                  <a:srgbClr val="0070C0"/>
                </a:solidFill>
                <a:latin typeface="Arial" pitchFamily="34" charset="0"/>
                <a:cs typeface="Arial" pitchFamily="34" charset="0"/>
              </a:rPr>
              <a:t>handler </a:t>
            </a:r>
            <a:r>
              <a:rPr lang="zh-CN" altLang="en-US" sz="2000" b="1">
                <a:solidFill>
                  <a:srgbClr val="0070C0"/>
                </a:solidFill>
                <a:latin typeface="Arial" pitchFamily="34" charset="0"/>
                <a:cs typeface="Arial" pitchFamily="34" charset="0"/>
              </a:rPr>
              <a:t>梳理</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Context </a:t>
            </a:r>
            <a:r>
              <a:rPr lang="zh-CN" altLang="en-US">
                <a:latin typeface="Arial" pitchFamily="34" charset="0"/>
                <a:cs typeface="Arial" pitchFamily="34" charset="0"/>
              </a:rPr>
              <a:t>包装 </a:t>
            </a:r>
            <a:r>
              <a:rPr lang="en-US" altLang="zh-CN">
                <a:latin typeface="Arial" pitchFamily="34" charset="0"/>
                <a:cs typeface="Arial" pitchFamily="34" charset="0"/>
              </a:rPr>
              <a:t>handler</a:t>
            </a:r>
            <a:r>
              <a:rPr lang="zh-CN" altLang="en-US">
                <a:latin typeface="Arial" pitchFamily="34" charset="0"/>
                <a:cs typeface="Arial" pitchFamily="34" charset="0"/>
              </a:rPr>
              <a:t>，多个 </a:t>
            </a:r>
            <a:r>
              <a:rPr lang="en-US" altLang="zh-CN">
                <a:latin typeface="Arial" pitchFamily="34" charset="0"/>
                <a:cs typeface="Arial" pitchFamily="34" charset="0"/>
              </a:rPr>
              <a:t>Context </a:t>
            </a:r>
            <a:r>
              <a:rPr lang="zh-CN" altLang="en-US">
                <a:latin typeface="Arial" pitchFamily="34" charset="0"/>
                <a:cs typeface="Arial" pitchFamily="34" charset="0"/>
              </a:rPr>
              <a:t>在 </a:t>
            </a:r>
            <a:r>
              <a:rPr lang="en-US" altLang="zh-CN">
                <a:latin typeface="Arial" pitchFamily="34" charset="0"/>
                <a:cs typeface="Arial" pitchFamily="34" charset="0"/>
              </a:rPr>
              <a:t>pipeline </a:t>
            </a:r>
            <a:r>
              <a:rPr lang="zh-CN" altLang="en-US">
                <a:latin typeface="Arial" pitchFamily="34" charset="0"/>
                <a:cs typeface="Arial" pitchFamily="34" charset="0"/>
              </a:rPr>
              <a:t>中形成了双向链表，入站方向叫 </a:t>
            </a:r>
            <a:r>
              <a:rPr lang="en-US" altLang="zh-CN">
                <a:latin typeface="Arial" pitchFamily="34" charset="0"/>
                <a:cs typeface="Arial" pitchFamily="34" charset="0"/>
              </a:rPr>
              <a:t>inbound</a:t>
            </a:r>
            <a:r>
              <a:rPr lang="zh-CN" altLang="en-US">
                <a:latin typeface="Arial" pitchFamily="34" charset="0"/>
                <a:cs typeface="Arial" pitchFamily="34" charset="0"/>
              </a:rPr>
              <a:t>，由 </a:t>
            </a:r>
            <a:r>
              <a:rPr lang="en-US" altLang="zh-CN">
                <a:latin typeface="Arial" pitchFamily="34" charset="0"/>
                <a:cs typeface="Arial" pitchFamily="34" charset="0"/>
              </a:rPr>
              <a:t>head </a:t>
            </a:r>
            <a:r>
              <a:rPr lang="zh-CN" altLang="en-US">
                <a:latin typeface="Arial" pitchFamily="34" charset="0"/>
                <a:cs typeface="Arial" pitchFamily="34" charset="0"/>
              </a:rPr>
              <a:t>节点开始，出站方法叫 </a:t>
            </a:r>
            <a:r>
              <a:rPr lang="en-US" altLang="zh-CN">
                <a:latin typeface="Arial" pitchFamily="34" charset="0"/>
                <a:cs typeface="Arial" pitchFamily="34" charset="0"/>
              </a:rPr>
              <a:t>outbound </a:t>
            </a:r>
            <a:r>
              <a:rPr lang="zh-CN" altLang="en-US">
                <a:latin typeface="Arial" pitchFamily="34" charset="0"/>
                <a:cs typeface="Arial" pitchFamily="34" charset="0"/>
              </a:rPr>
              <a:t>，由 </a:t>
            </a:r>
            <a:r>
              <a:rPr lang="en-US" altLang="zh-CN">
                <a:latin typeface="Arial" pitchFamily="34" charset="0"/>
                <a:cs typeface="Arial" pitchFamily="34" charset="0"/>
              </a:rPr>
              <a:t>tail </a:t>
            </a:r>
            <a:r>
              <a:rPr lang="zh-CN" altLang="en-US">
                <a:latin typeface="Arial" pitchFamily="34" charset="0"/>
                <a:cs typeface="Arial" pitchFamily="34" charset="0"/>
              </a:rPr>
              <a:t>节点开始。</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而节点中间的传递通过 </a:t>
            </a:r>
            <a:r>
              <a:rPr lang="en-US" altLang="zh-CN">
                <a:latin typeface="Arial" pitchFamily="34" charset="0"/>
                <a:cs typeface="Arial" pitchFamily="34" charset="0"/>
              </a:rPr>
              <a:t>AbstractChannelHandlerContext </a:t>
            </a:r>
            <a:r>
              <a:rPr lang="zh-CN" altLang="en-US">
                <a:latin typeface="Arial" pitchFamily="34" charset="0"/>
                <a:cs typeface="Arial" pitchFamily="34" charset="0"/>
              </a:rPr>
              <a:t>类内部的 </a:t>
            </a:r>
            <a:r>
              <a:rPr lang="en-US" altLang="zh-CN">
                <a:latin typeface="Arial" pitchFamily="34" charset="0"/>
                <a:cs typeface="Arial" pitchFamily="34" charset="0"/>
              </a:rPr>
              <a:t>fire </a:t>
            </a:r>
            <a:r>
              <a:rPr lang="zh-CN" altLang="en-US">
                <a:latin typeface="Arial" pitchFamily="34" charset="0"/>
                <a:cs typeface="Arial" pitchFamily="34" charset="0"/>
              </a:rPr>
              <a:t>系列方法，找到当前节点的下一个节点不断的循环传播。是一个过滤器形式完成对</a:t>
            </a:r>
            <a:r>
              <a:rPr lang="en-US" altLang="zh-CN">
                <a:latin typeface="Arial" pitchFamily="34" charset="0"/>
                <a:cs typeface="Arial" pitchFamily="34" charset="0"/>
              </a:rPr>
              <a:t>handler </a:t>
            </a:r>
            <a:r>
              <a:rPr lang="zh-CN" altLang="en-US">
                <a:latin typeface="Arial" pitchFamily="34" charset="0"/>
                <a:cs typeface="Arial" pitchFamily="34" charset="0"/>
              </a:rPr>
              <a:t>的调度</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3069015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心跳</a:t>
            </a:r>
            <a:r>
              <a:rPr lang="en-US" altLang="zh-CN" sz="2200" b="1"/>
              <a:t>(heartbeat)</a:t>
            </a:r>
            <a:r>
              <a:rPr lang="zh-CN" altLang="en-US" sz="2200" b="1"/>
              <a:t>服务源码剖析</a:t>
            </a:r>
            <a:endParaRPr lang="en-US" altLang="zh-CN" sz="2200" b="1"/>
          </a:p>
        </p:txBody>
      </p:sp>
      <p:sp>
        <p:nvSpPr>
          <p:cNvPr id="2" name="TextBox 1"/>
          <p:cNvSpPr txBox="1"/>
          <p:nvPr/>
        </p:nvSpPr>
        <p:spPr>
          <a:xfrm>
            <a:off x="541681" y="1296119"/>
            <a:ext cx="8729418" cy="2616101"/>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Netty </a:t>
            </a:r>
            <a:r>
              <a:rPr lang="zh-CN" altLang="en-US">
                <a:latin typeface="Arial" pitchFamily="34" charset="0"/>
                <a:cs typeface="Arial" pitchFamily="34" charset="0"/>
              </a:rPr>
              <a:t>作为一个网络框架，提供了诸多功能，比如编码解码等，</a:t>
            </a:r>
            <a:r>
              <a:rPr lang="en-US" altLang="zh-CN">
                <a:latin typeface="Arial" pitchFamily="34" charset="0"/>
                <a:cs typeface="Arial" pitchFamily="34" charset="0"/>
              </a:rPr>
              <a:t>Netty </a:t>
            </a:r>
            <a:r>
              <a:rPr lang="zh-CN" altLang="en-US">
                <a:latin typeface="Arial" pitchFamily="34" charset="0"/>
                <a:cs typeface="Arial" pitchFamily="34" charset="0"/>
              </a:rPr>
              <a:t>还提供了非常重要的一个服务</a:t>
            </a:r>
            <a:r>
              <a:rPr lang="en-US" altLang="zh-CN">
                <a:latin typeface="Arial" pitchFamily="34" charset="0"/>
                <a:cs typeface="Arial" pitchFamily="34" charset="0"/>
              </a:rPr>
              <a:t>-----</a:t>
            </a:r>
            <a:r>
              <a:rPr lang="zh-CN" altLang="en-US">
                <a:latin typeface="Arial" pitchFamily="34" charset="0"/>
                <a:cs typeface="Arial" pitchFamily="34" charset="0"/>
              </a:rPr>
              <a:t>心跳机制</a:t>
            </a:r>
            <a:r>
              <a:rPr lang="en-US" altLang="zh-CN">
                <a:latin typeface="Arial" pitchFamily="34" charset="0"/>
                <a:cs typeface="Arial" pitchFamily="34" charset="0"/>
              </a:rPr>
              <a:t>heartbeat</a:t>
            </a:r>
            <a:r>
              <a:rPr lang="zh-CN" altLang="en-US">
                <a:latin typeface="Arial" pitchFamily="34" charset="0"/>
                <a:cs typeface="Arial" pitchFamily="34" charset="0"/>
              </a:rPr>
              <a:t>。通过心跳检查对方是否有效，这是 </a:t>
            </a:r>
            <a:r>
              <a:rPr lang="en-US" altLang="zh-CN">
                <a:latin typeface="Arial" pitchFamily="34" charset="0"/>
                <a:cs typeface="Arial" pitchFamily="34" charset="0"/>
              </a:rPr>
              <a:t>RPC </a:t>
            </a:r>
            <a:r>
              <a:rPr lang="zh-CN" altLang="en-US">
                <a:latin typeface="Arial" pitchFamily="34" charset="0"/>
                <a:cs typeface="Arial" pitchFamily="34" charset="0"/>
              </a:rPr>
              <a:t>框架中是必不可少的功能。下面我们分析一下</a:t>
            </a:r>
            <a:r>
              <a:rPr lang="en-US" altLang="zh-CN">
                <a:latin typeface="Arial" pitchFamily="34" charset="0"/>
                <a:cs typeface="Arial" pitchFamily="34" charset="0"/>
              </a:rPr>
              <a:t>Netty</a:t>
            </a:r>
            <a:r>
              <a:rPr lang="zh-CN" altLang="en-US">
                <a:latin typeface="Arial" pitchFamily="34" charset="0"/>
                <a:cs typeface="Arial" pitchFamily="34" charset="0"/>
              </a:rPr>
              <a:t>内部</a:t>
            </a:r>
            <a:r>
              <a:rPr lang="en-US" altLang="zh-CN">
                <a:latin typeface="Arial" pitchFamily="34" charset="0"/>
                <a:cs typeface="Arial" pitchFamily="34" charset="0"/>
              </a:rPr>
              <a:t> </a:t>
            </a:r>
            <a:r>
              <a:rPr lang="zh-CN" altLang="en-US">
                <a:latin typeface="Arial" pitchFamily="34" charset="0"/>
                <a:cs typeface="Arial" pitchFamily="34" charset="0"/>
              </a:rPr>
              <a:t>心跳服务源码实现。</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pic>
        <p:nvPicPr>
          <p:cNvPr id="201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47" y="3528553"/>
            <a:ext cx="3409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6687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心跳</a:t>
            </a:r>
            <a:r>
              <a:rPr lang="en-US" altLang="zh-CN" sz="2200" b="1"/>
              <a:t>(heartbeat)</a:t>
            </a:r>
            <a:r>
              <a:rPr lang="zh-CN" altLang="en-US" sz="2200" b="1"/>
              <a:t>服务源码剖析</a:t>
            </a:r>
            <a:endParaRPr lang="en-US" altLang="zh-CN" sz="2200" b="1"/>
          </a:p>
        </p:txBody>
      </p:sp>
      <p:sp>
        <p:nvSpPr>
          <p:cNvPr id="2" name="TextBox 1"/>
          <p:cNvSpPr txBox="1"/>
          <p:nvPr/>
        </p:nvSpPr>
        <p:spPr>
          <a:xfrm>
            <a:off x="541681" y="1296119"/>
            <a:ext cx="8801426" cy="2677656"/>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Font typeface="Wingdings" pitchFamily="2" charset="2"/>
              <a:buChar char="l"/>
            </a:pPr>
            <a:r>
              <a:rPr lang="zh-CN" altLang="en-US" sz="2000" b="1">
                <a:latin typeface="Arial" pitchFamily="34" charset="0"/>
                <a:cs typeface="Arial" pitchFamily="34" charset="0"/>
              </a:rPr>
              <a:t>说明</a:t>
            </a: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提供了 </a:t>
            </a:r>
            <a:r>
              <a:rPr lang="en-US" altLang="zh-CN">
                <a:latin typeface="Arial" pitchFamily="34" charset="0"/>
                <a:cs typeface="Arial" pitchFamily="34" charset="0"/>
              </a:rPr>
              <a:t>IdleStateHandler </a:t>
            </a:r>
            <a:r>
              <a:rPr lang="zh-CN" altLang="en-US">
                <a:latin typeface="Arial" pitchFamily="34" charset="0"/>
                <a:cs typeface="Arial" pitchFamily="34" charset="0"/>
              </a:rPr>
              <a:t>，</a:t>
            </a:r>
            <a:r>
              <a:rPr lang="en-US" altLang="zh-CN">
                <a:latin typeface="Arial" pitchFamily="34" charset="0"/>
                <a:cs typeface="Arial" pitchFamily="34" charset="0"/>
              </a:rPr>
              <a:t>ReadTimeoutHandler</a:t>
            </a:r>
            <a:r>
              <a:rPr lang="zh-CN" altLang="en-US">
                <a:latin typeface="Arial" pitchFamily="34" charset="0"/>
                <a:cs typeface="Arial" pitchFamily="34" charset="0"/>
              </a:rPr>
              <a:t>，</a:t>
            </a:r>
            <a:r>
              <a:rPr lang="en-US" altLang="zh-CN">
                <a:latin typeface="Arial" pitchFamily="34" charset="0"/>
                <a:cs typeface="Arial" pitchFamily="34" charset="0"/>
              </a:rPr>
              <a:t>WriteTimeoutHandler </a:t>
            </a:r>
            <a:r>
              <a:rPr lang="zh-CN" altLang="en-US">
                <a:latin typeface="Arial" pitchFamily="34" charset="0"/>
                <a:cs typeface="Arial" pitchFamily="34" charset="0"/>
              </a:rPr>
              <a:t>三个</a:t>
            </a:r>
            <a:r>
              <a:rPr lang="en-US" altLang="zh-CN" b="1">
                <a:solidFill>
                  <a:srgbClr val="DA0000"/>
                </a:solidFill>
                <a:latin typeface="Arial" pitchFamily="34" charset="0"/>
                <a:cs typeface="Arial" pitchFamily="34" charset="0"/>
              </a:rPr>
              <a:t>Handler</a:t>
            </a:r>
            <a:r>
              <a:rPr lang="en-US" altLang="zh-CN">
                <a:solidFill>
                  <a:srgbClr val="DA0000"/>
                </a:solidFill>
                <a:latin typeface="Arial" pitchFamily="34" charset="0"/>
                <a:cs typeface="Arial" pitchFamily="34" charset="0"/>
              </a:rPr>
              <a:t> </a:t>
            </a:r>
            <a:r>
              <a:rPr lang="zh-CN" altLang="en-US">
                <a:latin typeface="Arial" pitchFamily="34" charset="0"/>
                <a:cs typeface="Arial" pitchFamily="34" charset="0"/>
              </a:rPr>
              <a:t>检测连接的有效性，重点分析 </a:t>
            </a:r>
            <a:r>
              <a:rPr lang="en-US" altLang="zh-CN" b="1">
                <a:solidFill>
                  <a:srgbClr val="DA0000"/>
                </a:solidFill>
                <a:latin typeface="Arial" pitchFamily="34" charset="0"/>
                <a:cs typeface="Arial" pitchFamily="34" charset="0"/>
              </a:rPr>
              <a:t>IdleStateHandler</a:t>
            </a:r>
            <a:r>
              <a:rPr lang="en-US" altLang="zh-CN">
                <a:solidFill>
                  <a:srgbClr val="DA0000"/>
                </a:solidFill>
                <a:latin typeface="Arial" pitchFamily="34" charset="0"/>
                <a:cs typeface="Arial" pitchFamily="34" charset="0"/>
              </a:rPr>
              <a:t> </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pic>
        <p:nvPicPr>
          <p:cNvPr id="20275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373" y="3025483"/>
            <a:ext cx="6797070" cy="2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363074275"/>
              </p:ext>
            </p:extLst>
          </p:nvPr>
        </p:nvGraphicFramePr>
        <p:xfrm>
          <a:off x="8398443" y="4716255"/>
          <a:ext cx="1368152" cy="711200"/>
        </p:xfrm>
        <a:graphic>
          <a:graphicData uri="http://schemas.openxmlformats.org/presentationml/2006/ole">
            <mc:AlternateContent xmlns:mc="http://schemas.openxmlformats.org/markup-compatibility/2006">
              <mc:Choice xmlns:v="urn:schemas-microsoft-com:vml" Requires="v">
                <p:oleObj spid="_x0000_s202893" name="包装程序外壳对象" showAsIcon="1" r:id="rId5" imgW="2682360" imgH="711360" progId="Package">
                  <p:embed/>
                </p:oleObj>
              </mc:Choice>
              <mc:Fallback>
                <p:oleObj name="包装程序外壳对象" showAsIcon="1" r:id="rId5" imgW="2682360" imgH="711360" progId="Package">
                  <p:embed/>
                  <p:pic>
                    <p:nvPicPr>
                      <p:cNvPr id="0" name=""/>
                      <p:cNvPicPr/>
                      <p:nvPr/>
                    </p:nvPicPr>
                    <p:blipFill>
                      <a:blip r:embed="rId6"/>
                      <a:stretch>
                        <a:fillRect/>
                      </a:stretch>
                    </p:blipFill>
                    <p:spPr>
                      <a:xfrm>
                        <a:off x="8398443" y="4716255"/>
                        <a:ext cx="1368152" cy="711200"/>
                      </a:xfrm>
                      <a:prstGeom prst="rect">
                        <a:avLst/>
                      </a:prstGeom>
                    </p:spPr>
                  </p:pic>
                </p:oleObj>
              </mc:Fallback>
            </mc:AlternateContent>
          </a:graphicData>
        </a:graphic>
      </p:graphicFrame>
    </p:spTree>
    <p:extLst>
      <p:ext uri="{BB962C8B-B14F-4D97-AF65-F5344CB8AC3E}">
        <p14:creationId xmlns:p14="http://schemas.microsoft.com/office/powerpoint/2010/main" val="2667050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7"/>
            <a:ext cx="8817878" cy="400110"/>
          </a:xfrm>
          <a:prstGeom prst="rect">
            <a:avLst/>
          </a:prstGeom>
          <a:noFill/>
        </p:spPr>
        <p:txBody>
          <a:bodyPr wrap="square" rtlCol="0">
            <a:spAutoFit/>
          </a:bodyPr>
          <a:lstStyle/>
          <a:p>
            <a:r>
              <a:rPr lang="en-US" altLang="zh-CN" sz="2000" b="1">
                <a:solidFill>
                  <a:srgbClr val="0070C0"/>
                </a:solidFill>
              </a:rPr>
              <a:t>Selector</a:t>
            </a:r>
            <a:r>
              <a:rPr lang="zh-CN" altLang="en-US" sz="2000" b="1">
                <a:solidFill>
                  <a:srgbClr val="0070C0"/>
                </a:solidFill>
              </a:rPr>
              <a:t>示意图和特点说明</a:t>
            </a:r>
            <a:endParaRPr lang="en-US" altLang="zh-CN"/>
          </a:p>
        </p:txBody>
      </p:sp>
      <p:pic>
        <p:nvPicPr>
          <p:cNvPr id="17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53" y="1872183"/>
            <a:ext cx="375081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7525" y="1296121"/>
            <a:ext cx="5230944" cy="4062651"/>
          </a:xfrm>
          <a:prstGeom prst="rect">
            <a:avLst/>
          </a:prstGeom>
          <a:solidFill>
            <a:schemeClr val="bg1">
              <a:lumMod val="95000"/>
            </a:schemeClr>
          </a:solidFill>
        </p:spPr>
        <p:txBody>
          <a:bodyPr wrap="square" rtlCol="0">
            <a:spAutoFit/>
          </a:bodyPr>
          <a:lstStyle/>
          <a:p>
            <a:r>
              <a:rPr lang="zh-CN" altLang="en-US" b="1" dirty="0"/>
              <a:t>特点再说明</a:t>
            </a:r>
            <a:r>
              <a:rPr lang="en-US" altLang="zh-CN" b="1" dirty="0"/>
              <a:t>:</a:t>
            </a:r>
          </a:p>
          <a:p>
            <a:pPr marL="342900" indent="-342900">
              <a:buAutoNum type="arabicParenR"/>
            </a:pPr>
            <a:r>
              <a:rPr lang="en-US" altLang="zh-CN" sz="1600" dirty="0" err="1"/>
              <a:t>Netty</a:t>
            </a:r>
            <a:r>
              <a:rPr lang="en-US" altLang="zh-CN" sz="1600" dirty="0"/>
              <a:t> </a:t>
            </a:r>
            <a:r>
              <a:rPr lang="zh-CN" altLang="en-US" sz="1600" dirty="0"/>
              <a:t>的 </a:t>
            </a:r>
            <a:r>
              <a:rPr lang="en-US" altLang="zh-CN" sz="1600" dirty="0"/>
              <a:t>IO </a:t>
            </a:r>
            <a:r>
              <a:rPr lang="zh-CN" altLang="en-US" sz="1600" dirty="0"/>
              <a:t>线程 </a:t>
            </a:r>
            <a:r>
              <a:rPr lang="en-US" altLang="zh-CN" sz="1600" dirty="0" err="1"/>
              <a:t>NioEventLoop</a:t>
            </a:r>
            <a:r>
              <a:rPr lang="en-US" altLang="zh-CN" sz="1600" dirty="0"/>
              <a:t> </a:t>
            </a:r>
            <a:r>
              <a:rPr lang="zh-CN" altLang="en-US" sz="1600" dirty="0"/>
              <a:t>聚合了 </a:t>
            </a:r>
            <a:r>
              <a:rPr lang="en-US" altLang="zh-CN" sz="1600" dirty="0"/>
              <a:t>Selector(</a:t>
            </a:r>
            <a:r>
              <a:rPr lang="zh-CN" altLang="en-US" sz="1600" dirty="0"/>
              <a:t>选择器，也叫多路复用器</a:t>
            </a:r>
            <a:r>
              <a:rPr lang="en-US" altLang="zh-CN" sz="1600" dirty="0"/>
              <a:t>)</a:t>
            </a:r>
            <a:r>
              <a:rPr lang="zh-CN" altLang="en-US" sz="1600" dirty="0"/>
              <a:t>，可以同时并发处理成百上千个客户端连接。</a:t>
            </a:r>
            <a:endParaRPr lang="en-US" altLang="zh-CN" sz="1600" dirty="0"/>
          </a:p>
          <a:p>
            <a:pPr marL="342900" indent="-342900">
              <a:buAutoNum type="arabicParenR"/>
            </a:pPr>
            <a:r>
              <a:rPr lang="zh-CN" altLang="en-US" sz="1600" dirty="0"/>
              <a:t>当线程从某客户端 </a:t>
            </a:r>
            <a:r>
              <a:rPr lang="en-US" altLang="zh-CN" sz="1600" dirty="0"/>
              <a:t>Socket </a:t>
            </a:r>
            <a:r>
              <a:rPr lang="zh-CN" altLang="en-US" sz="1600" dirty="0"/>
              <a:t>通道进行读写数据时，若没有数据可用时，该线程可以进行其他任务。</a:t>
            </a:r>
            <a:endParaRPr lang="en-US" altLang="zh-CN" sz="1600" dirty="0"/>
          </a:p>
          <a:p>
            <a:pPr marL="342900" indent="-342900">
              <a:buAutoNum type="arabicParenR"/>
            </a:pPr>
            <a:r>
              <a:rPr lang="zh-CN" altLang="en-US" sz="1600" dirty="0"/>
              <a:t>线程通常将非阻塞 </a:t>
            </a:r>
            <a:r>
              <a:rPr lang="en-US" altLang="zh-CN" sz="1600" dirty="0"/>
              <a:t>IO </a:t>
            </a:r>
            <a:r>
              <a:rPr lang="zh-CN" altLang="en-US" sz="1600" dirty="0"/>
              <a:t>的空闲时间用于在其他通道上执行 </a:t>
            </a:r>
            <a:r>
              <a:rPr lang="en-US" altLang="zh-CN" sz="1600" dirty="0"/>
              <a:t>IO </a:t>
            </a:r>
            <a:r>
              <a:rPr lang="zh-CN" altLang="en-US" sz="1600" dirty="0"/>
              <a:t>操作，所以单独的线程可以管理多个输入和输出通道。</a:t>
            </a:r>
            <a:endParaRPr lang="en-US" altLang="zh-CN" sz="1600" dirty="0"/>
          </a:p>
          <a:p>
            <a:pPr marL="342900" indent="-342900">
              <a:buAutoNum type="arabicParenR"/>
            </a:pPr>
            <a:r>
              <a:rPr lang="zh-CN" altLang="en-US" sz="1600" dirty="0"/>
              <a:t>由于读写操作都是非阻塞的，这就可以充分提升 </a:t>
            </a:r>
            <a:r>
              <a:rPr lang="en-US" altLang="zh-CN" sz="1600" dirty="0"/>
              <a:t>IO </a:t>
            </a:r>
            <a:r>
              <a:rPr lang="zh-CN" altLang="en-US" sz="1600" dirty="0"/>
              <a:t>线程的运行效率，避免由于频繁 </a:t>
            </a:r>
            <a:r>
              <a:rPr lang="en-US" altLang="zh-CN" sz="1600" dirty="0"/>
              <a:t>I/O </a:t>
            </a:r>
            <a:r>
              <a:rPr lang="zh-CN" altLang="en-US" sz="1600" dirty="0"/>
              <a:t>阻塞导致的线程挂起。</a:t>
            </a:r>
            <a:endParaRPr lang="en-US" altLang="zh-CN" sz="1600" dirty="0"/>
          </a:p>
          <a:p>
            <a:pPr marL="342900" indent="-342900">
              <a:buAutoNum type="arabicParenR"/>
            </a:pPr>
            <a:r>
              <a:rPr lang="zh-CN" altLang="en-US" sz="1600" dirty="0"/>
              <a:t>一个 </a:t>
            </a:r>
            <a:r>
              <a:rPr lang="en-US" altLang="zh-CN" sz="1600" dirty="0"/>
              <a:t>I/O </a:t>
            </a:r>
            <a:r>
              <a:rPr lang="zh-CN" altLang="en-US" sz="1600" dirty="0"/>
              <a:t>线程可以并发处理 </a:t>
            </a:r>
            <a:r>
              <a:rPr lang="en-US" altLang="zh-CN" sz="1600" dirty="0"/>
              <a:t>N </a:t>
            </a:r>
            <a:r>
              <a:rPr lang="zh-CN" altLang="en-US" sz="1600" dirty="0"/>
              <a:t>个客户端连接和读写操作，这从根本上解决了传统同步阻塞 </a:t>
            </a:r>
            <a:r>
              <a:rPr lang="en-US" altLang="zh-CN" sz="1600" dirty="0"/>
              <a:t>I/O </a:t>
            </a:r>
            <a:r>
              <a:rPr lang="zh-CN" altLang="en-US" sz="1600" dirty="0"/>
              <a:t>一连接一线程模型，架构的性能、弹性伸缩能力和可靠性都得到了极大的提升。</a:t>
            </a:r>
          </a:p>
        </p:txBody>
      </p:sp>
    </p:spTree>
    <p:extLst>
      <p:ext uri="{BB962C8B-B14F-4D97-AF65-F5344CB8AC3E}">
        <p14:creationId xmlns:p14="http://schemas.microsoft.com/office/powerpoint/2010/main" val="8624836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心跳</a:t>
            </a:r>
            <a:r>
              <a:rPr lang="en-US" altLang="zh-CN" sz="2200" b="1"/>
              <a:t>(heartbeat)</a:t>
            </a:r>
            <a:r>
              <a:rPr lang="zh-CN" altLang="en-US" sz="2200" b="1"/>
              <a:t>服务源码剖析</a:t>
            </a:r>
            <a:endParaRPr lang="en-US" altLang="zh-CN" sz="2200" b="1"/>
          </a:p>
        </p:txBody>
      </p:sp>
      <p:sp>
        <p:nvSpPr>
          <p:cNvPr id="2" name="TextBox 1"/>
          <p:cNvSpPr txBox="1"/>
          <p:nvPr/>
        </p:nvSpPr>
        <p:spPr>
          <a:xfrm>
            <a:off x="541681" y="1296119"/>
            <a:ext cx="8801426" cy="2123658"/>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Font typeface="Wingdings" pitchFamily="2" charset="2"/>
              <a:buChar char="l"/>
            </a:pPr>
            <a:r>
              <a:rPr lang="zh-CN" altLang="en-US" sz="2000" b="1">
                <a:latin typeface="Arial" pitchFamily="34" charset="0"/>
                <a:cs typeface="Arial" pitchFamily="34" charset="0"/>
              </a:rPr>
              <a:t>源码剖析</a:t>
            </a:r>
            <a:endParaRPr lang="zh-CN" altLang="en-US">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78575227"/>
              </p:ext>
            </p:extLst>
          </p:nvPr>
        </p:nvGraphicFramePr>
        <p:xfrm>
          <a:off x="4948667" y="4320455"/>
          <a:ext cx="3432175" cy="711200"/>
        </p:xfrm>
        <a:graphic>
          <a:graphicData uri="http://schemas.openxmlformats.org/presentationml/2006/ole">
            <mc:AlternateContent xmlns:mc="http://schemas.openxmlformats.org/markup-compatibility/2006">
              <mc:Choice xmlns:v="urn:schemas-microsoft-com:vml" Requires="v">
                <p:oleObj spid="_x0000_s203918" name="包装程序外壳对象" showAsIcon="1" r:id="rId4" imgW="3432240" imgH="711360" progId="Package">
                  <p:embed/>
                </p:oleObj>
              </mc:Choice>
              <mc:Fallback>
                <p:oleObj name="包装程序外壳对象" showAsIcon="1" r:id="rId4" imgW="3432240" imgH="711360" progId="Package">
                  <p:embed/>
                  <p:pic>
                    <p:nvPicPr>
                      <p:cNvPr id="0" name=""/>
                      <p:cNvPicPr/>
                      <p:nvPr/>
                    </p:nvPicPr>
                    <p:blipFill>
                      <a:blip r:embed="rId5"/>
                      <a:stretch>
                        <a:fillRect/>
                      </a:stretch>
                    </p:blipFill>
                    <p:spPr>
                      <a:xfrm>
                        <a:off x="4948667" y="4320455"/>
                        <a:ext cx="3432175" cy="711200"/>
                      </a:xfrm>
                      <a:prstGeom prst="rect">
                        <a:avLst/>
                      </a:prstGeom>
                    </p:spPr>
                  </p:pic>
                </p:oleObj>
              </mc:Fallback>
            </mc:AlternateContent>
          </a:graphicData>
        </a:graphic>
      </p:graphicFrame>
    </p:spTree>
    <p:extLst>
      <p:ext uri="{BB962C8B-B14F-4D97-AF65-F5344CB8AC3E}">
        <p14:creationId xmlns:p14="http://schemas.microsoft.com/office/powerpoint/2010/main" val="24442830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核心组件 </a:t>
            </a:r>
            <a:r>
              <a:rPr lang="en-US" altLang="zh-CN" sz="2200" b="1"/>
              <a:t>EventLoop </a:t>
            </a:r>
            <a:r>
              <a:rPr lang="zh-CN" altLang="en-US" sz="2200" b="1"/>
              <a:t>源码剖析</a:t>
            </a:r>
            <a:endParaRPr lang="en-US" altLang="zh-CN" sz="2200" b="1"/>
          </a:p>
        </p:txBody>
      </p:sp>
      <p:sp>
        <p:nvSpPr>
          <p:cNvPr id="2" name="TextBox 1"/>
          <p:cNvSpPr txBox="1"/>
          <p:nvPr/>
        </p:nvSpPr>
        <p:spPr>
          <a:xfrm>
            <a:off x="541681" y="1296119"/>
            <a:ext cx="8729418" cy="2339102"/>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Echo</a:t>
            </a:r>
            <a:r>
              <a:rPr lang="zh-CN" altLang="en-US">
                <a:latin typeface="Arial" pitchFamily="34" charset="0"/>
                <a:cs typeface="Arial" pitchFamily="34" charset="0"/>
              </a:rPr>
              <a:t>第一行代码就是 ：</a:t>
            </a:r>
            <a:r>
              <a:rPr lang="en-US" altLang="zh-CN">
                <a:latin typeface="Arial" pitchFamily="34" charset="0"/>
                <a:cs typeface="Arial" pitchFamily="34" charset="0"/>
              </a:rPr>
              <a:t>EventLoopGroup bossGroup = new NioEventLoopGroup(1);</a:t>
            </a:r>
            <a:r>
              <a:rPr lang="zh-CN" altLang="en-US">
                <a:latin typeface="Arial" pitchFamily="34" charset="0"/>
                <a:cs typeface="Arial" pitchFamily="34" charset="0"/>
              </a:rPr>
              <a:t>下面分析其最核心的组件 </a:t>
            </a:r>
            <a:r>
              <a:rPr lang="en-US" altLang="zh-CN">
                <a:latin typeface="Arial" pitchFamily="34" charset="0"/>
                <a:cs typeface="Arial" pitchFamily="34" charset="0"/>
              </a:rPr>
              <a:t>EventLoop</a:t>
            </a:r>
            <a:r>
              <a:rPr lang="zh-CN" altLang="en-US">
                <a:latin typeface="Arial" pitchFamily="34" charset="0"/>
                <a:cs typeface="Arial" pitchFamily="34" charset="0"/>
              </a:rPr>
              <a:t>。</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spTree>
    <p:extLst>
      <p:ext uri="{BB962C8B-B14F-4D97-AF65-F5344CB8AC3E}">
        <p14:creationId xmlns:p14="http://schemas.microsoft.com/office/powerpoint/2010/main" val="1667912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核心组件 </a:t>
            </a:r>
            <a:r>
              <a:rPr lang="en-US" altLang="zh-CN" sz="2200" b="1"/>
              <a:t>EventLoop </a:t>
            </a:r>
            <a:r>
              <a:rPr lang="zh-CN" altLang="en-US" sz="2200" b="1"/>
              <a:t>源码剖析</a:t>
            </a:r>
            <a:endParaRPr lang="en-US" altLang="zh-CN" sz="2200" b="1"/>
          </a:p>
        </p:txBody>
      </p:sp>
      <p:sp>
        <p:nvSpPr>
          <p:cNvPr id="2" name="TextBox 1"/>
          <p:cNvSpPr txBox="1"/>
          <p:nvPr/>
        </p:nvSpPr>
        <p:spPr>
          <a:xfrm>
            <a:off x="541681" y="1296119"/>
            <a:ext cx="8729418" cy="2062103"/>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源码剖析</a:t>
            </a:r>
            <a:br>
              <a:rPr lang="zh-CN" altLang="en-US" b="1">
                <a:latin typeface="Arial" pitchFamily="34" charset="0"/>
                <a:cs typeface="Arial" pitchFamily="34" charset="0"/>
              </a:rPr>
            </a:br>
            <a:endParaRPr lang="zh-CN" altLang="en-US" b="1">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97823930"/>
              </p:ext>
            </p:extLst>
          </p:nvPr>
        </p:nvGraphicFramePr>
        <p:xfrm>
          <a:off x="6678811" y="4392463"/>
          <a:ext cx="1817687" cy="711200"/>
        </p:xfrm>
        <a:graphic>
          <a:graphicData uri="http://schemas.openxmlformats.org/presentationml/2006/ole">
            <mc:AlternateContent xmlns:mc="http://schemas.openxmlformats.org/markup-compatibility/2006">
              <mc:Choice xmlns:v="urn:schemas-microsoft-com:vml" Requires="v">
                <p:oleObj spid="_x0000_s206101" name="包装程序外壳对象" showAsIcon="1" r:id="rId4" imgW="1818000" imgH="711360" progId="Package">
                  <p:embed/>
                </p:oleObj>
              </mc:Choice>
              <mc:Fallback>
                <p:oleObj name="包装程序外壳对象" showAsIcon="1" r:id="rId4" imgW="1818000" imgH="711360" progId="Package">
                  <p:embed/>
                  <p:pic>
                    <p:nvPicPr>
                      <p:cNvPr id="0" name=""/>
                      <p:cNvPicPr/>
                      <p:nvPr/>
                    </p:nvPicPr>
                    <p:blipFill>
                      <a:blip r:embed="rId5"/>
                      <a:stretch>
                        <a:fillRect/>
                      </a:stretch>
                    </p:blipFill>
                    <p:spPr>
                      <a:xfrm>
                        <a:off x="6678811" y="4392463"/>
                        <a:ext cx="18176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7723018"/>
              </p:ext>
            </p:extLst>
          </p:nvPr>
        </p:nvGraphicFramePr>
        <p:xfrm>
          <a:off x="1854275" y="4320455"/>
          <a:ext cx="3508375" cy="711200"/>
        </p:xfrm>
        <a:graphic>
          <a:graphicData uri="http://schemas.openxmlformats.org/presentationml/2006/ole">
            <mc:AlternateContent xmlns:mc="http://schemas.openxmlformats.org/markup-compatibility/2006">
              <mc:Choice xmlns:v="urn:schemas-microsoft-com:vml" Requires="v">
                <p:oleObj spid="_x0000_s206102" name="包装程序外壳对象" showAsIcon="1" r:id="rId6" imgW="3508560" imgH="711360" progId="Package">
                  <p:embed/>
                </p:oleObj>
              </mc:Choice>
              <mc:Fallback>
                <p:oleObj name="包装程序外壳对象" showAsIcon="1" r:id="rId6" imgW="3508560" imgH="711360" progId="Package">
                  <p:embed/>
                  <p:pic>
                    <p:nvPicPr>
                      <p:cNvPr id="0" name=""/>
                      <p:cNvPicPr/>
                      <p:nvPr/>
                    </p:nvPicPr>
                    <p:blipFill>
                      <a:blip r:embed="rId7"/>
                      <a:stretch>
                        <a:fillRect/>
                      </a:stretch>
                    </p:blipFill>
                    <p:spPr>
                      <a:xfrm>
                        <a:off x="1854275" y="4320455"/>
                        <a:ext cx="3508375" cy="711200"/>
                      </a:xfrm>
                      <a:prstGeom prst="rect">
                        <a:avLst/>
                      </a:prstGeom>
                    </p:spPr>
                  </p:pic>
                </p:oleObj>
              </mc:Fallback>
            </mc:AlternateContent>
          </a:graphicData>
        </a:graphic>
      </p:graphicFrame>
    </p:spTree>
    <p:extLst>
      <p:ext uri="{BB962C8B-B14F-4D97-AF65-F5344CB8AC3E}">
        <p14:creationId xmlns:p14="http://schemas.microsoft.com/office/powerpoint/2010/main" val="26183328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4001095"/>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源码剖析目的</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Netty </a:t>
            </a:r>
            <a:r>
              <a:rPr lang="zh-CN" altLang="en-US">
                <a:latin typeface="Arial" pitchFamily="34" charset="0"/>
                <a:cs typeface="Arial" pitchFamily="34" charset="0"/>
              </a:rPr>
              <a:t>中做耗时的，不可预料的操作，比如数据库，网络请求，会严重影响 </a:t>
            </a:r>
            <a:r>
              <a:rPr lang="en-US" altLang="zh-CN">
                <a:latin typeface="Arial" pitchFamily="34" charset="0"/>
                <a:cs typeface="Arial" pitchFamily="34" charset="0"/>
              </a:rPr>
              <a:t>Netty </a:t>
            </a:r>
            <a:r>
              <a:rPr lang="zh-CN" altLang="en-US">
                <a:latin typeface="Arial" pitchFamily="34" charset="0"/>
                <a:cs typeface="Arial" pitchFamily="34" charset="0"/>
              </a:rPr>
              <a:t>对 </a:t>
            </a:r>
            <a:r>
              <a:rPr lang="en-US" altLang="zh-CN">
                <a:latin typeface="Arial" pitchFamily="34" charset="0"/>
                <a:cs typeface="Arial" pitchFamily="34" charset="0"/>
              </a:rPr>
              <a:t>Socket </a:t>
            </a:r>
            <a:r>
              <a:rPr lang="zh-CN" altLang="en-US">
                <a:latin typeface="Arial" pitchFamily="34" charset="0"/>
                <a:cs typeface="Arial" pitchFamily="34" charset="0"/>
              </a:rPr>
              <a:t>的处理速度。</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而解决方法就是将耗时任务添加到异步线程池中。但就添加线程池这步操作来讲，可以有</a:t>
            </a:r>
            <a:r>
              <a:rPr lang="en-US" altLang="zh-CN">
                <a:latin typeface="Arial" pitchFamily="34" charset="0"/>
                <a:cs typeface="Arial" pitchFamily="34" charset="0"/>
              </a:rPr>
              <a:t>2</a:t>
            </a:r>
            <a:r>
              <a:rPr lang="zh-CN" altLang="en-US">
                <a:latin typeface="Arial" pitchFamily="34" charset="0"/>
                <a:cs typeface="Arial" pitchFamily="34" charset="0"/>
              </a:rPr>
              <a:t>种方式，而且这</a:t>
            </a:r>
            <a:r>
              <a:rPr lang="en-US" altLang="zh-CN">
                <a:latin typeface="Arial" pitchFamily="34" charset="0"/>
                <a:cs typeface="Arial" pitchFamily="34" charset="0"/>
              </a:rPr>
              <a:t>2</a:t>
            </a:r>
            <a:r>
              <a:rPr lang="zh-CN" altLang="en-US">
                <a:latin typeface="Arial" pitchFamily="34" charset="0"/>
                <a:cs typeface="Arial" pitchFamily="34" charset="0"/>
              </a:rPr>
              <a:t>种方式实现的区别也蛮大的。</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处理耗时业务的第一种方式</a:t>
            </a:r>
            <a:r>
              <a:rPr lang="en-US" altLang="zh-CN">
                <a:latin typeface="Arial" pitchFamily="34" charset="0"/>
                <a:cs typeface="Arial" pitchFamily="34" charset="0"/>
              </a:rPr>
              <a:t>---handler </a:t>
            </a:r>
            <a:r>
              <a:rPr lang="zh-CN" altLang="en-US">
                <a:latin typeface="Arial" pitchFamily="34" charset="0"/>
                <a:cs typeface="Arial" pitchFamily="34" charset="0"/>
              </a:rPr>
              <a:t>中加入线程池</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处理耗时业务的第二种方式</a:t>
            </a:r>
            <a:r>
              <a:rPr lang="en-US" altLang="zh-CN">
                <a:latin typeface="Arial" pitchFamily="34" charset="0"/>
                <a:cs typeface="Arial" pitchFamily="34" charset="0"/>
              </a:rPr>
              <a:t>---Context </a:t>
            </a:r>
            <a:r>
              <a:rPr lang="zh-CN" altLang="en-US">
                <a:latin typeface="Arial" pitchFamily="34" charset="0"/>
                <a:cs typeface="Arial" pitchFamily="34" charset="0"/>
              </a:rPr>
              <a:t>中添加线程池</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我们就来分析下两种方式</a:t>
            </a:r>
            <a:br>
              <a:rPr lang="zh-CN" altLang="en-US">
                <a:latin typeface="Arial" pitchFamily="34" charset="0"/>
                <a:cs typeface="Arial" pitchFamily="34" charset="0"/>
              </a:rPr>
            </a:br>
            <a:endParaRPr lang="zh-CN" altLang="en-US">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spTree>
    <p:extLst>
      <p:ext uri="{BB962C8B-B14F-4D97-AF65-F5344CB8AC3E}">
        <p14:creationId xmlns:p14="http://schemas.microsoft.com/office/powerpoint/2010/main" val="1971381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90885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handler </a:t>
            </a:r>
            <a:r>
              <a:rPr lang="zh-CN" altLang="en-US" sz="2200" b="1"/>
              <a:t>中加入线程池和</a:t>
            </a:r>
            <a:r>
              <a:rPr lang="en-US" altLang="zh-CN" sz="2200" b="1"/>
              <a:t>Context </a:t>
            </a:r>
            <a:r>
              <a:rPr lang="zh-CN" altLang="en-US" sz="2200" b="1"/>
              <a:t>中添加线程池的源码剖析</a:t>
            </a:r>
            <a:endParaRPr lang="en-US" altLang="zh-CN" sz="2200" b="1"/>
          </a:p>
        </p:txBody>
      </p:sp>
      <p:sp>
        <p:nvSpPr>
          <p:cNvPr id="2" name="TextBox 1"/>
          <p:cNvSpPr txBox="1"/>
          <p:nvPr/>
        </p:nvSpPr>
        <p:spPr>
          <a:xfrm>
            <a:off x="541681" y="1296119"/>
            <a:ext cx="8729418" cy="2893100"/>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源码剖析</a:t>
            </a:r>
            <a:endParaRPr lang="en-US" altLang="zh-CN" sz="2000" b="1">
              <a:solidFill>
                <a:srgbClr val="0070C0"/>
              </a:solidFill>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l"/>
            </a:pPr>
            <a:r>
              <a:rPr lang="zh-CN" altLang="en-US" b="1">
                <a:latin typeface="Arial" pitchFamily="34" charset="0"/>
                <a:cs typeface="Arial" pitchFamily="34" charset="0"/>
              </a:rPr>
              <a:t>说明</a:t>
            </a:r>
            <a:endParaRPr lang="en-US" altLang="zh-CN" b="1">
              <a:latin typeface="Arial" pitchFamily="34" charset="0"/>
              <a:cs typeface="Arial" pitchFamily="34" charset="0"/>
            </a:endParaRPr>
          </a:p>
          <a:p>
            <a:r>
              <a:rPr lang="zh-CN" altLang="en-US">
                <a:latin typeface="Arial" pitchFamily="34" charset="0"/>
                <a:cs typeface="Arial" pitchFamily="34" charset="0"/>
              </a:rPr>
              <a:t>演示两种方式的实现，以及从源码来追踪两种方式执行流程</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lvl="0" indent="-285750">
              <a:buFont typeface="Wingdings" pitchFamily="2" charset="2"/>
              <a:buChar char="l"/>
            </a:pPr>
            <a:r>
              <a:rPr lang="zh-CN" altLang="en-US" b="1">
                <a:solidFill>
                  <a:prstClr val="black"/>
                </a:solidFill>
                <a:latin typeface="Arial" pitchFamily="34" charset="0"/>
                <a:cs typeface="Arial" pitchFamily="34" charset="0"/>
              </a:rPr>
              <a:t>源码剖析</a:t>
            </a:r>
            <a:endParaRPr lang="en-US" altLang="zh-CN" b="1">
              <a:solidFill>
                <a:prstClr val="black"/>
              </a:solidFill>
              <a:latin typeface="Arial" pitchFamily="34" charset="0"/>
              <a:cs typeface="Arial" pitchFamily="34" charset="0"/>
            </a:endParaRPr>
          </a:p>
          <a:p>
            <a:endParaRPr lang="zh-CN" altLang="en-US">
              <a:latin typeface="Arial" pitchFamily="34" charset="0"/>
              <a:cs typeface="Arial" pitchFamily="34" charset="0"/>
            </a:endParaRPr>
          </a:p>
          <a:p>
            <a:br>
              <a:rPr lang="en-US" altLang="zh-CN">
                <a:latin typeface="Arial" pitchFamily="34" charset="0"/>
                <a:cs typeface="Arial" pitchFamily="34" charset="0"/>
              </a:rPr>
            </a:br>
            <a:endParaRPr lang="en-US" altLang="zh-CN">
              <a:latin typeface="Arial" pitchFamily="34" charset="0"/>
              <a:cs typeface="Arial"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02862544"/>
              </p:ext>
            </p:extLst>
          </p:nvPr>
        </p:nvGraphicFramePr>
        <p:xfrm>
          <a:off x="5238651" y="4320455"/>
          <a:ext cx="903287" cy="711200"/>
        </p:xfrm>
        <a:graphic>
          <a:graphicData uri="http://schemas.openxmlformats.org/presentationml/2006/ole">
            <mc:AlternateContent xmlns:mc="http://schemas.openxmlformats.org/markup-compatibility/2006">
              <mc:Choice xmlns:v="urn:schemas-microsoft-com:vml" Requires="v">
                <p:oleObj spid="_x0000_s208144" name="包装程序外壳对象" showAsIcon="1" r:id="rId4" imgW="902520" imgH="711360" progId="Package">
                  <p:embed/>
                </p:oleObj>
              </mc:Choice>
              <mc:Fallback>
                <p:oleObj name="包装程序外壳对象" showAsIcon="1" r:id="rId4" imgW="902520" imgH="711360" progId="Package">
                  <p:embed/>
                  <p:pic>
                    <p:nvPicPr>
                      <p:cNvPr id="0" name=""/>
                      <p:cNvPicPr/>
                      <p:nvPr/>
                    </p:nvPicPr>
                    <p:blipFill>
                      <a:blip r:embed="rId5"/>
                      <a:stretch>
                        <a:fillRect/>
                      </a:stretch>
                    </p:blipFill>
                    <p:spPr>
                      <a:xfrm>
                        <a:off x="5238651" y="4320455"/>
                        <a:ext cx="9032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89684124"/>
              </p:ext>
            </p:extLst>
          </p:nvPr>
        </p:nvGraphicFramePr>
        <p:xfrm>
          <a:off x="342107" y="4392463"/>
          <a:ext cx="5287963" cy="711200"/>
        </p:xfrm>
        <a:graphic>
          <a:graphicData uri="http://schemas.openxmlformats.org/presentationml/2006/ole">
            <mc:AlternateContent xmlns:mc="http://schemas.openxmlformats.org/markup-compatibility/2006">
              <mc:Choice xmlns:v="urn:schemas-microsoft-com:vml" Requires="v">
                <p:oleObj spid="_x0000_s208145" name="包装程序外壳对象" showAsIcon="1" r:id="rId6" imgW="5288400" imgH="711360" progId="Package">
                  <p:embed/>
                </p:oleObj>
              </mc:Choice>
              <mc:Fallback>
                <p:oleObj name="包装程序外壳对象" showAsIcon="1" r:id="rId6" imgW="5288400" imgH="711360" progId="Package">
                  <p:embed/>
                  <p:pic>
                    <p:nvPicPr>
                      <p:cNvPr id="0" name=""/>
                      <p:cNvPicPr/>
                      <p:nvPr/>
                    </p:nvPicPr>
                    <p:blipFill>
                      <a:blip r:embed="rId7"/>
                      <a:stretch>
                        <a:fillRect/>
                      </a:stretch>
                    </p:blipFill>
                    <p:spPr>
                      <a:xfrm>
                        <a:off x="342107" y="4392463"/>
                        <a:ext cx="5287963" cy="711200"/>
                      </a:xfrm>
                      <a:prstGeom prst="rect">
                        <a:avLst/>
                      </a:prstGeom>
                    </p:spPr>
                  </p:pic>
                </p:oleObj>
              </mc:Fallback>
            </mc:AlternateContent>
          </a:graphicData>
        </a:graphic>
      </p:graphicFrame>
    </p:spTree>
    <p:extLst>
      <p:ext uri="{BB962C8B-B14F-4D97-AF65-F5344CB8AC3E}">
        <p14:creationId xmlns:p14="http://schemas.microsoft.com/office/powerpoint/2010/main" val="35760957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用</a:t>
            </a:r>
            <a:r>
              <a:rPr lang="en-US" altLang="zh-CN" sz="2400" b="1">
                <a:solidFill>
                  <a:schemeClr val="bg1">
                    <a:lumMod val="65000"/>
                  </a:schemeClr>
                </a:solidFill>
              </a:rPr>
              <a:t>Netty </a:t>
            </a:r>
            <a:r>
              <a:rPr lang="zh-CN" altLang="en-US" sz="2400" b="1">
                <a:solidFill>
                  <a:schemeClr val="bg1">
                    <a:lumMod val="65000"/>
                  </a:schemeClr>
                </a:solidFill>
              </a:rPr>
              <a:t>自己</a:t>
            </a:r>
            <a:r>
              <a:rPr lang="en-US" altLang="zh-CN" sz="2400" b="1">
                <a:solidFill>
                  <a:schemeClr val="bg1">
                    <a:lumMod val="65000"/>
                  </a:schemeClr>
                </a:solidFill>
              </a:rPr>
              <a:t> </a:t>
            </a:r>
            <a:r>
              <a:rPr lang="zh-CN" altLang="en-US" sz="2400" b="1">
                <a:solidFill>
                  <a:schemeClr val="bg1">
                    <a:lumMod val="65000"/>
                  </a:schemeClr>
                </a:solidFill>
              </a:rPr>
              <a:t>实现 </a:t>
            </a:r>
            <a:r>
              <a:rPr lang="en-US" altLang="zh-CN" sz="2400" b="1">
                <a:solidFill>
                  <a:schemeClr val="bg1">
                    <a:lumMod val="65000"/>
                  </a:schemeClr>
                </a:solidFill>
              </a:rPr>
              <a:t>dubbo RPC </a:t>
            </a:r>
          </a:p>
          <a:p>
            <a:endParaRPr lang="zh-CN" altLang="en-US"/>
          </a:p>
        </p:txBody>
      </p:sp>
    </p:spTree>
    <p:extLst>
      <p:ext uri="{BB962C8B-B14F-4D97-AF65-F5344CB8AC3E}">
        <p14:creationId xmlns:p14="http://schemas.microsoft.com/office/powerpoint/2010/main" val="22838777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基本介绍</a:t>
            </a:r>
            <a:endParaRPr lang="en-US" altLang="zh-CN" sz="2200" b="1"/>
          </a:p>
        </p:txBody>
      </p:sp>
      <p:sp>
        <p:nvSpPr>
          <p:cNvPr id="2" name="TextBox 1"/>
          <p:cNvSpPr txBox="1"/>
          <p:nvPr/>
        </p:nvSpPr>
        <p:spPr>
          <a:xfrm>
            <a:off x="541681" y="1296119"/>
            <a:ext cx="3040786" cy="4247317"/>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RPC</a:t>
            </a:r>
            <a:r>
              <a:rPr lang="zh-CN" altLang="en-US">
                <a:latin typeface="Arial" pitchFamily="34" charset="0"/>
                <a:cs typeface="Arial" pitchFamily="34" charset="0"/>
              </a:rPr>
              <a:t>（</a:t>
            </a:r>
            <a:r>
              <a:rPr lang="en-US" altLang="zh-CN">
                <a:latin typeface="Arial" pitchFamily="34" charset="0"/>
                <a:cs typeface="Arial" pitchFamily="34" charset="0"/>
              </a:rPr>
              <a:t>Remote Procedure Call</a:t>
            </a:r>
            <a:r>
              <a:rPr lang="zh-CN" altLang="en-US">
                <a:latin typeface="Arial" pitchFamily="34" charset="0"/>
                <a:cs typeface="Arial" pitchFamily="34" charset="0"/>
              </a:rPr>
              <a:t>）</a:t>
            </a:r>
            <a:r>
              <a:rPr lang="en-US" altLang="zh-CN">
                <a:latin typeface="Arial" pitchFamily="34" charset="0"/>
                <a:cs typeface="Arial" pitchFamily="34" charset="0"/>
              </a:rPr>
              <a:t>— </a:t>
            </a:r>
            <a:r>
              <a:rPr lang="zh-CN" altLang="en-US">
                <a:latin typeface="Arial" pitchFamily="34" charset="0"/>
                <a:cs typeface="Arial" pitchFamily="34" charset="0"/>
              </a:rPr>
              <a:t>远程过程调用，是一个计算机通信协议。该协议允许运行于一台计算机的程序调用另一台计算机的子程序，而程序员无需额外地为这个交互作用编程</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两个或多个应用程序都分布在不同的服务器上，它们之间的调用都像是本地方法调用一样</a:t>
            </a:r>
            <a:r>
              <a:rPr lang="en-US" altLang="zh-CN">
                <a:latin typeface="Arial" pitchFamily="34" charset="0"/>
                <a:cs typeface="Arial" pitchFamily="34" charset="0"/>
              </a:rPr>
              <a:t>(</a:t>
            </a:r>
            <a:r>
              <a:rPr lang="zh-CN" altLang="en-US">
                <a:latin typeface="Arial" pitchFamily="34" charset="0"/>
                <a:cs typeface="Arial" pitchFamily="34" charset="0"/>
              </a:rPr>
              <a:t>如图</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93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91" y="1752902"/>
            <a:ext cx="623887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753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基本介绍</a:t>
            </a:r>
            <a:endParaRPr lang="en-US" altLang="zh-CN" sz="2200" b="1"/>
          </a:p>
        </p:txBody>
      </p:sp>
      <p:sp>
        <p:nvSpPr>
          <p:cNvPr id="2" name="TextBox 1"/>
          <p:cNvSpPr txBox="1"/>
          <p:nvPr/>
        </p:nvSpPr>
        <p:spPr>
          <a:xfrm>
            <a:off x="541681" y="1296119"/>
            <a:ext cx="9017450" cy="923330"/>
          </a:xfrm>
          <a:prstGeom prst="rect">
            <a:avLst/>
          </a:prstGeom>
          <a:noFill/>
        </p:spPr>
        <p:txBody>
          <a:bodyPr wrap="square" rtlCol="0">
            <a:spAutoFit/>
          </a:bodyPr>
          <a:lstStyle/>
          <a:p>
            <a:pPr marL="342900" indent="-342900">
              <a:buAutoNum type="arabicParenR" startAt="3"/>
            </a:pPr>
            <a:r>
              <a:rPr lang="zh-CN" altLang="en-US">
                <a:latin typeface="Arial" pitchFamily="34" charset="0"/>
                <a:cs typeface="Arial" pitchFamily="34" charset="0"/>
              </a:rPr>
              <a:t>常见的 </a:t>
            </a:r>
            <a:r>
              <a:rPr lang="en-US" altLang="zh-CN">
                <a:latin typeface="Arial" pitchFamily="34" charset="0"/>
                <a:cs typeface="Arial" pitchFamily="34" charset="0"/>
              </a:rPr>
              <a:t>RPC </a:t>
            </a:r>
            <a:r>
              <a:rPr lang="zh-CN" altLang="en-US">
                <a:latin typeface="Arial" pitchFamily="34" charset="0"/>
                <a:cs typeface="Arial" pitchFamily="34" charset="0"/>
              </a:rPr>
              <a:t>框架有</a:t>
            </a:r>
            <a:r>
              <a:rPr lang="en-US" altLang="zh-CN">
                <a:latin typeface="Arial" pitchFamily="34" charset="0"/>
                <a:cs typeface="Arial" pitchFamily="34" charset="0"/>
              </a:rPr>
              <a:t>: </a:t>
            </a:r>
            <a:r>
              <a:rPr lang="zh-CN" altLang="en-US">
                <a:latin typeface="Arial" pitchFamily="34" charset="0"/>
                <a:cs typeface="Arial" pitchFamily="34" charset="0"/>
              </a:rPr>
              <a:t>比较知名的如阿里的</a:t>
            </a:r>
            <a:r>
              <a:rPr lang="en-US" altLang="zh-CN">
                <a:latin typeface="Arial" pitchFamily="34" charset="0"/>
                <a:cs typeface="Arial" pitchFamily="34" charset="0"/>
              </a:rPr>
              <a:t>Dubbo</a:t>
            </a:r>
            <a:r>
              <a:rPr lang="zh-CN" altLang="en-US">
                <a:latin typeface="Arial" pitchFamily="34" charset="0"/>
                <a:cs typeface="Arial" pitchFamily="34" charset="0"/>
              </a:rPr>
              <a:t>、</a:t>
            </a:r>
            <a:r>
              <a:rPr lang="en-US" altLang="zh-CN">
                <a:latin typeface="Arial" pitchFamily="34" charset="0"/>
                <a:cs typeface="Arial" pitchFamily="34" charset="0"/>
              </a:rPr>
              <a:t>google</a:t>
            </a:r>
            <a:r>
              <a:rPr lang="zh-CN" altLang="en-US">
                <a:latin typeface="Arial" pitchFamily="34" charset="0"/>
                <a:cs typeface="Arial" pitchFamily="34" charset="0"/>
              </a:rPr>
              <a:t>的</a:t>
            </a:r>
            <a:r>
              <a:rPr lang="en-US" altLang="zh-CN">
                <a:latin typeface="Arial" pitchFamily="34" charset="0"/>
                <a:cs typeface="Arial" pitchFamily="34" charset="0"/>
              </a:rPr>
              <a:t>gRPC</a:t>
            </a:r>
            <a:r>
              <a:rPr lang="zh-CN" altLang="en-US">
                <a:latin typeface="Arial" pitchFamily="34" charset="0"/>
                <a:cs typeface="Arial" pitchFamily="34" charset="0"/>
              </a:rPr>
              <a:t>、</a:t>
            </a:r>
            <a:r>
              <a:rPr lang="en-US" altLang="zh-CN">
                <a:latin typeface="Arial" pitchFamily="34" charset="0"/>
                <a:cs typeface="Arial" pitchFamily="34" charset="0"/>
              </a:rPr>
              <a:t>Go</a:t>
            </a:r>
            <a:r>
              <a:rPr lang="zh-CN" altLang="en-US">
                <a:latin typeface="Arial" pitchFamily="34" charset="0"/>
                <a:cs typeface="Arial" pitchFamily="34" charset="0"/>
              </a:rPr>
              <a:t>语言的</a:t>
            </a:r>
            <a:r>
              <a:rPr lang="en-US" altLang="zh-CN">
                <a:latin typeface="Arial" pitchFamily="34" charset="0"/>
                <a:cs typeface="Arial" pitchFamily="34" charset="0"/>
              </a:rPr>
              <a:t>rpcx</a:t>
            </a:r>
            <a:r>
              <a:rPr lang="zh-CN" altLang="en-US">
                <a:latin typeface="Arial" pitchFamily="34" charset="0"/>
                <a:cs typeface="Arial" pitchFamily="34" charset="0"/>
              </a:rPr>
              <a:t>、</a:t>
            </a:r>
            <a:r>
              <a:rPr lang="en-US" altLang="zh-CN">
                <a:latin typeface="Arial" pitchFamily="34" charset="0"/>
                <a:cs typeface="Arial" pitchFamily="34" charset="0"/>
              </a:rPr>
              <a:t>Apache</a:t>
            </a:r>
            <a:r>
              <a:rPr lang="zh-CN" altLang="en-US">
                <a:latin typeface="Arial" pitchFamily="34" charset="0"/>
                <a:cs typeface="Arial" pitchFamily="34" charset="0"/>
              </a:rPr>
              <a:t>的</a:t>
            </a:r>
            <a:r>
              <a:rPr lang="en-US" altLang="zh-CN">
                <a:latin typeface="Arial" pitchFamily="34" charset="0"/>
                <a:cs typeface="Arial" pitchFamily="34" charset="0"/>
              </a:rPr>
              <a:t>thrift</a:t>
            </a:r>
            <a:r>
              <a:rPr lang="zh-CN" altLang="en-US">
                <a:latin typeface="Arial" pitchFamily="34" charset="0"/>
                <a:cs typeface="Arial" pitchFamily="34" charset="0"/>
              </a:rPr>
              <a:t>，</a:t>
            </a:r>
            <a:r>
              <a:rPr lang="en-US" altLang="zh-CN">
                <a:latin typeface="Arial" pitchFamily="34" charset="0"/>
                <a:cs typeface="Arial" pitchFamily="34" charset="0"/>
              </a:rPr>
              <a:t> Spring </a:t>
            </a:r>
            <a:r>
              <a:rPr lang="zh-CN" altLang="en-US">
                <a:latin typeface="Arial" pitchFamily="34" charset="0"/>
                <a:cs typeface="Arial" pitchFamily="34" charset="0"/>
              </a:rPr>
              <a:t>旗下的 </a:t>
            </a:r>
            <a:r>
              <a:rPr lang="en-US" altLang="zh-CN">
                <a:latin typeface="Arial" pitchFamily="34" charset="0"/>
                <a:cs typeface="Arial" pitchFamily="34" charset="0"/>
              </a:rPr>
              <a:t>Spring Cloud</a:t>
            </a:r>
            <a:r>
              <a:rPr lang="zh-CN" altLang="en-US">
                <a:latin typeface="Arial" pitchFamily="34" charset="0"/>
                <a:cs typeface="Arial" pitchFamily="34" charset="0"/>
              </a:rPr>
              <a:t>。</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94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235" y="2520255"/>
            <a:ext cx="23241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406" y="2745595"/>
            <a:ext cx="2304256" cy="13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708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调用流程</a:t>
            </a:r>
            <a:endParaRPr lang="en-US" altLang="zh-CN" sz="2200" b="1"/>
          </a:p>
        </p:txBody>
      </p:sp>
      <p:sp>
        <p:nvSpPr>
          <p:cNvPr id="2" name="TextBox 1"/>
          <p:cNvSpPr txBox="1"/>
          <p:nvPr/>
        </p:nvSpPr>
        <p:spPr>
          <a:xfrm>
            <a:off x="541681" y="1296119"/>
            <a:ext cx="9017450" cy="400110"/>
          </a:xfrm>
          <a:prstGeom prst="rect">
            <a:avLst/>
          </a:prstGeom>
          <a:noFill/>
        </p:spPr>
        <p:txBody>
          <a:bodyPr wrap="square" rtlCol="0">
            <a:spAutoFit/>
          </a:bodyPr>
          <a:lstStyle/>
          <a:p>
            <a:r>
              <a:rPr lang="en-US" altLang="zh-CN" sz="2000" b="1">
                <a:latin typeface="Arial" pitchFamily="34" charset="0"/>
                <a:cs typeface="Arial" pitchFamily="34" charset="0"/>
              </a:rPr>
              <a:t>RPC</a:t>
            </a:r>
            <a:r>
              <a:rPr lang="zh-CN" altLang="en-US" sz="2000" b="1">
                <a:latin typeface="Arial" pitchFamily="34" charset="0"/>
                <a:cs typeface="Arial" pitchFamily="34" charset="0"/>
              </a:rPr>
              <a:t>调用流程图</a:t>
            </a:r>
            <a:endParaRPr lang="en-US" altLang="zh-CN" sz="2000" b="1">
              <a:latin typeface="Arial" pitchFamily="34" charset="0"/>
              <a:cs typeface="Arial" pitchFamily="34" charset="0"/>
            </a:endParaRPr>
          </a:p>
        </p:txBody>
      </p:sp>
      <p:sp>
        <p:nvSpPr>
          <p:cNvPr id="8" name="圆角矩形 7"/>
          <p:cNvSpPr/>
          <p:nvPr/>
        </p:nvSpPr>
        <p:spPr>
          <a:xfrm>
            <a:off x="668239" y="1899566"/>
            <a:ext cx="2171700" cy="33813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9" name="圆角矩形 8"/>
          <p:cNvSpPr/>
          <p:nvPr/>
        </p:nvSpPr>
        <p:spPr>
          <a:xfrm>
            <a:off x="4135339" y="1937667"/>
            <a:ext cx="2171700" cy="33909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 name="矩形 9"/>
          <p:cNvSpPr/>
          <p:nvPr/>
        </p:nvSpPr>
        <p:spPr>
          <a:xfrm>
            <a:off x="934939" y="219484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Client</a:t>
            </a:r>
            <a:endParaRPr lang="zh-CN" altLang="en-US" sz="1100"/>
          </a:p>
        </p:txBody>
      </p:sp>
      <p:sp>
        <p:nvSpPr>
          <p:cNvPr id="11" name="矩形 10"/>
          <p:cNvSpPr/>
          <p:nvPr/>
        </p:nvSpPr>
        <p:spPr>
          <a:xfrm>
            <a:off x="4478239" y="2251991"/>
            <a:ext cx="1504950" cy="4572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1100"/>
              <a:t>Server</a:t>
            </a:r>
            <a:endParaRPr lang="zh-CN" altLang="en-US" sz="1100"/>
          </a:p>
        </p:txBody>
      </p:sp>
      <p:sp>
        <p:nvSpPr>
          <p:cNvPr id="12" name="矩形 11"/>
          <p:cNvSpPr/>
          <p:nvPr/>
        </p:nvSpPr>
        <p:spPr>
          <a:xfrm>
            <a:off x="94446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p>
        </p:txBody>
      </p:sp>
      <p:sp>
        <p:nvSpPr>
          <p:cNvPr id="13" name="矩形 12"/>
          <p:cNvSpPr/>
          <p:nvPr/>
        </p:nvSpPr>
        <p:spPr>
          <a:xfrm>
            <a:off x="4468714" y="3109241"/>
            <a:ext cx="1504950" cy="45720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100"/>
              <a:t>编码</a:t>
            </a:r>
            <a:r>
              <a:rPr lang="en-US" altLang="zh-CN" sz="1100"/>
              <a:t>/</a:t>
            </a:r>
            <a:r>
              <a:rPr lang="zh-CN" altLang="en-US" sz="1100"/>
              <a:t>解码</a:t>
            </a:r>
          </a:p>
        </p:txBody>
      </p:sp>
      <p:sp>
        <p:nvSpPr>
          <p:cNvPr id="14" name="矩形 13"/>
          <p:cNvSpPr/>
          <p:nvPr/>
        </p:nvSpPr>
        <p:spPr>
          <a:xfrm>
            <a:off x="934939" y="391886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ClientStub</a:t>
            </a:r>
            <a:endParaRPr lang="zh-CN" altLang="en-US" sz="1100"/>
          </a:p>
        </p:txBody>
      </p:sp>
      <p:sp>
        <p:nvSpPr>
          <p:cNvPr id="15" name="矩形 14"/>
          <p:cNvSpPr/>
          <p:nvPr/>
        </p:nvSpPr>
        <p:spPr>
          <a:xfrm>
            <a:off x="4487764" y="3937916"/>
            <a:ext cx="1504950" cy="4572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ServerStub</a:t>
            </a:r>
            <a:endParaRPr lang="zh-CN" altLang="en-US" sz="1100"/>
          </a:p>
        </p:txBody>
      </p:sp>
      <p:sp>
        <p:nvSpPr>
          <p:cNvPr id="16" name="左右箭头 15"/>
          <p:cNvSpPr/>
          <p:nvPr/>
        </p:nvSpPr>
        <p:spPr>
          <a:xfrm>
            <a:off x="1087339" y="4718966"/>
            <a:ext cx="4914900" cy="571500"/>
          </a:xfrm>
          <a:prstGeom prst="leftRight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network</a:t>
            </a:r>
            <a:endParaRPr lang="zh-CN" altLang="en-US" sz="1100"/>
          </a:p>
        </p:txBody>
      </p:sp>
      <p:cxnSp>
        <p:nvCxnSpPr>
          <p:cNvPr id="17" name="肘形连接符 16"/>
          <p:cNvCxnSpPr/>
          <p:nvPr/>
        </p:nvCxnSpPr>
        <p:spPr>
          <a:xfrm rot="5400000">
            <a:off x="1025427" y="2904453"/>
            <a:ext cx="447675" cy="127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p:nvPr/>
        </p:nvCxnSpPr>
        <p:spPr>
          <a:xfrm rot="16200000" flipH="1">
            <a:off x="1063526" y="3771228"/>
            <a:ext cx="361950" cy="9525"/>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肘形连接符 18"/>
          <p:cNvCxnSpPr/>
          <p:nvPr/>
        </p:nvCxnSpPr>
        <p:spPr>
          <a:xfrm rot="5400000" flipH="1" flipV="1">
            <a:off x="5354539" y="371884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肘形连接符 19"/>
          <p:cNvCxnSpPr/>
          <p:nvPr/>
        </p:nvCxnSpPr>
        <p:spPr>
          <a:xfrm rot="16200000" flipV="1">
            <a:off x="5335490" y="2880641"/>
            <a:ext cx="371475" cy="2857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肘形连接符 20"/>
          <p:cNvCxnSpPr/>
          <p:nvPr/>
        </p:nvCxnSpPr>
        <p:spPr>
          <a:xfrm rot="16200000" flipH="1">
            <a:off x="4521101" y="2913978"/>
            <a:ext cx="419100" cy="95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肘形连接符 21"/>
          <p:cNvCxnSpPr/>
          <p:nvPr/>
        </p:nvCxnSpPr>
        <p:spPr>
          <a:xfrm rot="5400000">
            <a:off x="4597302" y="3761704"/>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肘形连接符 22"/>
          <p:cNvCxnSpPr/>
          <p:nvPr/>
        </p:nvCxnSpPr>
        <p:spPr>
          <a:xfrm rot="5400000" flipH="1" flipV="1">
            <a:off x="1758852" y="3714079"/>
            <a:ext cx="333375" cy="571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肘形连接符 23"/>
          <p:cNvCxnSpPr/>
          <p:nvPr/>
        </p:nvCxnSpPr>
        <p:spPr>
          <a:xfrm rot="5400000" flipH="1" flipV="1">
            <a:off x="1792189" y="2890167"/>
            <a:ext cx="428625" cy="95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肘形连接符 24"/>
          <p:cNvCxnSpPr/>
          <p:nvPr/>
        </p:nvCxnSpPr>
        <p:spPr>
          <a:xfrm rot="16200000" flipH="1">
            <a:off x="1220689" y="4576091"/>
            <a:ext cx="438152" cy="19053"/>
          </a:xfrm>
          <a:prstGeom prst="bentConnector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肘形连接符 25"/>
          <p:cNvCxnSpPr/>
          <p:nvPr/>
        </p:nvCxnSpPr>
        <p:spPr>
          <a:xfrm rot="5400000" flipH="1" flipV="1">
            <a:off x="1782666" y="4547516"/>
            <a:ext cx="447676" cy="6667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肘形连接符 26"/>
          <p:cNvCxnSpPr/>
          <p:nvPr/>
        </p:nvCxnSpPr>
        <p:spPr>
          <a:xfrm rot="5400000">
            <a:off x="4606827" y="4599905"/>
            <a:ext cx="361950" cy="9525"/>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肘形连接符 27"/>
          <p:cNvCxnSpPr/>
          <p:nvPr/>
        </p:nvCxnSpPr>
        <p:spPr>
          <a:xfrm rot="5400000" flipH="1" flipV="1">
            <a:off x="5306914" y="4576092"/>
            <a:ext cx="409575" cy="47625"/>
          </a:xfrm>
          <a:prstGeom prst="bentConnector3">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3" name="对象 2"/>
          <p:cNvGraphicFramePr>
            <a:graphicFrameLocks noChangeAspect="1"/>
          </p:cNvGraphicFramePr>
          <p:nvPr>
            <p:extLst>
              <p:ext uri="{D42A27DB-BD31-4B8C-83A1-F6EECF244321}">
                <p14:modId xmlns:p14="http://schemas.microsoft.com/office/powerpoint/2010/main" val="4253795574"/>
              </p:ext>
            </p:extLst>
          </p:nvPr>
        </p:nvGraphicFramePr>
        <p:xfrm>
          <a:off x="9226339" y="2088207"/>
          <a:ext cx="463736" cy="519384"/>
        </p:xfrm>
        <a:graphic>
          <a:graphicData uri="http://schemas.openxmlformats.org/presentationml/2006/ole">
            <mc:AlternateContent xmlns:mc="http://schemas.openxmlformats.org/markup-compatibility/2006">
              <mc:Choice xmlns:v="urn:schemas-microsoft-com:vml" Requires="v">
                <p:oleObj spid="_x0000_s195741" name="包装程序外壳对象" showAsIcon="1" r:id="rId4" imgW="635760" imgH="711360" progId="Package">
                  <p:embed/>
                </p:oleObj>
              </mc:Choice>
              <mc:Fallback>
                <p:oleObj name="包装程序外壳对象" showAsIcon="1" r:id="rId4" imgW="635760" imgH="711360" progId="Package">
                  <p:embed/>
                  <p:pic>
                    <p:nvPicPr>
                      <p:cNvPr id="0" name=""/>
                      <p:cNvPicPr/>
                      <p:nvPr/>
                    </p:nvPicPr>
                    <p:blipFill>
                      <a:blip r:embed="rId5"/>
                      <a:stretch>
                        <a:fillRect/>
                      </a:stretch>
                    </p:blipFill>
                    <p:spPr>
                      <a:xfrm>
                        <a:off x="9226339" y="2088207"/>
                        <a:ext cx="463736" cy="519384"/>
                      </a:xfrm>
                      <a:prstGeom prst="rect">
                        <a:avLst/>
                      </a:prstGeom>
                    </p:spPr>
                  </p:pic>
                </p:oleObj>
              </mc:Fallback>
            </mc:AlternateContent>
          </a:graphicData>
        </a:graphic>
      </p:graphicFrame>
      <p:sp>
        <p:nvSpPr>
          <p:cNvPr id="4" name="TextBox 3"/>
          <p:cNvSpPr txBox="1"/>
          <p:nvPr/>
        </p:nvSpPr>
        <p:spPr>
          <a:xfrm>
            <a:off x="6462787" y="4357016"/>
            <a:ext cx="3096344" cy="923330"/>
          </a:xfrm>
          <a:prstGeom prst="rect">
            <a:avLst/>
          </a:prstGeom>
          <a:noFill/>
        </p:spPr>
        <p:txBody>
          <a:bodyPr wrap="square" rtlCol="0">
            <a:spAutoFit/>
          </a:bodyPr>
          <a:lstStyle/>
          <a:p>
            <a:r>
              <a:rPr lang="zh-CN" altLang="en-US" b="1"/>
              <a:t>术语说明</a:t>
            </a:r>
            <a:r>
              <a:rPr lang="zh-CN" altLang="en-US"/>
              <a:t>：在</a:t>
            </a:r>
            <a:r>
              <a:rPr lang="en-US" altLang="zh-CN"/>
              <a:t>RPC </a:t>
            </a:r>
            <a:r>
              <a:rPr lang="zh-CN" altLang="en-US"/>
              <a:t>中， </a:t>
            </a:r>
            <a:r>
              <a:rPr lang="en-US" altLang="zh-CN"/>
              <a:t>Client </a:t>
            </a:r>
            <a:r>
              <a:rPr lang="zh-CN" altLang="en-US"/>
              <a:t>叫服务消费者，</a:t>
            </a:r>
            <a:r>
              <a:rPr lang="en-US" altLang="zh-CN"/>
              <a:t>Server </a:t>
            </a:r>
            <a:r>
              <a:rPr lang="zh-CN" altLang="en-US"/>
              <a:t>叫服务提供者</a:t>
            </a:r>
          </a:p>
        </p:txBody>
      </p:sp>
      <p:sp>
        <p:nvSpPr>
          <p:cNvPr id="5" name="矩形 4"/>
          <p:cNvSpPr/>
          <p:nvPr/>
        </p:nvSpPr>
        <p:spPr>
          <a:xfrm>
            <a:off x="474590" y="26869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a:t>
            </a:r>
            <a:r>
              <a:rPr lang="zh-CN" altLang="en-US" sz="1100"/>
              <a:t>请求</a:t>
            </a:r>
          </a:p>
        </p:txBody>
      </p:sp>
      <p:sp>
        <p:nvSpPr>
          <p:cNvPr id="29" name="矩形 28"/>
          <p:cNvSpPr/>
          <p:nvPr/>
        </p:nvSpPr>
        <p:spPr>
          <a:xfrm>
            <a:off x="474590" y="3539136"/>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2.</a:t>
            </a:r>
            <a:r>
              <a:rPr lang="zh-CN" altLang="en-US" sz="1100"/>
              <a:t>编码</a:t>
            </a:r>
          </a:p>
        </p:txBody>
      </p:sp>
      <p:sp>
        <p:nvSpPr>
          <p:cNvPr id="31" name="矩形 30"/>
          <p:cNvSpPr/>
          <p:nvPr/>
        </p:nvSpPr>
        <p:spPr>
          <a:xfrm>
            <a:off x="601316" y="4425665"/>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3.</a:t>
            </a:r>
            <a:r>
              <a:rPr lang="zh-CN" altLang="en-US" sz="1100"/>
              <a:t>发送</a:t>
            </a:r>
          </a:p>
        </p:txBody>
      </p:sp>
      <p:sp>
        <p:nvSpPr>
          <p:cNvPr id="32" name="矩形 31"/>
          <p:cNvSpPr/>
          <p:nvPr/>
        </p:nvSpPr>
        <p:spPr>
          <a:xfrm>
            <a:off x="5641244" y="4442507"/>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4.</a:t>
            </a:r>
            <a:r>
              <a:rPr lang="zh-CN" altLang="en-US" sz="1100"/>
              <a:t>接收</a:t>
            </a:r>
          </a:p>
        </p:txBody>
      </p:sp>
      <p:sp>
        <p:nvSpPr>
          <p:cNvPr id="33" name="矩形 32"/>
          <p:cNvSpPr/>
          <p:nvPr/>
        </p:nvSpPr>
        <p:spPr>
          <a:xfrm>
            <a:off x="5669819" y="3590253"/>
            <a:ext cx="664840"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5.</a:t>
            </a:r>
            <a:r>
              <a:rPr lang="zh-CN" altLang="en-US" sz="1100"/>
              <a:t>解码</a:t>
            </a:r>
          </a:p>
        </p:txBody>
      </p:sp>
      <p:sp>
        <p:nvSpPr>
          <p:cNvPr id="34" name="矩形 33"/>
          <p:cNvSpPr/>
          <p:nvPr/>
        </p:nvSpPr>
        <p:spPr>
          <a:xfrm>
            <a:off x="5641243" y="270919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6.</a:t>
            </a:r>
            <a:r>
              <a:rPr lang="zh-CN" altLang="en-US" sz="1100"/>
              <a:t>调用</a:t>
            </a:r>
            <a:r>
              <a:rPr lang="en-US" altLang="zh-CN" sz="1100"/>
              <a:t>API</a:t>
            </a:r>
            <a:endParaRPr lang="zh-CN" altLang="en-US" sz="1100"/>
          </a:p>
        </p:txBody>
      </p:sp>
      <p:sp>
        <p:nvSpPr>
          <p:cNvPr id="35" name="矩形 34"/>
          <p:cNvSpPr/>
          <p:nvPr/>
        </p:nvSpPr>
        <p:spPr>
          <a:xfrm>
            <a:off x="3883360" y="2709191"/>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7.</a:t>
            </a:r>
            <a:r>
              <a:rPr lang="zh-CN" altLang="en-US" sz="1100"/>
              <a:t>响应</a:t>
            </a:r>
          </a:p>
        </p:txBody>
      </p:sp>
      <p:sp>
        <p:nvSpPr>
          <p:cNvPr id="36" name="矩形 35"/>
          <p:cNvSpPr/>
          <p:nvPr/>
        </p:nvSpPr>
        <p:spPr>
          <a:xfrm>
            <a:off x="3852254" y="3539136"/>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8</a:t>
            </a:r>
            <a:r>
              <a:rPr lang="zh-CN" altLang="en-US" sz="1100"/>
              <a:t>编码</a:t>
            </a:r>
          </a:p>
        </p:txBody>
      </p:sp>
      <p:sp>
        <p:nvSpPr>
          <p:cNvPr id="37" name="矩形 36"/>
          <p:cNvSpPr/>
          <p:nvPr/>
        </p:nvSpPr>
        <p:spPr>
          <a:xfrm>
            <a:off x="3883360" y="4425665"/>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9</a:t>
            </a:r>
            <a:r>
              <a:rPr lang="zh-CN" altLang="en-US" sz="1100"/>
              <a:t>发送</a:t>
            </a:r>
          </a:p>
        </p:txBody>
      </p:sp>
      <p:sp>
        <p:nvSpPr>
          <p:cNvPr id="38" name="矩形 37"/>
          <p:cNvSpPr/>
          <p:nvPr/>
        </p:nvSpPr>
        <p:spPr>
          <a:xfrm>
            <a:off x="1984652" y="4442507"/>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10</a:t>
            </a:r>
            <a:r>
              <a:rPr lang="zh-CN" altLang="en-US" sz="1100"/>
              <a:t>接收</a:t>
            </a:r>
          </a:p>
        </p:txBody>
      </p:sp>
      <p:sp>
        <p:nvSpPr>
          <p:cNvPr id="39" name="矩形 38"/>
          <p:cNvSpPr/>
          <p:nvPr/>
        </p:nvSpPr>
        <p:spPr>
          <a:xfrm>
            <a:off x="2023815" y="3469940"/>
            <a:ext cx="821543"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11</a:t>
            </a:r>
            <a:r>
              <a:rPr lang="zh-CN" altLang="en-US" sz="1100"/>
              <a:t>解码</a:t>
            </a:r>
          </a:p>
        </p:txBody>
      </p:sp>
      <p:sp>
        <p:nvSpPr>
          <p:cNvPr id="40" name="矩形 39"/>
          <p:cNvSpPr/>
          <p:nvPr/>
        </p:nvSpPr>
        <p:spPr>
          <a:xfrm>
            <a:off x="2029117" y="2706774"/>
            <a:ext cx="1121302" cy="3263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100"/>
              <a:t>12</a:t>
            </a:r>
            <a:r>
              <a:rPr lang="zh-CN" altLang="en-US" sz="1100"/>
              <a:t>得到结果</a:t>
            </a:r>
          </a:p>
        </p:txBody>
      </p:sp>
    </p:spTree>
    <p:extLst>
      <p:ext uri="{BB962C8B-B14F-4D97-AF65-F5344CB8AC3E}">
        <p14:creationId xmlns:p14="http://schemas.microsoft.com/office/powerpoint/2010/main" val="8811852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RPC</a:t>
            </a:r>
            <a:r>
              <a:rPr lang="zh-CN" altLang="en-US" sz="2200" b="1"/>
              <a:t>调用流程</a:t>
            </a:r>
            <a:endParaRPr lang="en-US" altLang="zh-CN" sz="2200" b="1"/>
          </a:p>
        </p:txBody>
      </p:sp>
      <p:sp>
        <p:nvSpPr>
          <p:cNvPr id="2" name="TextBox 1"/>
          <p:cNvSpPr txBox="1"/>
          <p:nvPr/>
        </p:nvSpPr>
        <p:spPr>
          <a:xfrm>
            <a:off x="541681" y="1296119"/>
            <a:ext cx="9017450" cy="4031873"/>
          </a:xfrm>
          <a:prstGeom prst="rect">
            <a:avLst/>
          </a:prstGeom>
          <a:noFill/>
        </p:spPr>
        <p:txBody>
          <a:bodyPr wrap="square" rtlCol="0">
            <a:spAutoFit/>
          </a:bodyPr>
          <a:lstStyle/>
          <a:p>
            <a:r>
              <a:rPr lang="en-US" altLang="zh-CN" sz="2000" b="1">
                <a:latin typeface="Arial" pitchFamily="34" charset="0"/>
                <a:cs typeface="Arial" pitchFamily="34" charset="0"/>
              </a:rPr>
              <a:t>PRC</a:t>
            </a:r>
            <a:r>
              <a:rPr lang="zh-CN" altLang="en-US" sz="2000" b="1">
                <a:latin typeface="Arial" pitchFamily="34" charset="0"/>
                <a:cs typeface="Arial" pitchFamily="34" charset="0"/>
              </a:rPr>
              <a:t>调用流程说明</a:t>
            </a:r>
            <a:endParaRPr lang="en-US" altLang="zh-CN" sz="2000" b="1">
              <a:latin typeface="Arial" pitchFamily="34" charset="0"/>
              <a:cs typeface="Arial" pitchFamily="34" charset="0"/>
            </a:endParaRPr>
          </a:p>
          <a:p>
            <a:endParaRPr lang="en-US" altLang="zh-CN" sz="2000" b="1">
              <a:latin typeface="Arial" pitchFamily="34" charset="0"/>
              <a:cs typeface="Arial" pitchFamily="34" charset="0"/>
            </a:endParaRPr>
          </a:p>
          <a:p>
            <a:pPr marL="342900" indent="-342900">
              <a:buAutoNum type="arabicParenR"/>
            </a:pPr>
            <a:r>
              <a:rPr lang="zh-CN" altLang="en-US" b="1">
                <a:solidFill>
                  <a:srgbClr val="DA0000"/>
                </a:solidFill>
                <a:latin typeface="Arial" pitchFamily="34" charset="0"/>
                <a:cs typeface="Arial" pitchFamily="34" charset="0"/>
              </a:rPr>
              <a:t>服务消费方</a:t>
            </a:r>
            <a:r>
              <a:rPr lang="en-US" altLang="zh-CN" b="1">
                <a:solidFill>
                  <a:srgbClr val="DA0000"/>
                </a:solidFill>
                <a:latin typeface="Arial" pitchFamily="34" charset="0"/>
                <a:cs typeface="Arial" pitchFamily="34" charset="0"/>
              </a:rPr>
              <a:t>(client)</a:t>
            </a:r>
            <a:r>
              <a:rPr lang="zh-CN" altLang="en-US">
                <a:latin typeface="Arial" pitchFamily="34" charset="0"/>
                <a:cs typeface="Arial" pitchFamily="34" charset="0"/>
              </a:rPr>
              <a:t>以本地调用方式调用服务</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stub </a:t>
            </a:r>
            <a:r>
              <a:rPr lang="zh-CN" altLang="en-US">
                <a:latin typeface="Arial" pitchFamily="34" charset="0"/>
                <a:cs typeface="Arial" pitchFamily="34" charset="0"/>
              </a:rPr>
              <a:t>接收到调用后负责将方法、参数等封装成能够进行网络传输的消息体</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stub </a:t>
            </a:r>
            <a:r>
              <a:rPr lang="zh-CN" altLang="en-US">
                <a:latin typeface="Arial" pitchFamily="34" charset="0"/>
                <a:cs typeface="Arial" pitchFamily="34" charset="0"/>
              </a:rPr>
              <a:t>将消息进行编码并发送到服务端</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server stub </a:t>
            </a:r>
            <a:r>
              <a:rPr lang="zh-CN" altLang="en-US">
                <a:latin typeface="Arial" pitchFamily="34" charset="0"/>
                <a:cs typeface="Arial" pitchFamily="34" charset="0"/>
              </a:rPr>
              <a:t>收到消息后进行解码</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server stub </a:t>
            </a:r>
            <a:r>
              <a:rPr lang="zh-CN" altLang="en-US">
                <a:latin typeface="Arial" pitchFamily="34" charset="0"/>
                <a:cs typeface="Arial" pitchFamily="34" charset="0"/>
              </a:rPr>
              <a:t>根据解码结果调用本地的服务</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本地服务执行并将结果返回给 </a:t>
            </a:r>
            <a:r>
              <a:rPr lang="en-US" altLang="zh-CN">
                <a:latin typeface="Arial" pitchFamily="34" charset="0"/>
                <a:cs typeface="Arial" pitchFamily="34" charset="0"/>
              </a:rPr>
              <a:t>server stub</a:t>
            </a:r>
          </a:p>
          <a:p>
            <a:pPr marL="342900" indent="-342900">
              <a:buAutoNum type="arabicParenR"/>
            </a:pPr>
            <a:r>
              <a:rPr lang="en-US" altLang="zh-CN">
                <a:latin typeface="Arial" pitchFamily="34" charset="0"/>
                <a:cs typeface="Arial" pitchFamily="34" charset="0"/>
              </a:rPr>
              <a:t>server stub </a:t>
            </a:r>
            <a:r>
              <a:rPr lang="zh-CN" altLang="en-US">
                <a:latin typeface="Arial" pitchFamily="34" charset="0"/>
                <a:cs typeface="Arial" pitchFamily="34" charset="0"/>
              </a:rPr>
              <a:t>将返回导入结果进行编码并发送至消费方</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stub </a:t>
            </a:r>
            <a:r>
              <a:rPr lang="zh-CN" altLang="en-US">
                <a:latin typeface="Arial" pitchFamily="34" charset="0"/>
                <a:cs typeface="Arial" pitchFamily="34" charset="0"/>
              </a:rPr>
              <a:t>接收到消息并进行解码</a:t>
            </a:r>
            <a:endParaRPr lang="en-US" altLang="zh-CN">
              <a:latin typeface="Arial" pitchFamily="34" charset="0"/>
              <a:cs typeface="Arial" pitchFamily="34" charset="0"/>
            </a:endParaRPr>
          </a:p>
          <a:p>
            <a:pPr marL="342900" indent="-342900">
              <a:buAutoNum type="arabicParenR"/>
            </a:pPr>
            <a:r>
              <a:rPr lang="zh-CN" altLang="en-US" b="1">
                <a:solidFill>
                  <a:srgbClr val="EA0000"/>
                </a:solidFill>
                <a:latin typeface="Arial" pitchFamily="34" charset="0"/>
                <a:cs typeface="Arial" pitchFamily="34" charset="0"/>
              </a:rPr>
              <a:t>服务消费方</a:t>
            </a:r>
            <a:r>
              <a:rPr lang="en-US" altLang="zh-CN" b="1">
                <a:solidFill>
                  <a:srgbClr val="EA0000"/>
                </a:solidFill>
                <a:latin typeface="Arial" pitchFamily="34" charset="0"/>
                <a:cs typeface="Arial" pitchFamily="34" charset="0"/>
              </a:rPr>
              <a:t>(client)</a:t>
            </a:r>
            <a:r>
              <a:rPr lang="zh-CN" altLang="en-US" b="1">
                <a:solidFill>
                  <a:srgbClr val="EA0000"/>
                </a:solidFill>
                <a:latin typeface="Arial" pitchFamily="34" charset="0"/>
                <a:cs typeface="Arial" pitchFamily="34" charset="0"/>
              </a:rPr>
              <a:t>得到结果</a:t>
            </a:r>
            <a:endParaRPr lang="en-US" altLang="zh-CN" b="1">
              <a:solidFill>
                <a:srgbClr val="EA0000"/>
              </a:solidFill>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小结：</a:t>
            </a:r>
            <a:r>
              <a:rPr lang="en-US" altLang="zh-CN">
                <a:latin typeface="Arial" pitchFamily="34" charset="0"/>
                <a:cs typeface="Arial" pitchFamily="34" charset="0"/>
              </a:rPr>
              <a:t>RPC </a:t>
            </a:r>
            <a:r>
              <a:rPr lang="zh-CN" altLang="en-US">
                <a:latin typeface="Arial" pitchFamily="34" charset="0"/>
                <a:cs typeface="Arial" pitchFamily="34" charset="0"/>
              </a:rPr>
              <a:t>的目标就是将 </a:t>
            </a:r>
            <a:r>
              <a:rPr lang="en-US" altLang="zh-CN">
                <a:latin typeface="Arial" pitchFamily="34" charset="0"/>
                <a:cs typeface="Arial" pitchFamily="34" charset="0"/>
              </a:rPr>
              <a:t>2-8 </a:t>
            </a:r>
            <a:r>
              <a:rPr lang="zh-CN" altLang="en-US">
                <a:latin typeface="Arial" pitchFamily="34" charset="0"/>
                <a:cs typeface="Arial" pitchFamily="34" charset="0"/>
              </a:rPr>
              <a:t>这些步骤都封装起来，用户无需关心这些细节，可以像调用本地方法一样即可完成远程服务调用。</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249794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9"/>
            <a:ext cx="8817878" cy="954107"/>
          </a:xfrm>
          <a:prstGeom prst="rect">
            <a:avLst/>
          </a:prstGeom>
          <a:noFill/>
        </p:spPr>
        <p:txBody>
          <a:bodyPr wrap="square" rtlCol="0">
            <a:spAutoFit/>
          </a:bodyPr>
          <a:lstStyle/>
          <a:p>
            <a:r>
              <a:rPr lang="en-US" altLang="zh-CN" sz="2000" b="1">
                <a:solidFill>
                  <a:srgbClr val="0070C0"/>
                </a:solidFill>
              </a:rPr>
              <a:t>Selector</a:t>
            </a:r>
            <a:r>
              <a:rPr lang="zh-CN" altLang="en-US" sz="2000" b="1">
                <a:solidFill>
                  <a:srgbClr val="0070C0"/>
                </a:solidFill>
              </a:rPr>
              <a:t>类相关方法</a:t>
            </a:r>
            <a:endParaRPr lang="en-US" altLang="zh-CN" sz="2000" b="1">
              <a:solidFill>
                <a:srgbClr val="0070C0"/>
              </a:solidFill>
            </a:endParaRPr>
          </a:p>
          <a:p>
            <a:endParaRPr lang="en-US" altLang="zh-CN"/>
          </a:p>
          <a:p>
            <a:r>
              <a:rPr lang="en-US" altLang="zh-CN"/>
              <a:t>Selector </a:t>
            </a:r>
            <a:r>
              <a:rPr lang="zh-CN" altLang="en-US"/>
              <a:t>类是一个抽象类</a:t>
            </a:r>
            <a:r>
              <a:rPr lang="en-US" altLang="zh-CN"/>
              <a:t>, </a:t>
            </a:r>
            <a:r>
              <a:rPr lang="zh-CN" altLang="en-US"/>
              <a:t>常用方法和说明如下</a:t>
            </a:r>
            <a:r>
              <a:rPr lang="en-US" altLang="zh-CN"/>
              <a:t>:</a:t>
            </a:r>
          </a:p>
        </p:txBody>
      </p:sp>
      <p:sp>
        <p:nvSpPr>
          <p:cNvPr id="4" name="TextBox 3"/>
          <p:cNvSpPr txBox="1"/>
          <p:nvPr/>
        </p:nvSpPr>
        <p:spPr>
          <a:xfrm>
            <a:off x="691136" y="2334054"/>
            <a:ext cx="6052950" cy="2585323"/>
          </a:xfrm>
          <a:prstGeom prst="rect">
            <a:avLst/>
          </a:prstGeom>
          <a:noFill/>
        </p:spPr>
        <p:txBody>
          <a:bodyPr wrap="square" rtlCol="0">
            <a:spAutoFit/>
          </a:bodyPr>
          <a:lstStyle/>
          <a:p>
            <a:r>
              <a:rPr lang="en-US" altLang="zh-CN" b="1"/>
              <a:t>public abstract class Selector implements Closeable { </a:t>
            </a:r>
          </a:p>
          <a:p>
            <a:r>
              <a:rPr lang="en-US" altLang="zh-CN" b="1"/>
              <a:t>public static Selector open();//</a:t>
            </a:r>
            <a:r>
              <a:rPr lang="zh-CN" altLang="en-US" b="1"/>
              <a:t>得到一个选择器对象</a:t>
            </a:r>
          </a:p>
          <a:p>
            <a:r>
              <a:rPr lang="en-US" altLang="zh-CN" b="1"/>
              <a:t>public int select(long timeout);//</a:t>
            </a:r>
            <a:r>
              <a:rPr lang="zh-CN" altLang="en-US" b="1"/>
              <a:t>监控所有注册的通道，当其中有 </a:t>
            </a:r>
            <a:r>
              <a:rPr lang="en-US" altLang="zh-CN" b="1"/>
              <a:t>IO </a:t>
            </a:r>
            <a:r>
              <a:rPr lang="zh-CN" altLang="en-US" b="1"/>
              <a:t>操作可以进行时，将</a:t>
            </a:r>
          </a:p>
          <a:p>
            <a:r>
              <a:rPr lang="zh-CN" altLang="en-US" b="1"/>
              <a:t>对应的 </a:t>
            </a:r>
            <a:r>
              <a:rPr lang="en-US" altLang="zh-CN" b="1"/>
              <a:t>SelectionKey </a:t>
            </a:r>
            <a:r>
              <a:rPr lang="zh-CN" altLang="en-US" b="1"/>
              <a:t>加入到内部集合中并返回，参数用来设置超时时间</a:t>
            </a:r>
          </a:p>
          <a:p>
            <a:r>
              <a:rPr lang="en-US" altLang="zh-CN" b="1"/>
              <a:t>public Set&lt;SelectionKey&gt; selectedKeys();//</a:t>
            </a:r>
            <a:r>
              <a:rPr lang="zh-CN" altLang="en-US" b="1"/>
              <a:t>从内部集合中得到所有的 </a:t>
            </a:r>
            <a:r>
              <a:rPr lang="en-US" altLang="zh-CN" b="1"/>
              <a:t>SelectionKey	</a:t>
            </a:r>
          </a:p>
          <a:p>
            <a:r>
              <a:rPr lang="en-US" altLang="zh-CN" b="1"/>
              <a:t>}</a:t>
            </a:r>
            <a:endParaRPr lang="zh-CN" altLang="en-US"/>
          </a:p>
        </p:txBody>
      </p:sp>
      <p:pic>
        <p:nvPicPr>
          <p:cNvPr id="175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507" y="2408139"/>
            <a:ext cx="299508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024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自己实现 </a:t>
            </a:r>
            <a:r>
              <a:rPr lang="en-US" altLang="zh-CN" sz="2200" b="1"/>
              <a:t>dubbo RPC(</a:t>
            </a:r>
            <a:r>
              <a:rPr lang="zh-CN" altLang="en-US" sz="2200" b="1"/>
              <a:t>基于</a:t>
            </a:r>
            <a:r>
              <a:rPr lang="en-US" altLang="zh-CN" sz="2200" b="1"/>
              <a:t>Netty) </a:t>
            </a:r>
          </a:p>
        </p:txBody>
      </p:sp>
      <p:sp>
        <p:nvSpPr>
          <p:cNvPr id="2" name="TextBox 1"/>
          <p:cNvSpPr txBox="1"/>
          <p:nvPr/>
        </p:nvSpPr>
        <p:spPr>
          <a:xfrm>
            <a:off x="541681" y="1296119"/>
            <a:ext cx="9017450" cy="4093428"/>
          </a:xfrm>
          <a:prstGeom prst="rect">
            <a:avLst/>
          </a:prstGeom>
          <a:noFill/>
        </p:spPr>
        <p:txBody>
          <a:bodyPr wrap="square" rtlCol="0">
            <a:spAutoFit/>
          </a:bodyPr>
          <a:lstStyle/>
          <a:p>
            <a:r>
              <a:rPr lang="zh-CN" altLang="en-US" sz="2000" b="1">
                <a:solidFill>
                  <a:srgbClr val="0070C0"/>
                </a:solidFill>
              </a:rPr>
              <a:t>需求说明</a:t>
            </a:r>
            <a:endParaRPr lang="en-US" altLang="zh-CN" sz="2000" b="1">
              <a:solidFill>
                <a:srgbClr val="0070C0"/>
              </a:solidFill>
              <a:latin typeface="Arial" pitchFamily="34" charset="0"/>
              <a:cs typeface="Arial" pitchFamily="34" charset="0"/>
            </a:endParaRPr>
          </a:p>
          <a:p>
            <a:endParaRPr lang="en-US" altLang="zh-CN" sz="2000" b="1">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dubbo </a:t>
            </a:r>
            <a:r>
              <a:rPr lang="zh-CN" altLang="en-US">
                <a:latin typeface="Arial" pitchFamily="34" charset="0"/>
                <a:cs typeface="Arial" pitchFamily="34" charset="0"/>
              </a:rPr>
              <a:t>底层使用了 </a:t>
            </a:r>
            <a:r>
              <a:rPr lang="en-US" altLang="zh-CN">
                <a:latin typeface="Arial" pitchFamily="34" charset="0"/>
                <a:cs typeface="Arial" pitchFamily="34" charset="0"/>
              </a:rPr>
              <a:t>Netty </a:t>
            </a:r>
            <a:r>
              <a:rPr lang="zh-CN" altLang="en-US">
                <a:latin typeface="Arial" pitchFamily="34" charset="0"/>
                <a:cs typeface="Arial" pitchFamily="34" charset="0"/>
              </a:rPr>
              <a:t>作为网络通讯框架，要求用 </a:t>
            </a:r>
            <a:r>
              <a:rPr lang="en-US" altLang="zh-CN">
                <a:latin typeface="Arial" pitchFamily="34" charset="0"/>
                <a:cs typeface="Arial" pitchFamily="34" charset="0"/>
              </a:rPr>
              <a:t>Netty </a:t>
            </a:r>
            <a:r>
              <a:rPr lang="zh-CN" altLang="en-US">
                <a:latin typeface="Arial" pitchFamily="34" charset="0"/>
                <a:cs typeface="Arial" pitchFamily="34" charset="0"/>
              </a:rPr>
              <a:t>实现一个简单的 </a:t>
            </a:r>
            <a:r>
              <a:rPr lang="en-US" altLang="zh-CN">
                <a:latin typeface="Arial" pitchFamily="34" charset="0"/>
                <a:cs typeface="Arial" pitchFamily="34" charset="0"/>
              </a:rPr>
              <a:t>RPC </a:t>
            </a:r>
            <a:r>
              <a:rPr lang="zh-CN" altLang="en-US">
                <a:latin typeface="Arial" pitchFamily="34" charset="0"/>
                <a:cs typeface="Arial" pitchFamily="34" charset="0"/>
              </a:rPr>
              <a:t>框架</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模仿 </a:t>
            </a:r>
            <a:r>
              <a:rPr lang="en-US" altLang="zh-CN">
                <a:latin typeface="Arial" pitchFamily="34" charset="0"/>
                <a:cs typeface="Arial" pitchFamily="34" charset="0"/>
              </a:rPr>
              <a:t>dubbo</a:t>
            </a:r>
            <a:r>
              <a:rPr lang="zh-CN" altLang="en-US">
                <a:latin typeface="Arial" pitchFamily="34" charset="0"/>
                <a:cs typeface="Arial" pitchFamily="34" charset="0"/>
              </a:rPr>
              <a:t>，消费者和提供者约定接口和协议，消费者远程调用提供者的服务，提供者返回一个字符串，消费者打印提供者返回的数据。底层网络通信使用 </a:t>
            </a:r>
            <a:r>
              <a:rPr lang="en-US" altLang="zh-CN">
                <a:latin typeface="Arial" pitchFamily="34" charset="0"/>
                <a:cs typeface="Arial" pitchFamily="34" charset="0"/>
              </a:rPr>
              <a:t>Netty 4.1.20</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sz="2000" b="1">
                <a:solidFill>
                  <a:srgbClr val="0070C0"/>
                </a:solidFill>
                <a:latin typeface="Arial" pitchFamily="34" charset="0"/>
                <a:cs typeface="Arial" pitchFamily="34" charset="0"/>
              </a:rPr>
              <a:t>设计说明</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创建一个接口，定义抽象方法。用于消费者和提供者之间的约定。</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创建一个提供者，该类需要监听消费者的请求，并按照约定返回数据。</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创建一个消费者，该类需要透明的调用自己不存在的方法，内部需要使用 </a:t>
            </a:r>
            <a:r>
              <a:rPr lang="en-US" altLang="zh-CN">
                <a:latin typeface="Arial" pitchFamily="34" charset="0"/>
                <a:cs typeface="Arial" pitchFamily="34" charset="0"/>
              </a:rPr>
              <a:t>Netty </a:t>
            </a:r>
            <a:r>
              <a:rPr lang="zh-CN" altLang="en-US">
                <a:latin typeface="Arial" pitchFamily="34" charset="0"/>
                <a:cs typeface="Arial" pitchFamily="34" charset="0"/>
              </a:rPr>
              <a:t>请求提供者返回数据</a:t>
            </a:r>
          </a:p>
        </p:txBody>
      </p:sp>
    </p:spTree>
    <p:extLst>
      <p:ext uri="{BB962C8B-B14F-4D97-AF65-F5344CB8AC3E}">
        <p14:creationId xmlns:p14="http://schemas.microsoft.com/office/powerpoint/2010/main" val="3286307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自己实现 </a:t>
            </a:r>
            <a:r>
              <a:rPr lang="en-US" altLang="zh-CN" sz="2200" b="1"/>
              <a:t>dubbo RPC(</a:t>
            </a:r>
            <a:r>
              <a:rPr lang="zh-CN" altLang="en-US" sz="2200" b="1"/>
              <a:t>基于</a:t>
            </a:r>
            <a:r>
              <a:rPr lang="en-US" altLang="zh-CN" sz="2200" b="1"/>
              <a:t>Netty) </a:t>
            </a:r>
          </a:p>
        </p:txBody>
      </p:sp>
      <p:sp>
        <p:nvSpPr>
          <p:cNvPr id="2" name="TextBox 1"/>
          <p:cNvSpPr txBox="1"/>
          <p:nvPr/>
        </p:nvSpPr>
        <p:spPr>
          <a:xfrm>
            <a:off x="541681" y="1296119"/>
            <a:ext cx="9017450" cy="1261884"/>
          </a:xfrm>
          <a:prstGeom prst="rect">
            <a:avLst/>
          </a:prstGeom>
          <a:noFill/>
        </p:spPr>
        <p:txBody>
          <a:bodyPr wrap="square" rtlCol="0">
            <a:spAutoFit/>
          </a:bodyPr>
          <a:lstStyle/>
          <a:p>
            <a:r>
              <a:rPr lang="zh-CN" altLang="en-US" sz="2000" b="1">
                <a:solidFill>
                  <a:srgbClr val="0070C0"/>
                </a:solidFill>
              </a:rPr>
              <a:t>代码实现 </a:t>
            </a:r>
            <a:r>
              <a:rPr lang="en-US" altLang="zh-CN" sz="2000" b="1">
                <a:solidFill>
                  <a:srgbClr val="0070C0"/>
                </a:solidFill>
              </a:rPr>
              <a:t>dubbo RPC </a:t>
            </a:r>
            <a:endParaRPr lang="en-US" altLang="zh-CN" sz="2000" b="1">
              <a:solidFill>
                <a:srgbClr val="0070C0"/>
              </a:solidFill>
              <a:latin typeface="Arial" pitchFamily="34" charset="0"/>
              <a:cs typeface="Arial" pitchFamily="34" charset="0"/>
            </a:endParaRPr>
          </a:p>
          <a:p>
            <a:endParaRPr lang="en-US" altLang="zh-CN" sz="2000" b="1">
              <a:latin typeface="Arial" pitchFamily="34" charset="0"/>
              <a:cs typeface="Arial" pitchFamily="34" charset="0"/>
            </a:endParaRPr>
          </a:p>
          <a:p>
            <a:r>
              <a:rPr lang="zh-CN" altLang="en-US">
                <a:latin typeface="Arial" pitchFamily="34" charset="0"/>
                <a:cs typeface="Arial" pitchFamily="34" charset="0"/>
              </a:rPr>
              <a:t>思路分析</a:t>
            </a:r>
            <a:r>
              <a:rPr lang="en-US" altLang="zh-CN">
                <a:latin typeface="Arial" pitchFamily="34" charset="0"/>
                <a:cs typeface="Arial" pitchFamily="34" charset="0"/>
              </a:rPr>
              <a:t>(</a:t>
            </a:r>
            <a:r>
              <a:rPr lang="zh-CN" altLang="en-US">
                <a:latin typeface="Arial" pitchFamily="34" charset="0"/>
                <a:cs typeface="Arial" pitchFamily="34" charset="0"/>
              </a:rPr>
              <a:t>图 待</a:t>
            </a:r>
            <a:r>
              <a:rPr lang="en-US" altLang="zh-CN">
                <a:latin typeface="Arial" pitchFamily="34" charset="0"/>
                <a:cs typeface="Arial" pitchFamily="34" charset="0"/>
              </a:rPr>
              <a:t>.)</a:t>
            </a:r>
          </a:p>
          <a:p>
            <a:r>
              <a:rPr lang="zh-CN" altLang="en-US">
                <a:latin typeface="Arial" pitchFamily="34" charset="0"/>
                <a:cs typeface="Arial" pitchFamily="34" charset="0"/>
              </a:rPr>
              <a:t>代码实现</a:t>
            </a:r>
          </a:p>
        </p:txBody>
      </p:sp>
      <p:graphicFrame>
        <p:nvGraphicFramePr>
          <p:cNvPr id="3" name="对象 2"/>
          <p:cNvGraphicFramePr>
            <a:graphicFrameLocks noChangeAspect="1"/>
          </p:cNvGraphicFramePr>
          <p:nvPr>
            <p:extLst>
              <p:ext uri="{D42A27DB-BD31-4B8C-83A1-F6EECF244321}">
                <p14:modId xmlns:p14="http://schemas.microsoft.com/office/powerpoint/2010/main" val="628853291"/>
              </p:ext>
            </p:extLst>
          </p:nvPr>
        </p:nvGraphicFramePr>
        <p:xfrm>
          <a:off x="702147" y="3168327"/>
          <a:ext cx="1246187" cy="711200"/>
        </p:xfrm>
        <a:graphic>
          <a:graphicData uri="http://schemas.openxmlformats.org/presentationml/2006/ole">
            <mc:AlternateContent xmlns:mc="http://schemas.openxmlformats.org/markup-compatibility/2006">
              <mc:Choice xmlns:v="urn:schemas-microsoft-com:vml" Requires="v">
                <p:oleObj spid="_x0000_s196764" name="包装程序外壳对象" showAsIcon="1" r:id="rId4" imgW="1245960" imgH="711360" progId="Package">
                  <p:embed/>
                </p:oleObj>
              </mc:Choice>
              <mc:Fallback>
                <p:oleObj name="包装程序外壳对象" showAsIcon="1" r:id="rId4" imgW="1245960" imgH="711360" progId="Package">
                  <p:embed/>
                  <p:pic>
                    <p:nvPicPr>
                      <p:cNvPr id="0" name=""/>
                      <p:cNvPicPr/>
                      <p:nvPr/>
                    </p:nvPicPr>
                    <p:blipFill>
                      <a:blip r:embed="rId5"/>
                      <a:stretch>
                        <a:fillRect/>
                      </a:stretch>
                    </p:blipFill>
                    <p:spPr>
                      <a:xfrm>
                        <a:off x="702147" y="3168327"/>
                        <a:ext cx="1246187" cy="711200"/>
                      </a:xfrm>
                      <a:prstGeom prst="rect">
                        <a:avLst/>
                      </a:prstGeom>
                    </p:spPr>
                  </p:pic>
                </p:oleObj>
              </mc:Fallback>
            </mc:AlternateContent>
          </a:graphicData>
        </a:graphic>
      </p:graphicFrame>
    </p:spTree>
    <p:extLst>
      <p:ext uri="{BB962C8B-B14F-4D97-AF65-F5344CB8AC3E}">
        <p14:creationId xmlns:p14="http://schemas.microsoft.com/office/powerpoint/2010/main" val="8373629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21628" y="3495900"/>
            <a:ext cx="5302040" cy="830997"/>
          </a:xfrm>
          <a:prstGeom prst="rect">
            <a:avLst/>
          </a:prstGeom>
        </p:spPr>
        <p:txBody>
          <a:bodyPr wrap="square">
            <a:spAutoFit/>
          </a:bodyPr>
          <a:lstStyle/>
          <a:p>
            <a:r>
              <a:rPr lang="zh-CN" altLang="en-US" sz="4800" b="1" dirty="0">
                <a:solidFill>
                  <a:srgbClr val="FFFF00"/>
                </a:solidFill>
              </a:rPr>
              <a:t>谢谢！ 欢迎收看！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r>
              <a:rPr lang="zh-CN" altLang="en-US" sz="2200" b="1"/>
              <a:t>选择器</a:t>
            </a:r>
            <a:r>
              <a:rPr lang="en-US" altLang="zh-CN" sz="2200" b="1"/>
              <a:t>) </a:t>
            </a:r>
          </a:p>
        </p:txBody>
      </p:sp>
      <p:sp>
        <p:nvSpPr>
          <p:cNvPr id="2" name="TextBox 1"/>
          <p:cNvSpPr txBox="1"/>
          <p:nvPr/>
        </p:nvSpPr>
        <p:spPr>
          <a:xfrm>
            <a:off x="691135" y="1368127"/>
            <a:ext cx="8579963" cy="3170099"/>
          </a:xfrm>
          <a:prstGeom prst="rect">
            <a:avLst/>
          </a:prstGeom>
          <a:noFill/>
        </p:spPr>
        <p:txBody>
          <a:bodyPr wrap="square" rtlCol="0">
            <a:spAutoFit/>
          </a:bodyPr>
          <a:lstStyle/>
          <a:p>
            <a:r>
              <a:rPr lang="zh-CN" altLang="en-US" sz="2000" b="1">
                <a:solidFill>
                  <a:srgbClr val="0070C0"/>
                </a:solidFill>
                <a:latin typeface="Arial" pitchFamily="34" charset="0"/>
                <a:cs typeface="Arial" pitchFamily="34" charset="0"/>
              </a:rPr>
              <a:t>注意事项</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NIO</a:t>
            </a:r>
            <a:r>
              <a:rPr lang="zh-CN" altLang="en-US">
                <a:latin typeface="Arial" pitchFamily="34" charset="0"/>
                <a:cs typeface="Arial" pitchFamily="34" charset="0"/>
              </a:rPr>
              <a:t>中的 </a:t>
            </a:r>
            <a:r>
              <a:rPr lang="en-US" altLang="zh-CN">
                <a:latin typeface="Arial" pitchFamily="34" charset="0"/>
                <a:cs typeface="Arial" pitchFamily="34" charset="0"/>
              </a:rPr>
              <a:t>ServerSocketChannel</a:t>
            </a:r>
            <a:r>
              <a:rPr lang="zh-CN" altLang="en-US">
                <a:latin typeface="Arial" pitchFamily="34" charset="0"/>
                <a:cs typeface="Arial" pitchFamily="34" charset="0"/>
              </a:rPr>
              <a:t>功能类似</a:t>
            </a:r>
            <a:r>
              <a:rPr lang="en-US" altLang="zh-CN">
                <a:latin typeface="Arial" pitchFamily="34" charset="0"/>
                <a:cs typeface="Arial" pitchFamily="34" charset="0"/>
              </a:rPr>
              <a:t>ServerSocket</a:t>
            </a:r>
            <a:r>
              <a:rPr lang="zh-CN" altLang="en-US">
                <a:latin typeface="Arial" pitchFamily="34" charset="0"/>
                <a:cs typeface="Arial" pitchFamily="34" charset="0"/>
              </a:rPr>
              <a:t>，</a:t>
            </a:r>
            <a:r>
              <a:rPr lang="en-US" altLang="zh-CN">
                <a:latin typeface="Arial" pitchFamily="34" charset="0"/>
                <a:cs typeface="Arial" pitchFamily="34" charset="0"/>
              </a:rPr>
              <a:t>SocketChannel</a:t>
            </a:r>
            <a:r>
              <a:rPr lang="zh-CN" altLang="en-US">
                <a:latin typeface="Arial" pitchFamily="34" charset="0"/>
                <a:cs typeface="Arial" pitchFamily="34" charset="0"/>
              </a:rPr>
              <a:t>功能类似</a:t>
            </a:r>
            <a:r>
              <a:rPr lang="en-US" altLang="zh-CN">
                <a:latin typeface="Arial" pitchFamily="34" charset="0"/>
                <a:cs typeface="Arial" pitchFamily="34" charset="0"/>
              </a:rPr>
              <a:t>Socket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selector </a:t>
            </a:r>
            <a:r>
              <a:rPr lang="zh-CN" altLang="en-US">
                <a:latin typeface="Arial" pitchFamily="34" charset="0"/>
                <a:cs typeface="Arial" pitchFamily="34" charset="0"/>
              </a:rPr>
              <a:t>相关方法说明</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en-US" altLang="zh-CN"/>
              <a:t>selector.select()//</a:t>
            </a:r>
            <a:r>
              <a:rPr lang="zh-CN" altLang="en-US"/>
              <a:t>阻塞</a:t>
            </a:r>
            <a:endParaRPr lang="en-US" altLang="zh-CN"/>
          </a:p>
          <a:p>
            <a:r>
              <a:rPr lang="en-US" altLang="zh-CN"/>
              <a:t>selector.select(1000);//</a:t>
            </a:r>
            <a:r>
              <a:rPr lang="zh-CN" altLang="en-US"/>
              <a:t>阻塞</a:t>
            </a:r>
            <a:r>
              <a:rPr lang="en-US" altLang="zh-CN"/>
              <a:t>1000</a:t>
            </a:r>
            <a:r>
              <a:rPr lang="zh-CN" altLang="en-US"/>
              <a:t>毫秒，在</a:t>
            </a:r>
            <a:r>
              <a:rPr lang="en-US" altLang="zh-CN"/>
              <a:t>1000</a:t>
            </a:r>
            <a:r>
              <a:rPr lang="zh-CN" altLang="en-US"/>
              <a:t>毫秒后返回</a:t>
            </a:r>
          </a:p>
          <a:p>
            <a:r>
              <a:rPr lang="en-US" altLang="zh-CN"/>
              <a:t>selector.wakeup();//</a:t>
            </a:r>
            <a:r>
              <a:rPr lang="zh-CN" altLang="en-US"/>
              <a:t>唤醒</a:t>
            </a:r>
            <a:r>
              <a:rPr lang="en-US" altLang="zh-CN"/>
              <a:t>selector</a:t>
            </a:r>
          </a:p>
          <a:p>
            <a:r>
              <a:rPr lang="en-US" altLang="zh-CN"/>
              <a:t>selector.selectNow();//</a:t>
            </a:r>
            <a:r>
              <a:rPr lang="zh-CN" altLang="en-US"/>
              <a:t>不阻塞，立马返还</a:t>
            </a:r>
            <a:endParaRPr lang="en-US" altLang="zh-CN"/>
          </a:p>
        </p:txBody>
      </p:sp>
    </p:spTree>
    <p:extLst>
      <p:ext uri="{BB962C8B-B14F-4D97-AF65-F5344CB8AC3E}">
        <p14:creationId xmlns:p14="http://schemas.microsoft.com/office/powerpoint/2010/main" val="244748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非阻塞 网络编程原理分析图</a:t>
            </a:r>
            <a:endParaRPr lang="en-US" altLang="zh-CN" sz="2200" b="1"/>
          </a:p>
        </p:txBody>
      </p:sp>
      <p:sp>
        <p:nvSpPr>
          <p:cNvPr id="2" name="TextBox 1"/>
          <p:cNvSpPr txBox="1"/>
          <p:nvPr/>
        </p:nvSpPr>
        <p:spPr>
          <a:xfrm>
            <a:off x="691136" y="1368127"/>
            <a:ext cx="7995872" cy="707886"/>
          </a:xfrm>
          <a:prstGeom prst="rect">
            <a:avLst/>
          </a:prstGeom>
          <a:noFill/>
        </p:spPr>
        <p:txBody>
          <a:bodyPr wrap="square" rtlCol="0">
            <a:spAutoFit/>
          </a:bodyPr>
          <a:lstStyle/>
          <a:p>
            <a:r>
              <a:rPr lang="en-US" altLang="zh-CN" sz="2000"/>
              <a:t>NIO </a:t>
            </a:r>
            <a:r>
              <a:rPr lang="zh-CN" altLang="en-US" sz="2000"/>
              <a:t>非阻塞 网络编程相关的</a:t>
            </a:r>
            <a:r>
              <a:rPr lang="en-US" altLang="zh-CN" sz="2000"/>
              <a:t>(Selector</a:t>
            </a:r>
            <a:r>
              <a:rPr lang="zh-CN" altLang="en-US" sz="2000"/>
              <a:t>、</a:t>
            </a:r>
            <a:r>
              <a:rPr lang="en-US" altLang="zh-CN" sz="2000"/>
              <a:t>SelectionKey</a:t>
            </a:r>
            <a:r>
              <a:rPr lang="zh-CN" altLang="en-US" sz="2000"/>
              <a:t>、</a:t>
            </a:r>
            <a:r>
              <a:rPr lang="en-US" altLang="zh-CN" sz="2000"/>
              <a:t>ServerScoketChannel</a:t>
            </a:r>
            <a:r>
              <a:rPr lang="zh-CN" altLang="en-US" sz="2000"/>
              <a:t>和</a:t>
            </a:r>
            <a:r>
              <a:rPr lang="en-US" altLang="zh-CN" sz="2000"/>
              <a:t>SocketChannel) </a:t>
            </a:r>
            <a:r>
              <a:rPr lang="zh-CN" altLang="en-US" sz="2000"/>
              <a:t>关系梳理图</a:t>
            </a:r>
            <a:endParaRPr lang="en-US" altLang="zh-CN"/>
          </a:p>
        </p:txBody>
      </p:sp>
      <p:graphicFrame>
        <p:nvGraphicFramePr>
          <p:cNvPr id="8" name="对象 7"/>
          <p:cNvGraphicFramePr>
            <a:graphicFrameLocks noChangeAspect="1"/>
          </p:cNvGraphicFramePr>
          <p:nvPr>
            <p:extLst>
              <p:ext uri="{D42A27DB-BD31-4B8C-83A1-F6EECF244321}">
                <p14:modId xmlns:p14="http://schemas.microsoft.com/office/powerpoint/2010/main" val="1138897402"/>
              </p:ext>
            </p:extLst>
          </p:nvPr>
        </p:nvGraphicFramePr>
        <p:xfrm>
          <a:off x="6318771" y="4425670"/>
          <a:ext cx="546100" cy="711200"/>
        </p:xfrm>
        <a:graphic>
          <a:graphicData uri="http://schemas.openxmlformats.org/presentationml/2006/ole">
            <mc:AlternateContent xmlns:mc="http://schemas.openxmlformats.org/markup-compatibility/2006">
              <mc:Choice xmlns:v="urn:schemas-microsoft-com:vml" Requires="v">
                <p:oleObj spid="_x0000_s178483" name="包装程序外壳对象" showAsIcon="1" r:id="rId4" imgW="546480" imgH="711360" progId="Package">
                  <p:embed/>
                </p:oleObj>
              </mc:Choice>
              <mc:Fallback>
                <p:oleObj name="包装程序外壳对象" showAsIcon="1" r:id="rId4" imgW="546480" imgH="711360" progId="Package">
                  <p:embed/>
                  <p:pic>
                    <p:nvPicPr>
                      <p:cNvPr id="0" name=""/>
                      <p:cNvPicPr/>
                      <p:nvPr/>
                    </p:nvPicPr>
                    <p:blipFill>
                      <a:blip r:embed="rId5"/>
                      <a:stretch>
                        <a:fillRect/>
                      </a:stretch>
                    </p:blipFill>
                    <p:spPr>
                      <a:xfrm>
                        <a:off x="6318771" y="4425670"/>
                        <a:ext cx="546100" cy="7112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17508599"/>
              </p:ext>
            </p:extLst>
          </p:nvPr>
        </p:nvGraphicFramePr>
        <p:xfrm>
          <a:off x="7182867" y="4425670"/>
          <a:ext cx="712787" cy="711200"/>
        </p:xfrm>
        <a:graphic>
          <a:graphicData uri="http://schemas.openxmlformats.org/presentationml/2006/ole">
            <mc:AlternateContent xmlns:mc="http://schemas.openxmlformats.org/markup-compatibility/2006">
              <mc:Choice xmlns:v="urn:schemas-microsoft-com:vml" Requires="v">
                <p:oleObj spid="_x0000_s178484" name="包装程序外壳对象" showAsIcon="1" r:id="rId6" imgW="712080" imgH="711360" progId="Package">
                  <p:embed/>
                </p:oleObj>
              </mc:Choice>
              <mc:Fallback>
                <p:oleObj name="包装程序外壳对象" showAsIcon="1" r:id="rId6" imgW="712080" imgH="711360" progId="Package">
                  <p:embed/>
                  <p:pic>
                    <p:nvPicPr>
                      <p:cNvPr id="0" name=""/>
                      <p:cNvPicPr/>
                      <p:nvPr/>
                    </p:nvPicPr>
                    <p:blipFill>
                      <a:blip r:embed="rId7"/>
                      <a:stretch>
                        <a:fillRect/>
                      </a:stretch>
                    </p:blipFill>
                    <p:spPr>
                      <a:xfrm>
                        <a:off x="7182867" y="4425670"/>
                        <a:ext cx="712787" cy="711200"/>
                      </a:xfrm>
                      <a:prstGeom prst="rect">
                        <a:avLst/>
                      </a:prstGeom>
                    </p:spPr>
                  </p:pic>
                </p:oleObj>
              </mc:Fallback>
            </mc:AlternateContent>
          </a:graphicData>
        </a:graphic>
      </p:graphicFrame>
      <p:pic>
        <p:nvPicPr>
          <p:cNvPr id="178320" name="Picture 1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091" y="2187849"/>
            <a:ext cx="6203699" cy="342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34795" y="1152103"/>
            <a:ext cx="3600400" cy="4185761"/>
          </a:xfrm>
          <a:prstGeom prst="rect">
            <a:avLst/>
          </a:prstGeom>
          <a:solidFill>
            <a:schemeClr val="bg1">
              <a:lumMod val="95000"/>
            </a:schemeClr>
          </a:solidFill>
        </p:spPr>
        <p:txBody>
          <a:bodyPr wrap="square" rtlCol="0">
            <a:spAutoFit/>
          </a:bodyPr>
          <a:lstStyle/>
          <a:p>
            <a:r>
              <a:rPr lang="zh-CN" altLang="en-US" sz="1400"/>
              <a:t>对右图的说明</a:t>
            </a:r>
            <a:r>
              <a:rPr lang="en-US" altLang="zh-CN" sz="1400"/>
              <a:t>:</a:t>
            </a:r>
          </a:p>
          <a:p>
            <a:pPr marL="342900" indent="-342900">
              <a:buAutoNum type="arabicPeriod"/>
            </a:pPr>
            <a:r>
              <a:rPr lang="zh-CN" altLang="en-US" sz="1400"/>
              <a:t>当客户端连接时，会通过</a:t>
            </a:r>
            <a:r>
              <a:rPr lang="en-US" altLang="zh-CN" sz="1400"/>
              <a:t>ServerSocketChannel </a:t>
            </a:r>
            <a:r>
              <a:rPr lang="zh-CN" altLang="en-US" sz="1400"/>
              <a:t>得到 </a:t>
            </a:r>
            <a:r>
              <a:rPr lang="en-US" altLang="zh-CN" sz="1400"/>
              <a:t>SocketChannel</a:t>
            </a:r>
          </a:p>
          <a:p>
            <a:pPr marL="342900" indent="-342900">
              <a:buFontTx/>
              <a:buAutoNum type="arabicPeriod"/>
            </a:pPr>
            <a:r>
              <a:rPr lang="en-US" altLang="zh-CN" sz="1400"/>
              <a:t>Selector </a:t>
            </a:r>
            <a:r>
              <a:rPr lang="zh-CN" altLang="en-US" sz="1400"/>
              <a:t>进行监听  </a:t>
            </a:r>
            <a:r>
              <a:rPr lang="en-US" altLang="zh-CN" sz="1400"/>
              <a:t>select </a:t>
            </a:r>
            <a:r>
              <a:rPr lang="zh-CN" altLang="en-US" sz="1400"/>
              <a:t>方法</a:t>
            </a:r>
            <a:r>
              <a:rPr lang="en-US" altLang="zh-CN" sz="1400"/>
              <a:t>, </a:t>
            </a:r>
            <a:r>
              <a:rPr lang="zh-CN" altLang="en-US" sz="1400"/>
              <a:t>返回有事件发生的通道的个数</a:t>
            </a:r>
            <a:r>
              <a:rPr lang="en-US" altLang="zh-CN" sz="1400"/>
              <a:t>.</a:t>
            </a:r>
          </a:p>
          <a:p>
            <a:pPr marL="342900" indent="-342900">
              <a:buAutoNum type="arabicPeriod"/>
            </a:pPr>
            <a:endParaRPr lang="en-US" altLang="zh-CN" sz="1400"/>
          </a:p>
          <a:p>
            <a:pPr marL="342900" indent="-342900">
              <a:buAutoNum type="arabicPeriod"/>
            </a:pPr>
            <a:r>
              <a:rPr lang="zh-CN" altLang="en-US" sz="1400"/>
              <a:t>将</a:t>
            </a:r>
            <a:r>
              <a:rPr lang="en-US" altLang="zh-CN" sz="1400"/>
              <a:t>socketChannel</a:t>
            </a:r>
            <a:r>
              <a:rPr lang="zh-CN" altLang="en-US" sz="1400"/>
              <a:t>注册到</a:t>
            </a:r>
            <a:r>
              <a:rPr lang="en-US" altLang="zh-CN" sz="1400"/>
              <a:t>Selector</a:t>
            </a:r>
            <a:r>
              <a:rPr lang="zh-CN" altLang="en-US" sz="1400"/>
              <a:t>上</a:t>
            </a:r>
            <a:r>
              <a:rPr lang="en-US" altLang="zh-CN" sz="1400"/>
              <a:t>, register(Selector sel, </a:t>
            </a:r>
            <a:r>
              <a:rPr lang="en-US" altLang="zh-CN" sz="1400" b="1"/>
              <a:t>int </a:t>
            </a:r>
            <a:r>
              <a:rPr lang="en-US" altLang="zh-CN" sz="1400"/>
              <a:t>ops), </a:t>
            </a:r>
            <a:r>
              <a:rPr lang="zh-CN" altLang="en-US" sz="1400"/>
              <a:t>一个</a:t>
            </a:r>
            <a:r>
              <a:rPr lang="en-US" altLang="zh-CN" sz="1400"/>
              <a:t>selector</a:t>
            </a:r>
            <a:r>
              <a:rPr lang="zh-CN" altLang="en-US" sz="1400"/>
              <a:t>上可以注册多个</a:t>
            </a:r>
            <a:r>
              <a:rPr lang="en-US" altLang="zh-CN" sz="1400"/>
              <a:t>SocketChannel</a:t>
            </a:r>
          </a:p>
          <a:p>
            <a:pPr marL="342900" indent="-342900">
              <a:buAutoNum type="arabicPeriod"/>
            </a:pPr>
            <a:endParaRPr lang="en-US" altLang="zh-CN" sz="1400"/>
          </a:p>
          <a:p>
            <a:pPr marL="342900" indent="-342900">
              <a:buAutoNum type="arabicPeriod"/>
            </a:pPr>
            <a:r>
              <a:rPr lang="zh-CN" altLang="en-US" sz="1400"/>
              <a:t>注册后返回一个 </a:t>
            </a:r>
            <a:r>
              <a:rPr lang="en-US" altLang="zh-CN" sz="1400"/>
              <a:t>SelectionKey, </a:t>
            </a:r>
            <a:r>
              <a:rPr lang="zh-CN" altLang="en-US" sz="1400"/>
              <a:t>会和该</a:t>
            </a:r>
            <a:r>
              <a:rPr lang="en-US" altLang="zh-CN" sz="1400"/>
              <a:t>Selector </a:t>
            </a:r>
            <a:r>
              <a:rPr lang="zh-CN" altLang="en-US" sz="1400"/>
              <a:t>关联</a:t>
            </a:r>
            <a:r>
              <a:rPr lang="en-US" altLang="zh-CN" sz="1400"/>
              <a:t>(</a:t>
            </a:r>
            <a:r>
              <a:rPr lang="zh-CN" altLang="en-US" sz="1400"/>
              <a:t>集合</a:t>
            </a:r>
            <a:r>
              <a:rPr lang="en-US" altLang="zh-CN" sz="1400"/>
              <a:t>)</a:t>
            </a:r>
          </a:p>
          <a:p>
            <a:pPr marL="342900" indent="-342900">
              <a:buAutoNum type="arabicPeriod"/>
            </a:pPr>
            <a:r>
              <a:rPr lang="zh-CN" altLang="en-US" sz="1400"/>
              <a:t>进一步得到各个 </a:t>
            </a:r>
            <a:r>
              <a:rPr lang="en-US" altLang="zh-CN" sz="1400"/>
              <a:t>SelectionKey (</a:t>
            </a:r>
            <a:r>
              <a:rPr lang="zh-CN" altLang="en-US" sz="1400"/>
              <a:t>有事件发生</a:t>
            </a:r>
            <a:r>
              <a:rPr lang="en-US" altLang="zh-CN" sz="1400"/>
              <a:t>)</a:t>
            </a:r>
          </a:p>
          <a:p>
            <a:pPr marL="342900" indent="-342900">
              <a:buAutoNum type="arabicPeriod"/>
            </a:pPr>
            <a:r>
              <a:rPr lang="zh-CN" altLang="en-US" sz="1400"/>
              <a:t>在通过 </a:t>
            </a:r>
            <a:r>
              <a:rPr lang="en-US" altLang="zh-CN" sz="1400"/>
              <a:t>SelectionKey  </a:t>
            </a:r>
            <a:r>
              <a:rPr lang="zh-CN" altLang="en-US" sz="1400"/>
              <a:t>反向获取 </a:t>
            </a:r>
            <a:r>
              <a:rPr lang="en-US" altLang="zh-CN" sz="1400"/>
              <a:t>SocketChannel , </a:t>
            </a:r>
            <a:r>
              <a:rPr lang="zh-CN" altLang="en-US" sz="1400"/>
              <a:t>方法</a:t>
            </a:r>
            <a:r>
              <a:rPr lang="en-US" altLang="zh-CN" sz="1400"/>
              <a:t> channel()</a:t>
            </a:r>
          </a:p>
          <a:p>
            <a:pPr marL="342900" indent="-342900">
              <a:buAutoNum type="arabicPeriod"/>
            </a:pPr>
            <a:r>
              <a:rPr lang="zh-CN" altLang="en-US" sz="1400"/>
              <a:t>可以通过  得到的 </a:t>
            </a:r>
            <a:r>
              <a:rPr lang="en-US" altLang="zh-CN" sz="1400"/>
              <a:t>channel </a:t>
            </a:r>
            <a:r>
              <a:rPr lang="zh-CN" altLang="en-US" sz="1400"/>
              <a:t> </a:t>
            </a:r>
            <a:r>
              <a:rPr lang="en-US" altLang="zh-CN" sz="1400"/>
              <a:t>, </a:t>
            </a:r>
            <a:r>
              <a:rPr lang="zh-CN" altLang="en-US" sz="1400"/>
              <a:t>完成业务处理</a:t>
            </a:r>
            <a:endParaRPr lang="en-US" altLang="zh-CN" sz="1400"/>
          </a:p>
          <a:p>
            <a:pPr marL="342900" indent="-342900">
              <a:buAutoNum type="arabicPeriod"/>
            </a:pPr>
            <a:r>
              <a:rPr lang="zh-CN" altLang="en-US" sz="1400"/>
              <a:t>代码撑腰。。。</a:t>
            </a:r>
          </a:p>
        </p:txBody>
      </p:sp>
    </p:spTree>
    <p:extLst>
      <p:ext uri="{BB962C8B-B14F-4D97-AF65-F5344CB8AC3E}">
        <p14:creationId xmlns:p14="http://schemas.microsoft.com/office/powerpoint/2010/main" val="223752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非阻塞 网络编程快速入门</a:t>
            </a:r>
            <a:endParaRPr lang="en-US" altLang="zh-CN" sz="2200" b="1"/>
          </a:p>
        </p:txBody>
      </p:sp>
      <p:sp>
        <p:nvSpPr>
          <p:cNvPr id="2" name="TextBox 1"/>
          <p:cNvSpPr txBox="1"/>
          <p:nvPr/>
        </p:nvSpPr>
        <p:spPr>
          <a:xfrm>
            <a:off x="691136" y="1368128"/>
            <a:ext cx="8518966" cy="1200329"/>
          </a:xfrm>
          <a:prstGeom prst="rect">
            <a:avLst/>
          </a:prstGeom>
          <a:noFill/>
        </p:spPr>
        <p:txBody>
          <a:bodyPr wrap="square" rtlCol="0">
            <a:spAutoFit/>
          </a:bodyPr>
          <a:lstStyle/>
          <a:p>
            <a:r>
              <a:rPr lang="zh-CN" altLang="en-US"/>
              <a:t>案例要求</a:t>
            </a:r>
            <a:r>
              <a:rPr lang="en-US" altLang="zh-CN"/>
              <a:t>:  </a:t>
            </a:r>
          </a:p>
          <a:p>
            <a:pPr marL="342900" indent="-342900">
              <a:buAutoNum type="arabicParenR"/>
            </a:pPr>
            <a:r>
              <a:rPr lang="zh-CN" altLang="en-US"/>
              <a:t>编写一个 </a:t>
            </a:r>
            <a:r>
              <a:rPr lang="en-US" altLang="zh-CN"/>
              <a:t>NIO </a:t>
            </a:r>
            <a:r>
              <a:rPr lang="zh-CN" altLang="en-US"/>
              <a:t>入门案例，实现服务器端和客户端之间的数据简单通讯（非阻塞）</a:t>
            </a:r>
            <a:endParaRPr lang="en-US" altLang="zh-CN"/>
          </a:p>
          <a:p>
            <a:pPr marL="342900" indent="-342900">
              <a:buAutoNum type="arabicParenR"/>
            </a:pPr>
            <a:r>
              <a:rPr lang="zh-CN" altLang="en-US"/>
              <a:t>目的：理解</a:t>
            </a:r>
            <a:r>
              <a:rPr lang="en-US" altLang="zh-CN"/>
              <a:t>NIO</a:t>
            </a:r>
            <a:r>
              <a:rPr lang="zh-CN" altLang="en-US"/>
              <a:t>非阻塞网络编程机制</a:t>
            </a:r>
            <a:endParaRPr lang="en-US" altLang="zh-CN"/>
          </a:p>
          <a:p>
            <a:pPr marL="342900" indent="-342900">
              <a:buAutoNum type="arabicParenR"/>
            </a:pPr>
            <a:r>
              <a:rPr lang="zh-CN" altLang="en-US"/>
              <a:t>看老师代码演示</a:t>
            </a: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2640712954"/>
              </p:ext>
            </p:extLst>
          </p:nvPr>
        </p:nvGraphicFramePr>
        <p:xfrm>
          <a:off x="7939730" y="4608487"/>
          <a:ext cx="527188" cy="711200"/>
        </p:xfrm>
        <a:graphic>
          <a:graphicData uri="http://schemas.openxmlformats.org/presentationml/2006/ole">
            <mc:AlternateContent xmlns:mc="http://schemas.openxmlformats.org/markup-compatibility/2006">
              <mc:Choice xmlns:v="urn:schemas-microsoft-com:vml" Requires="v">
                <p:oleObj spid="_x0000_s179707"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7939730" y="4608487"/>
                        <a:ext cx="527188"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04105252"/>
              </p:ext>
            </p:extLst>
          </p:nvPr>
        </p:nvGraphicFramePr>
        <p:xfrm>
          <a:off x="3604644" y="3744391"/>
          <a:ext cx="1345975" cy="711200"/>
        </p:xfrm>
        <a:graphic>
          <a:graphicData uri="http://schemas.openxmlformats.org/presentationml/2006/ole">
            <mc:AlternateContent xmlns:mc="http://schemas.openxmlformats.org/markup-compatibility/2006">
              <mc:Choice xmlns:v="urn:schemas-microsoft-com:vml" Requires="v">
                <p:oleObj spid="_x0000_s179708" name="包装程序外壳对象" showAsIcon="1" r:id="rId6" imgW="1296720" imgH="711360" progId="Package">
                  <p:embed/>
                </p:oleObj>
              </mc:Choice>
              <mc:Fallback>
                <p:oleObj name="包装程序外壳对象" showAsIcon="1" r:id="rId6" imgW="1296720" imgH="711360" progId="Package">
                  <p:embed/>
                  <p:pic>
                    <p:nvPicPr>
                      <p:cNvPr id="0" name=""/>
                      <p:cNvPicPr/>
                      <p:nvPr/>
                    </p:nvPicPr>
                    <p:blipFill>
                      <a:blip r:embed="rId7"/>
                      <a:stretch>
                        <a:fillRect/>
                      </a:stretch>
                    </p:blipFill>
                    <p:spPr>
                      <a:xfrm>
                        <a:off x="3604644" y="3744391"/>
                        <a:ext cx="1345975" cy="711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39700425"/>
              </p:ext>
            </p:extLst>
          </p:nvPr>
        </p:nvGraphicFramePr>
        <p:xfrm>
          <a:off x="5166643" y="3744391"/>
          <a:ext cx="1266897" cy="711200"/>
        </p:xfrm>
        <a:graphic>
          <a:graphicData uri="http://schemas.openxmlformats.org/presentationml/2006/ole">
            <mc:AlternateContent xmlns:mc="http://schemas.openxmlformats.org/markup-compatibility/2006">
              <mc:Choice xmlns:v="urn:schemas-microsoft-com:vml" Requires="v">
                <p:oleObj spid="_x0000_s179709" name="包装程序外壳对象" showAsIcon="1" r:id="rId8" imgW="1220400" imgH="711360" progId="Package">
                  <p:embed/>
                </p:oleObj>
              </mc:Choice>
              <mc:Fallback>
                <p:oleObj name="包装程序外壳对象" showAsIcon="1" r:id="rId8" imgW="1220400" imgH="711360" progId="Package">
                  <p:embed/>
                  <p:pic>
                    <p:nvPicPr>
                      <p:cNvPr id="0" name=""/>
                      <p:cNvPicPr/>
                      <p:nvPr/>
                    </p:nvPicPr>
                    <p:blipFill>
                      <a:blip r:embed="rId9"/>
                      <a:stretch>
                        <a:fillRect/>
                      </a:stretch>
                    </p:blipFill>
                    <p:spPr>
                      <a:xfrm>
                        <a:off x="5166643" y="3744391"/>
                        <a:ext cx="1266897" cy="711200"/>
                      </a:xfrm>
                      <a:prstGeom prst="rect">
                        <a:avLst/>
                      </a:prstGeom>
                    </p:spPr>
                  </p:pic>
                </p:oleObj>
              </mc:Fallback>
            </mc:AlternateContent>
          </a:graphicData>
        </a:graphic>
      </p:graphicFrame>
    </p:spTree>
    <p:extLst>
      <p:ext uri="{BB962C8B-B14F-4D97-AF65-F5344CB8AC3E}">
        <p14:creationId xmlns:p14="http://schemas.microsoft.com/office/powerpoint/2010/main" val="353665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SelectionKey</a:t>
            </a:r>
          </a:p>
        </p:txBody>
      </p:sp>
      <p:sp>
        <p:nvSpPr>
          <p:cNvPr id="2" name="TextBox 1"/>
          <p:cNvSpPr txBox="1"/>
          <p:nvPr/>
        </p:nvSpPr>
        <p:spPr>
          <a:xfrm>
            <a:off x="691135" y="1368129"/>
            <a:ext cx="8817878" cy="3693319"/>
          </a:xfrm>
          <a:prstGeom prst="rect">
            <a:avLst/>
          </a:prstGeom>
          <a:noFill/>
        </p:spPr>
        <p:txBody>
          <a:bodyPr wrap="square" rtlCol="0">
            <a:spAutoFit/>
          </a:bodyPr>
          <a:lstStyle/>
          <a:p>
            <a:endParaRPr lang="en-US" altLang="zh-CN"/>
          </a:p>
          <a:p>
            <a:pPr marL="342900" indent="-342900">
              <a:buAutoNum type="arabicParenR"/>
            </a:pPr>
            <a:r>
              <a:rPr lang="en-US" altLang="zh-CN"/>
              <a:t>SelectionKey</a:t>
            </a:r>
            <a:r>
              <a:rPr lang="zh-CN" altLang="en-US"/>
              <a:t>，表示 </a:t>
            </a:r>
            <a:r>
              <a:rPr lang="en-US" altLang="zh-CN"/>
              <a:t>Selector </a:t>
            </a:r>
            <a:r>
              <a:rPr lang="zh-CN" altLang="en-US"/>
              <a:t>和网络通道的注册关系</a:t>
            </a:r>
            <a:r>
              <a:rPr lang="en-US" altLang="zh-CN"/>
              <a:t>, </a:t>
            </a:r>
            <a:r>
              <a:rPr lang="zh-CN" altLang="en-US"/>
              <a:t>共四种</a:t>
            </a:r>
            <a:r>
              <a:rPr lang="en-US" altLang="zh-CN"/>
              <a:t>:</a:t>
            </a:r>
          </a:p>
          <a:p>
            <a:endParaRPr lang="en-US" altLang="zh-CN"/>
          </a:p>
          <a:p>
            <a:r>
              <a:rPr lang="en-US" altLang="zh-CN"/>
              <a:t>int OP_ACCEPT</a:t>
            </a:r>
            <a:r>
              <a:rPr lang="zh-CN" altLang="en-US"/>
              <a:t>：有新的网络连接可以 </a:t>
            </a:r>
            <a:r>
              <a:rPr lang="en-US" altLang="zh-CN"/>
              <a:t>accept</a:t>
            </a:r>
            <a:r>
              <a:rPr lang="zh-CN" altLang="en-US"/>
              <a:t>，值为 </a:t>
            </a:r>
            <a:r>
              <a:rPr lang="en-US" altLang="zh-CN"/>
              <a:t>16</a:t>
            </a:r>
          </a:p>
          <a:p>
            <a:r>
              <a:rPr lang="en-US" altLang="zh-CN"/>
              <a:t>int OP_CONNECT</a:t>
            </a:r>
            <a:r>
              <a:rPr lang="zh-CN" altLang="en-US"/>
              <a:t>：代表连接已经建立，值为 </a:t>
            </a:r>
            <a:r>
              <a:rPr lang="en-US" altLang="zh-CN"/>
              <a:t>8</a:t>
            </a:r>
          </a:p>
          <a:p>
            <a:r>
              <a:rPr lang="en-US" altLang="zh-CN"/>
              <a:t>int OP_READ</a:t>
            </a:r>
            <a:r>
              <a:rPr lang="zh-CN" altLang="en-US"/>
              <a:t>：代表读操作，值为 </a:t>
            </a:r>
            <a:r>
              <a:rPr lang="en-US" altLang="zh-CN"/>
              <a:t>1 </a:t>
            </a:r>
          </a:p>
          <a:p>
            <a:r>
              <a:rPr lang="en-US" altLang="zh-CN"/>
              <a:t>int OP_WRITE</a:t>
            </a:r>
            <a:r>
              <a:rPr lang="zh-CN" altLang="en-US"/>
              <a:t>：代表写操作，值为 </a:t>
            </a:r>
            <a:r>
              <a:rPr lang="en-US" altLang="zh-CN"/>
              <a:t>4</a:t>
            </a:r>
          </a:p>
          <a:p>
            <a:r>
              <a:rPr lang="zh-CN" altLang="en-US"/>
              <a:t>源码中：</a:t>
            </a:r>
            <a:endParaRPr lang="en-US" altLang="zh-CN"/>
          </a:p>
          <a:p>
            <a:r>
              <a:rPr lang="en-US" altLang="zh-CN" b="1"/>
              <a:t>public static final int </a:t>
            </a:r>
            <a:r>
              <a:rPr lang="en-US" altLang="zh-CN" b="1" i="1"/>
              <a:t>OP_READ = 1 &lt;&lt; 0; </a:t>
            </a:r>
          </a:p>
          <a:p>
            <a:r>
              <a:rPr lang="en-US" altLang="zh-CN" b="1"/>
              <a:t>public static final int </a:t>
            </a:r>
            <a:r>
              <a:rPr lang="en-US" altLang="zh-CN" b="1" i="1"/>
              <a:t>OP_WRITE = 1 &lt;&lt; 2;</a:t>
            </a:r>
            <a:endParaRPr lang="zh-CN" altLang="en-US"/>
          </a:p>
          <a:p>
            <a:r>
              <a:rPr lang="en-US" altLang="zh-CN" b="1"/>
              <a:t>public static final int </a:t>
            </a:r>
            <a:r>
              <a:rPr lang="en-US" altLang="zh-CN" b="1" i="1"/>
              <a:t>OP_CONNECT = 1 &lt;&lt; 3;</a:t>
            </a:r>
            <a:endParaRPr lang="zh-CN" altLang="en-US"/>
          </a:p>
          <a:p>
            <a:r>
              <a:rPr lang="en-US" altLang="zh-CN" b="1"/>
              <a:t>public static final int </a:t>
            </a:r>
            <a:r>
              <a:rPr lang="en-US" altLang="zh-CN" b="1" i="1"/>
              <a:t>OP_ACCEPT = 1 &lt;&lt; 4;</a:t>
            </a: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2118452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SelectionKey </a:t>
            </a:r>
          </a:p>
        </p:txBody>
      </p:sp>
      <p:sp>
        <p:nvSpPr>
          <p:cNvPr id="2" name="TextBox 1"/>
          <p:cNvSpPr txBox="1"/>
          <p:nvPr/>
        </p:nvSpPr>
        <p:spPr>
          <a:xfrm>
            <a:off x="691135" y="1368129"/>
            <a:ext cx="8817878" cy="646331"/>
          </a:xfrm>
          <a:prstGeom prst="rect">
            <a:avLst/>
          </a:prstGeom>
          <a:noFill/>
        </p:spPr>
        <p:txBody>
          <a:bodyPr wrap="square" rtlCol="0">
            <a:spAutoFit/>
          </a:bodyPr>
          <a:lstStyle/>
          <a:p>
            <a:pPr marL="342900" indent="-342900">
              <a:buAutoNum type="arabicParenR" startAt="2"/>
            </a:pPr>
            <a:r>
              <a:rPr lang="en-US" altLang="zh-CN"/>
              <a:t>SelectionKey</a:t>
            </a:r>
            <a:r>
              <a:rPr lang="zh-CN" altLang="en-US"/>
              <a:t>相关方法</a:t>
            </a:r>
            <a:endParaRPr lang="en-US" altLang="zh-CN"/>
          </a:p>
          <a:p>
            <a:endParaRPr lang="en-US" altLang="zh-CN"/>
          </a:p>
        </p:txBody>
      </p:sp>
      <p:sp>
        <p:nvSpPr>
          <p:cNvPr id="3" name="TextBox 2"/>
          <p:cNvSpPr txBox="1"/>
          <p:nvPr/>
        </p:nvSpPr>
        <p:spPr>
          <a:xfrm>
            <a:off x="466952" y="2160216"/>
            <a:ext cx="4782578" cy="3108543"/>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t>SelectionKey {</a:t>
            </a:r>
          </a:p>
          <a:p>
            <a:r>
              <a:rPr lang="en-US" altLang="zh-CN" sz="1400"/>
              <a:t>     public abstract Selector selector();//</a:t>
            </a:r>
            <a:r>
              <a:rPr lang="zh-CN" altLang="en-US" sz="1400"/>
              <a:t>得到与之关联的 </a:t>
            </a:r>
            <a:r>
              <a:rPr lang="en-US" altLang="zh-CN" sz="1400"/>
              <a:t>Selector </a:t>
            </a:r>
            <a:r>
              <a:rPr lang="zh-CN" altLang="en-US" sz="1400"/>
              <a:t>对象</a:t>
            </a:r>
          </a:p>
          <a:p>
            <a:r>
              <a:rPr lang="zh-CN" altLang="en-US" sz="1400"/>
              <a:t> </a:t>
            </a:r>
            <a:r>
              <a:rPr lang="en-US" altLang="zh-CN" sz="1400"/>
              <a:t>public abstract SelectableChannel channel();//</a:t>
            </a:r>
            <a:r>
              <a:rPr lang="zh-CN" altLang="en-US" sz="1400"/>
              <a:t>得到与之关联的通道</a:t>
            </a:r>
          </a:p>
          <a:p>
            <a:r>
              <a:rPr lang="zh-CN" altLang="en-US" sz="1400"/>
              <a:t> </a:t>
            </a:r>
            <a:r>
              <a:rPr lang="en-US" altLang="zh-CN" sz="1400"/>
              <a:t>public final Object attachment();//</a:t>
            </a:r>
            <a:r>
              <a:rPr lang="zh-CN" altLang="en-US" sz="1400"/>
              <a:t>得到与之关联的共享数据</a:t>
            </a:r>
          </a:p>
          <a:p>
            <a:r>
              <a:rPr lang="zh-CN" altLang="en-US" sz="1400"/>
              <a:t> </a:t>
            </a:r>
            <a:r>
              <a:rPr lang="en-US" altLang="zh-CN" sz="1400"/>
              <a:t>public abstract SelectionKey interestOps(int ops);//</a:t>
            </a:r>
            <a:r>
              <a:rPr lang="zh-CN" altLang="en-US" sz="1400"/>
              <a:t>设置或改变监听事件</a:t>
            </a:r>
          </a:p>
          <a:p>
            <a:r>
              <a:rPr lang="zh-CN" altLang="en-US" sz="1400"/>
              <a:t> </a:t>
            </a:r>
            <a:r>
              <a:rPr lang="en-US" altLang="zh-CN" sz="1400"/>
              <a:t>public final boolean isAcceptable();//</a:t>
            </a:r>
            <a:r>
              <a:rPr lang="zh-CN" altLang="en-US" sz="1400"/>
              <a:t>是否可以 </a:t>
            </a:r>
            <a:r>
              <a:rPr lang="en-US" altLang="zh-CN" sz="1400"/>
              <a:t>accept</a:t>
            </a:r>
          </a:p>
          <a:p>
            <a:r>
              <a:rPr lang="en-US" altLang="zh-CN" sz="1400"/>
              <a:t> public final boolean isReadable();//</a:t>
            </a:r>
            <a:r>
              <a:rPr lang="zh-CN" altLang="en-US" sz="1400"/>
              <a:t>是否可以读</a:t>
            </a:r>
          </a:p>
          <a:p>
            <a:r>
              <a:rPr lang="zh-CN" altLang="en-US" sz="1400"/>
              <a:t> </a:t>
            </a:r>
            <a:r>
              <a:rPr lang="en-US" altLang="zh-CN" sz="1400"/>
              <a:t>public final boolean isWritable();//</a:t>
            </a:r>
            <a:r>
              <a:rPr lang="zh-CN" altLang="en-US" sz="1400"/>
              <a:t>是否可以写</a:t>
            </a:r>
            <a:endParaRPr lang="en-US" altLang="zh-CN" sz="1400"/>
          </a:p>
          <a:p>
            <a:r>
              <a:rPr lang="en-US" altLang="zh-CN" sz="1400"/>
              <a:t>}</a:t>
            </a:r>
          </a:p>
          <a:p>
            <a:endParaRPr lang="zh-CN" altLang="en-US" sz="1400"/>
          </a:p>
        </p:txBody>
      </p:sp>
      <p:pic>
        <p:nvPicPr>
          <p:cNvPr id="176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013" y="1845180"/>
            <a:ext cx="295293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945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32944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I/O</a:t>
            </a:r>
            <a:r>
              <a:rPr lang="zh-CN" altLang="en-US" sz="4000" b="1" dirty="0">
                <a:solidFill>
                  <a:schemeClr val="accent1"/>
                </a:solidFill>
                <a:latin typeface="楷体" panose="02010609060101010101" pitchFamily="49" charset="-122"/>
                <a:ea typeface="楷体" panose="02010609060101010101" pitchFamily="49" charset="-122"/>
              </a:rPr>
              <a:t>模型</a:t>
            </a:r>
            <a:endParaRPr lang="en-US" altLang="zh-CN" sz="4000" b="1" dirty="0">
              <a:solidFill>
                <a:schemeClr val="accent1"/>
              </a:solidFill>
              <a:latin typeface="楷体" panose="02010609060101010101" pitchFamily="49" charset="-122"/>
              <a:ea typeface="楷体" panose="02010609060101010101" pitchFamily="49" charset="-122"/>
            </a:endParaRP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54075" y="792063"/>
            <a:ext cx="9505056" cy="4401205"/>
          </a:xfrm>
          <a:prstGeom prst="rect">
            <a:avLst/>
          </a:prstGeom>
          <a:noFill/>
        </p:spPr>
        <p:txBody>
          <a:bodyPr wrap="square" rtlCol="0">
            <a:spAutoFit/>
          </a:bodyPr>
          <a:lstStyle/>
          <a:p>
            <a:r>
              <a:rPr lang="en-US" altLang="zh-CN" sz="2000" dirty="0">
                <a:latin typeface="Arial" pitchFamily="34" charset="0"/>
                <a:cs typeface="Arial" pitchFamily="34" charset="0"/>
              </a:rPr>
              <a:t>Java</a:t>
            </a:r>
            <a:r>
              <a:rPr lang="zh-CN" altLang="en-US" sz="2000" dirty="0">
                <a:latin typeface="Arial" pitchFamily="34" charset="0"/>
                <a:cs typeface="Arial" pitchFamily="34" charset="0"/>
              </a:rPr>
              <a:t>共支持</a:t>
            </a:r>
            <a:r>
              <a:rPr lang="en-US" altLang="zh-CN" sz="2000" dirty="0">
                <a:latin typeface="Arial" pitchFamily="34" charset="0"/>
                <a:cs typeface="Arial" pitchFamily="34" charset="0"/>
              </a:rPr>
              <a:t>3</a:t>
            </a:r>
            <a:r>
              <a:rPr lang="zh-CN" altLang="en-US" sz="2000" dirty="0">
                <a:latin typeface="Arial" pitchFamily="34" charset="0"/>
                <a:cs typeface="Arial" pitchFamily="34" charset="0"/>
              </a:rPr>
              <a:t>种网络编程模型</a:t>
            </a:r>
            <a:r>
              <a:rPr lang="en-US" altLang="zh-CN" sz="2000" dirty="0">
                <a:latin typeface="Arial" pitchFamily="34" charset="0"/>
                <a:cs typeface="Arial" pitchFamily="34" charset="0"/>
              </a:rPr>
              <a:t>/IO</a:t>
            </a:r>
            <a:r>
              <a:rPr lang="zh-CN" altLang="en-US" sz="2000" dirty="0">
                <a:latin typeface="Arial" pitchFamily="34" charset="0"/>
                <a:cs typeface="Arial" pitchFamily="34" charset="0"/>
              </a:rPr>
              <a:t>模式：</a:t>
            </a:r>
            <a:r>
              <a:rPr lang="en-US" altLang="zh-CN" sz="2000" dirty="0">
                <a:latin typeface="Arial" pitchFamily="34" charset="0"/>
                <a:cs typeface="Arial" pitchFamily="34" charset="0"/>
              </a:rPr>
              <a:t>BIO</a:t>
            </a:r>
            <a:r>
              <a:rPr lang="zh-CN" altLang="en-US" sz="2000" dirty="0">
                <a:latin typeface="Arial" pitchFamily="34" charset="0"/>
                <a:cs typeface="Arial" pitchFamily="34" charset="0"/>
              </a:rPr>
              <a:t>、</a:t>
            </a:r>
            <a:r>
              <a:rPr lang="en-US" altLang="zh-CN" sz="2000" dirty="0">
                <a:latin typeface="Arial" pitchFamily="34" charset="0"/>
                <a:cs typeface="Arial" pitchFamily="34" charset="0"/>
              </a:rPr>
              <a:t>NIO</a:t>
            </a:r>
            <a:r>
              <a:rPr lang="zh-CN" altLang="en-US" sz="2000" dirty="0">
                <a:latin typeface="Arial" pitchFamily="34" charset="0"/>
                <a:cs typeface="Arial" pitchFamily="34" charset="0"/>
              </a:rPr>
              <a:t>、</a:t>
            </a:r>
            <a:r>
              <a:rPr lang="en-US" altLang="zh-CN" sz="2000" dirty="0">
                <a:latin typeface="Arial" pitchFamily="34" charset="0"/>
                <a:cs typeface="Arial" pitchFamily="34" charset="0"/>
              </a:rPr>
              <a:t>AIO</a:t>
            </a:r>
          </a:p>
          <a:p>
            <a:endParaRPr lang="en-US" altLang="zh-CN" sz="2000" dirty="0">
              <a:latin typeface="Arial" pitchFamily="34" charset="0"/>
              <a:cs typeface="Arial" pitchFamily="34" charset="0"/>
            </a:endParaRPr>
          </a:p>
          <a:p>
            <a:pPr marL="342900" indent="-342900">
              <a:buAutoNum type="arabicParenR"/>
            </a:pPr>
            <a:r>
              <a:rPr lang="en-US" altLang="zh-CN" sz="2000" dirty="0">
                <a:latin typeface="Arial" pitchFamily="34" charset="0"/>
                <a:cs typeface="Arial" pitchFamily="34" charset="0"/>
              </a:rPr>
              <a:t>Java BIO </a:t>
            </a:r>
            <a:r>
              <a:rPr lang="zh-CN" altLang="en-US" sz="2000" dirty="0">
                <a:latin typeface="Arial" pitchFamily="34" charset="0"/>
                <a:cs typeface="Arial" pitchFamily="34" charset="0"/>
              </a:rPr>
              <a:t>： 同步并阻塞</a:t>
            </a:r>
            <a:r>
              <a:rPr lang="en-US" altLang="zh-CN" sz="2000" dirty="0">
                <a:latin typeface="Arial" pitchFamily="34" charset="0"/>
                <a:cs typeface="Arial" pitchFamily="34" charset="0"/>
              </a:rPr>
              <a:t>(</a:t>
            </a:r>
            <a:r>
              <a:rPr lang="zh-CN" altLang="en-US" sz="2000" b="1" dirty="0">
                <a:latin typeface="Arial" pitchFamily="34" charset="0"/>
                <a:cs typeface="Arial" pitchFamily="34" charset="0"/>
              </a:rPr>
              <a:t>传统阻塞型</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，服务器实现模式为一个连接一个线程，即客户端有连接请求时服务器端就需要启动一个线程进行处理，如果这个连接不做任何事情会造成不必要的线程开销</a:t>
            </a:r>
            <a:endParaRPr lang="en-US" altLang="zh-CN" sz="2000" dirty="0">
              <a:latin typeface="Arial" pitchFamily="34" charset="0"/>
              <a:cs typeface="Arial" pitchFamily="34" charset="0"/>
            </a:endParaRPr>
          </a:p>
          <a:p>
            <a:pPr marL="342900" indent="-342900">
              <a:buAutoNum type="arabicParenR"/>
            </a:pPr>
            <a:endParaRPr lang="en-US" altLang="zh-CN" sz="2000" dirty="0">
              <a:latin typeface="Arial" pitchFamily="34" charset="0"/>
              <a:cs typeface="Arial" pitchFamily="34" charset="0"/>
            </a:endParaRPr>
          </a:p>
          <a:p>
            <a:pPr marL="342900" indent="-342900">
              <a:buAutoNum type="arabicParenR"/>
            </a:pPr>
            <a:r>
              <a:rPr lang="en-US" altLang="zh-CN" sz="2000" dirty="0">
                <a:latin typeface="Arial" pitchFamily="34" charset="0"/>
                <a:cs typeface="Arial" pitchFamily="34" charset="0"/>
              </a:rPr>
              <a:t>Java NIO </a:t>
            </a:r>
            <a:r>
              <a:rPr lang="zh-CN" altLang="en-US" sz="2000" dirty="0">
                <a:latin typeface="Arial" pitchFamily="34" charset="0"/>
                <a:cs typeface="Arial" pitchFamily="34" charset="0"/>
              </a:rPr>
              <a:t>： </a:t>
            </a:r>
            <a:r>
              <a:rPr lang="zh-CN" altLang="en-US" sz="2000" b="1" dirty="0">
                <a:latin typeface="Arial" pitchFamily="34" charset="0"/>
                <a:cs typeface="Arial" pitchFamily="34" charset="0"/>
              </a:rPr>
              <a:t>同步非阻塞</a:t>
            </a:r>
            <a:r>
              <a:rPr lang="zh-CN" altLang="en-US" sz="2000" dirty="0">
                <a:latin typeface="Arial" pitchFamily="34" charset="0"/>
                <a:cs typeface="Arial" pitchFamily="34" charset="0"/>
              </a:rPr>
              <a:t>，服务器实现模式为一个线程处理多个请求</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连接</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，即客户端发送的连接请求都会注册到多路复用器上，多路复用器轮询到连接有</a:t>
            </a:r>
            <a:r>
              <a:rPr lang="en-US" altLang="zh-CN" sz="2000" dirty="0">
                <a:latin typeface="Arial" pitchFamily="34" charset="0"/>
                <a:cs typeface="Arial" pitchFamily="34" charset="0"/>
              </a:rPr>
              <a:t>I/O</a:t>
            </a:r>
            <a:r>
              <a:rPr lang="zh-CN" altLang="en-US" sz="2000" dirty="0">
                <a:latin typeface="Arial" pitchFamily="34" charset="0"/>
                <a:cs typeface="Arial" pitchFamily="34" charset="0"/>
              </a:rPr>
              <a:t>请求就进行处理 </a:t>
            </a:r>
            <a:endParaRPr lang="en-US" altLang="zh-CN" sz="2000" dirty="0">
              <a:latin typeface="Arial" pitchFamily="34" charset="0"/>
              <a:cs typeface="Arial" pitchFamily="34" charset="0"/>
            </a:endParaRPr>
          </a:p>
          <a:p>
            <a:pPr marL="342900" indent="-342900">
              <a:buAutoNum type="arabicParenR"/>
            </a:pPr>
            <a:endParaRPr lang="en-US" altLang="zh-CN" sz="2000" dirty="0">
              <a:latin typeface="Arial" pitchFamily="34" charset="0"/>
              <a:cs typeface="Arial" pitchFamily="34" charset="0"/>
            </a:endParaRPr>
          </a:p>
          <a:p>
            <a:pPr marL="342900" indent="-342900">
              <a:buAutoNum type="arabicParenR"/>
            </a:pPr>
            <a:r>
              <a:rPr lang="en-US" altLang="zh-CN" sz="2000" dirty="0">
                <a:latin typeface="Arial" pitchFamily="34" charset="0"/>
                <a:cs typeface="Arial" pitchFamily="34" charset="0"/>
              </a:rPr>
              <a:t>Java AIO(NIO.2) </a:t>
            </a:r>
            <a:r>
              <a:rPr lang="zh-CN" altLang="en-US" sz="2000" dirty="0">
                <a:latin typeface="Arial" pitchFamily="34" charset="0"/>
                <a:cs typeface="Arial" pitchFamily="34" charset="0"/>
              </a:rPr>
              <a:t>： </a:t>
            </a:r>
            <a:r>
              <a:rPr lang="zh-CN" altLang="en-US" sz="2000" b="1" dirty="0">
                <a:latin typeface="Arial" pitchFamily="34" charset="0"/>
                <a:cs typeface="Arial" pitchFamily="34" charset="0"/>
              </a:rPr>
              <a:t>异步非阻塞</a:t>
            </a:r>
            <a:r>
              <a:rPr lang="zh-CN" altLang="en-US" sz="2000" dirty="0">
                <a:latin typeface="Arial" pitchFamily="34" charset="0"/>
                <a:cs typeface="Arial" pitchFamily="34" charset="0"/>
              </a:rPr>
              <a:t>，</a:t>
            </a:r>
            <a:r>
              <a:rPr lang="en-US" altLang="zh-CN" sz="2000" dirty="0">
                <a:latin typeface="Arial" pitchFamily="34" charset="0"/>
                <a:cs typeface="Arial" pitchFamily="34" charset="0"/>
              </a:rPr>
              <a:t>AIO </a:t>
            </a:r>
            <a:r>
              <a:rPr lang="zh-CN" altLang="en-US" sz="2000" dirty="0">
                <a:latin typeface="Arial" pitchFamily="34" charset="0"/>
                <a:cs typeface="Arial" pitchFamily="34" charset="0"/>
              </a:rPr>
              <a:t>引入异步通道的概念，采用了 </a:t>
            </a:r>
            <a:r>
              <a:rPr lang="en-US" altLang="zh-CN" sz="2000" dirty="0" err="1">
                <a:latin typeface="Arial" pitchFamily="34" charset="0"/>
                <a:cs typeface="Arial" pitchFamily="34" charset="0"/>
              </a:rPr>
              <a:t>Proactor</a:t>
            </a:r>
            <a:r>
              <a:rPr lang="en-US" altLang="zh-CN" sz="2000" dirty="0">
                <a:latin typeface="Arial" pitchFamily="34" charset="0"/>
                <a:cs typeface="Arial" pitchFamily="34" charset="0"/>
              </a:rPr>
              <a:t> </a:t>
            </a:r>
            <a:r>
              <a:rPr lang="zh-CN" altLang="en-US" sz="2000" dirty="0">
                <a:latin typeface="Arial" pitchFamily="34" charset="0"/>
                <a:cs typeface="Arial" pitchFamily="34" charset="0"/>
              </a:rPr>
              <a:t>模式，简化了程序编写，有效的请求才启动线程，它的特点是先由操作系统完成后才通知服务端程序启动线程去处理，一般适用于连接数较多且连接时间较长的应用</a:t>
            </a:r>
            <a:endParaRPr lang="en-US" altLang="zh-CN" sz="2000" dirty="0">
              <a:latin typeface="Arial" pitchFamily="34" charset="0"/>
              <a:cs typeface="Arial" pitchFamily="34" charset="0"/>
            </a:endParaRPr>
          </a:p>
        </p:txBody>
      </p:sp>
    </p:spTree>
    <p:extLst>
      <p:ext uri="{BB962C8B-B14F-4D97-AF65-F5344CB8AC3E}">
        <p14:creationId xmlns:p14="http://schemas.microsoft.com/office/powerpoint/2010/main" val="4101897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ServerSocketChannel </a:t>
            </a:r>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a:t>ServerSocketChannel </a:t>
            </a:r>
            <a:r>
              <a:rPr lang="zh-CN" altLang="en-US"/>
              <a:t>在</a:t>
            </a:r>
            <a:r>
              <a:rPr lang="zh-CN" altLang="en-US" b="1">
                <a:solidFill>
                  <a:srgbClr val="DA0000"/>
                </a:solidFill>
              </a:rPr>
              <a:t>服务器端监听新的客户端 </a:t>
            </a:r>
            <a:r>
              <a:rPr lang="en-US" altLang="zh-CN" b="1">
                <a:solidFill>
                  <a:srgbClr val="DA0000"/>
                </a:solidFill>
              </a:rPr>
              <a:t>Socket </a:t>
            </a:r>
            <a:r>
              <a:rPr lang="zh-CN" altLang="en-US" b="1">
                <a:solidFill>
                  <a:srgbClr val="DA0000"/>
                </a:solidFill>
              </a:rPr>
              <a:t>连</a:t>
            </a:r>
            <a:r>
              <a:rPr lang="zh-CN" altLang="en-US"/>
              <a:t>接</a:t>
            </a:r>
            <a:endParaRPr lang="en-US" altLang="zh-CN"/>
          </a:p>
          <a:p>
            <a:pPr marL="342900" indent="-342900">
              <a:buAutoNum type="arabicParenR"/>
            </a:pPr>
            <a:endParaRPr lang="en-US" altLang="zh-CN"/>
          </a:p>
          <a:p>
            <a:pPr marL="342900" indent="-342900">
              <a:buAutoNum type="arabicParenR"/>
            </a:pPr>
            <a:r>
              <a:rPr lang="zh-CN" altLang="en-US"/>
              <a:t>相关方法如下</a:t>
            </a:r>
            <a:endParaRPr lang="en-US" altLang="zh-CN"/>
          </a:p>
          <a:p>
            <a:endParaRPr lang="en-US" altLang="zh-CN"/>
          </a:p>
        </p:txBody>
      </p:sp>
      <p:sp>
        <p:nvSpPr>
          <p:cNvPr id="4" name="TextBox 3"/>
          <p:cNvSpPr txBox="1"/>
          <p:nvPr/>
        </p:nvSpPr>
        <p:spPr>
          <a:xfrm>
            <a:off x="392226" y="2434888"/>
            <a:ext cx="6052949" cy="2908489"/>
          </a:xfrm>
          <a:prstGeom prst="rect">
            <a:avLst/>
          </a:prstGeom>
          <a:noFill/>
        </p:spPr>
        <p:txBody>
          <a:bodyPr wrap="square" rtlCol="0">
            <a:spAutoFit/>
          </a:bodyPr>
          <a:lstStyle/>
          <a:p>
            <a:r>
              <a:rPr lang="en-US" altLang="zh-CN" sz="1400" b="1"/>
              <a:t>public abstract class </a:t>
            </a:r>
            <a:r>
              <a:rPr lang="en-US" altLang="zh-CN" sz="1500" b="1">
                <a:solidFill>
                  <a:srgbClr val="DA0000"/>
                </a:solidFill>
              </a:rPr>
              <a:t>ServerSocketChannel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NetworkChannel{</a:t>
            </a:r>
          </a:p>
          <a:p>
            <a:r>
              <a:rPr lang="en-US" altLang="zh-CN" sz="1400"/>
              <a:t>public static ServerSocketChannel open()</a:t>
            </a:r>
            <a:r>
              <a:rPr lang="zh-CN" altLang="en-US" sz="1400"/>
              <a:t>，得到一个 </a:t>
            </a:r>
            <a:r>
              <a:rPr lang="en-US" altLang="zh-CN" sz="1400"/>
              <a:t>ServerSocketChannel </a:t>
            </a:r>
            <a:r>
              <a:rPr lang="zh-CN" altLang="en-US" sz="1400"/>
              <a:t>通道</a:t>
            </a:r>
          </a:p>
          <a:p>
            <a:r>
              <a:rPr lang="en-US" altLang="zh-CN" sz="1400"/>
              <a:t>public final ServerSocketChannel bind(SocketAddress local)</a:t>
            </a:r>
            <a:r>
              <a:rPr lang="zh-CN" altLang="en-US" sz="1400"/>
              <a:t>，设置服务器端端口号</a:t>
            </a:r>
            <a:endParaRPr lang="en-US" altLang="zh-CN" sz="1400"/>
          </a:p>
          <a:p>
            <a:r>
              <a:rPr lang="en-US" altLang="zh-CN" sz="1400"/>
              <a:t>public final SelectableChannel configureBlocking(boolean block)</a:t>
            </a:r>
            <a:r>
              <a:rPr lang="zh-CN" altLang="en-US" sz="1400"/>
              <a:t>，设置阻塞或非阻塞模式，取值 </a:t>
            </a:r>
            <a:r>
              <a:rPr lang="en-US" altLang="zh-CN" sz="1400"/>
              <a:t>false </a:t>
            </a:r>
            <a:r>
              <a:rPr lang="zh-CN" altLang="en-US" sz="1400"/>
              <a:t>表示采用非阻塞模式</a:t>
            </a:r>
          </a:p>
          <a:p>
            <a:r>
              <a:rPr lang="en-US" altLang="zh-CN" sz="1400"/>
              <a:t>public SocketChannel accept()</a:t>
            </a:r>
            <a:r>
              <a:rPr lang="zh-CN" altLang="en-US" sz="1400"/>
              <a:t>，接受一个连接，返回代表这个连接的通道对象</a:t>
            </a:r>
            <a:endParaRPr lang="en-US" altLang="zh-CN" sz="1400"/>
          </a:p>
          <a:p>
            <a:r>
              <a:rPr lang="en-US" altLang="zh-CN" sz="1400"/>
              <a:t>public final SelectionKey register(Selector sel, int ops)</a:t>
            </a:r>
            <a:r>
              <a:rPr lang="zh-CN" altLang="en-US" sz="1400"/>
              <a:t>，注册一个选择器并设置监听事件</a:t>
            </a:r>
            <a:endParaRPr lang="en-US" altLang="zh-CN" sz="1400"/>
          </a:p>
          <a:p>
            <a:r>
              <a:rPr lang="en-US" altLang="zh-CN" sz="1400"/>
              <a:t>}</a:t>
            </a:r>
            <a:endParaRPr lang="zh-CN" altLang="en-US" sz="1400"/>
          </a:p>
        </p:txBody>
      </p:sp>
      <p:pic>
        <p:nvPicPr>
          <p:cNvPr id="177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85" y="2434887"/>
            <a:ext cx="306427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95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SocketChannel </a:t>
            </a:r>
          </a:p>
        </p:txBody>
      </p:sp>
      <p:sp>
        <p:nvSpPr>
          <p:cNvPr id="2" name="TextBox 1"/>
          <p:cNvSpPr txBox="1"/>
          <p:nvPr/>
        </p:nvSpPr>
        <p:spPr>
          <a:xfrm>
            <a:off x="691135" y="1368128"/>
            <a:ext cx="8817878" cy="1200329"/>
          </a:xfrm>
          <a:prstGeom prst="rect">
            <a:avLst/>
          </a:prstGeom>
          <a:noFill/>
        </p:spPr>
        <p:txBody>
          <a:bodyPr wrap="square" rtlCol="0">
            <a:spAutoFit/>
          </a:bodyPr>
          <a:lstStyle/>
          <a:p>
            <a:pPr marL="342900" indent="-342900">
              <a:buAutoNum type="arabicParenR"/>
            </a:pPr>
            <a:r>
              <a:rPr lang="en-US" altLang="zh-CN"/>
              <a:t>SocketChannel</a:t>
            </a:r>
            <a:r>
              <a:rPr lang="zh-CN" altLang="en-US"/>
              <a:t>，网络 </a:t>
            </a:r>
            <a:r>
              <a:rPr lang="en-US" altLang="zh-CN"/>
              <a:t>IO </a:t>
            </a:r>
            <a:r>
              <a:rPr lang="zh-CN" altLang="en-US"/>
              <a:t>通道，</a:t>
            </a:r>
            <a:r>
              <a:rPr lang="zh-CN" altLang="en-US" b="1">
                <a:solidFill>
                  <a:srgbClr val="DA0000"/>
                </a:solidFill>
              </a:rPr>
              <a:t>具体负责进行读写操作</a:t>
            </a:r>
            <a:r>
              <a:rPr lang="zh-CN" altLang="en-US"/>
              <a:t>。</a:t>
            </a:r>
            <a:r>
              <a:rPr lang="en-US" altLang="zh-CN"/>
              <a:t>NIO </a:t>
            </a:r>
            <a:r>
              <a:rPr lang="zh-CN" altLang="en-US"/>
              <a:t>把缓冲区的数据写入通道，或者把通道里的数据读到缓冲区。</a:t>
            </a:r>
            <a:endParaRPr lang="en-US" altLang="zh-CN"/>
          </a:p>
          <a:p>
            <a:pPr marL="342900" indent="-342900">
              <a:buAutoNum type="arabicParenR"/>
            </a:pPr>
            <a:r>
              <a:rPr lang="zh-CN" altLang="en-US"/>
              <a:t>相关方法如下</a:t>
            </a:r>
            <a:endParaRPr lang="en-US" altLang="zh-CN"/>
          </a:p>
          <a:p>
            <a:endParaRPr lang="en-US" altLang="zh-CN"/>
          </a:p>
        </p:txBody>
      </p:sp>
      <p:sp>
        <p:nvSpPr>
          <p:cNvPr id="4" name="TextBox 3"/>
          <p:cNvSpPr txBox="1"/>
          <p:nvPr/>
        </p:nvSpPr>
        <p:spPr>
          <a:xfrm>
            <a:off x="242770" y="2434887"/>
            <a:ext cx="6501315" cy="3539430"/>
          </a:xfrm>
          <a:prstGeom prst="rect">
            <a:avLst/>
          </a:prstGeom>
          <a:solidFill>
            <a:schemeClr val="bg1">
              <a:lumMod val="95000"/>
            </a:schemeClr>
          </a:solidFill>
        </p:spPr>
        <p:txBody>
          <a:bodyPr wrap="square" rtlCol="0">
            <a:spAutoFit/>
          </a:bodyPr>
          <a:lstStyle/>
          <a:p>
            <a:r>
              <a:rPr lang="en-US" altLang="zh-CN" sz="1400" b="1"/>
              <a:t>public abstract class </a:t>
            </a:r>
            <a:r>
              <a:rPr lang="en-US" altLang="zh-CN" sz="1400">
                <a:solidFill>
                  <a:srgbClr val="DA0000"/>
                </a:solidFill>
              </a:rPr>
              <a:t>SocketChannel</a:t>
            </a:r>
            <a:br>
              <a:rPr lang="en-US" altLang="zh-CN" sz="1400"/>
            </a:br>
            <a:r>
              <a:rPr lang="en-US" altLang="zh-CN" sz="1400"/>
              <a:t>    </a:t>
            </a:r>
            <a:r>
              <a:rPr lang="en-US" altLang="zh-CN" sz="1400" b="1"/>
              <a:t>extends </a:t>
            </a:r>
            <a:r>
              <a:rPr lang="en-US" altLang="zh-CN" sz="1400"/>
              <a:t>AbstractSelectableChannel</a:t>
            </a:r>
            <a:br>
              <a:rPr lang="en-US" altLang="zh-CN" sz="1400"/>
            </a:br>
            <a:r>
              <a:rPr lang="en-US" altLang="zh-CN" sz="1400"/>
              <a:t>    </a:t>
            </a:r>
            <a:r>
              <a:rPr lang="en-US" altLang="zh-CN" sz="1400" b="1"/>
              <a:t>implements </a:t>
            </a:r>
            <a:r>
              <a:rPr lang="en-US" altLang="zh-CN" sz="1400"/>
              <a:t>ByteChannel, ScatteringByteChannel, GatheringByteChannel, NetworkChannel{</a:t>
            </a:r>
          </a:p>
          <a:p>
            <a:r>
              <a:rPr lang="en-US" altLang="zh-CN" sz="1400"/>
              <a:t>public static SocketChannel open();//</a:t>
            </a:r>
            <a:r>
              <a:rPr lang="zh-CN" altLang="en-US" sz="1400"/>
              <a:t>得到一个 </a:t>
            </a:r>
            <a:r>
              <a:rPr lang="en-US" altLang="zh-CN" sz="1400"/>
              <a:t>SocketChannel </a:t>
            </a:r>
            <a:r>
              <a:rPr lang="zh-CN" altLang="en-US" sz="1400"/>
              <a:t>通道</a:t>
            </a:r>
          </a:p>
          <a:p>
            <a:r>
              <a:rPr lang="en-US" altLang="zh-CN" sz="1400"/>
              <a:t>public final SelectableChannel configureBlocking(boolean block);//</a:t>
            </a:r>
            <a:r>
              <a:rPr lang="zh-CN" altLang="en-US" sz="1400"/>
              <a:t>设置阻塞或非阻塞模式，取值 </a:t>
            </a:r>
            <a:r>
              <a:rPr lang="en-US" altLang="zh-CN" sz="1400"/>
              <a:t>false </a:t>
            </a:r>
            <a:r>
              <a:rPr lang="zh-CN" altLang="en-US" sz="1400"/>
              <a:t>表示采用非阻塞模式</a:t>
            </a:r>
          </a:p>
          <a:p>
            <a:r>
              <a:rPr lang="en-US" altLang="zh-CN" sz="1400"/>
              <a:t>public boolean connect(SocketAddress remote);//</a:t>
            </a:r>
            <a:r>
              <a:rPr lang="zh-CN" altLang="en-US" sz="1400"/>
              <a:t>连接服务器</a:t>
            </a:r>
          </a:p>
          <a:p>
            <a:r>
              <a:rPr lang="en-US" altLang="zh-CN" sz="1400"/>
              <a:t>public boolean finishConnect();//</a:t>
            </a:r>
            <a:r>
              <a:rPr lang="zh-CN" altLang="en-US" sz="1400"/>
              <a:t>如果上面的方法连接失败，接下来就要通过该方法完成连接操作</a:t>
            </a:r>
          </a:p>
          <a:p>
            <a:r>
              <a:rPr lang="en-US" altLang="zh-CN" sz="1400"/>
              <a:t>public int write(ByteBuffer src);//</a:t>
            </a:r>
            <a:r>
              <a:rPr lang="zh-CN" altLang="en-US" sz="1400"/>
              <a:t>往通道里写数据</a:t>
            </a:r>
          </a:p>
          <a:p>
            <a:r>
              <a:rPr lang="en-US" altLang="zh-CN" sz="1400"/>
              <a:t>public int read(ByteBuffer dst);//</a:t>
            </a:r>
            <a:r>
              <a:rPr lang="zh-CN" altLang="en-US" sz="1400"/>
              <a:t>从通道里读数据</a:t>
            </a:r>
          </a:p>
          <a:p>
            <a:r>
              <a:rPr lang="en-US" altLang="zh-CN" sz="1400"/>
              <a:t>public final SelectionKey register(Selector sel, int ops, Object att);//</a:t>
            </a:r>
            <a:r>
              <a:rPr lang="zh-CN" altLang="en-US" sz="1400"/>
              <a:t>注册一个选择器并设置监听事件，最后一个参数可以设置共享数据</a:t>
            </a:r>
          </a:p>
          <a:p>
            <a:r>
              <a:rPr lang="en-US" altLang="zh-CN" sz="1400"/>
              <a:t>public final void close();//</a:t>
            </a:r>
            <a:r>
              <a:rPr lang="zh-CN" altLang="en-US" sz="1400"/>
              <a:t>关闭通道</a:t>
            </a:r>
            <a:endParaRPr lang="en-US" altLang="zh-CN" sz="1400"/>
          </a:p>
          <a:p>
            <a:r>
              <a:rPr lang="en-US" altLang="zh-CN" sz="1400"/>
              <a:t>}</a:t>
            </a:r>
            <a:endParaRPr lang="zh-CN" altLang="en-US" sz="1400"/>
          </a:p>
        </p:txBody>
      </p:sp>
      <p:pic>
        <p:nvPicPr>
          <p:cNvPr id="179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00" y="2106791"/>
            <a:ext cx="285669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25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网络编程应用实例</a:t>
            </a:r>
            <a:r>
              <a:rPr lang="en-US" altLang="zh-CN" sz="2200" b="1"/>
              <a:t>-</a:t>
            </a:r>
            <a:r>
              <a:rPr lang="zh-CN" altLang="en-US" sz="2200" b="1"/>
              <a:t>群聊系统</a:t>
            </a:r>
            <a:endParaRPr lang="en-US" altLang="zh-CN" sz="2200" b="1"/>
          </a:p>
        </p:txBody>
      </p:sp>
      <p:sp>
        <p:nvSpPr>
          <p:cNvPr id="2" name="TextBox 1"/>
          <p:cNvSpPr txBox="1"/>
          <p:nvPr/>
        </p:nvSpPr>
        <p:spPr>
          <a:xfrm>
            <a:off x="691137" y="1368127"/>
            <a:ext cx="4371574" cy="3970318"/>
          </a:xfrm>
          <a:prstGeom prst="rect">
            <a:avLst/>
          </a:prstGeom>
          <a:noFill/>
        </p:spPr>
        <p:txBody>
          <a:bodyPr wrap="square" rtlCol="0">
            <a:spAutoFit/>
          </a:bodyPr>
          <a:lstStyle/>
          <a:p>
            <a:r>
              <a:rPr lang="zh-CN" altLang="en-US"/>
              <a:t>实例要求</a:t>
            </a:r>
            <a:r>
              <a:rPr lang="en-US" altLang="zh-CN"/>
              <a:t>:  </a:t>
            </a:r>
          </a:p>
          <a:p>
            <a:pPr marL="342900" indent="-342900">
              <a:buAutoNum type="arabicParenR"/>
            </a:pPr>
            <a:r>
              <a:rPr lang="zh-CN" altLang="en-US"/>
              <a:t>编写一个 </a:t>
            </a:r>
            <a:r>
              <a:rPr lang="en-US" altLang="zh-CN"/>
              <a:t>NIO </a:t>
            </a:r>
            <a:r>
              <a:rPr lang="zh-CN" altLang="en-US"/>
              <a:t>群聊系统，实现服务器端和客户端之间的数据简单通讯（非阻塞）</a:t>
            </a:r>
            <a:endParaRPr lang="en-US" altLang="zh-CN"/>
          </a:p>
          <a:p>
            <a:pPr marL="342900" indent="-342900">
              <a:buAutoNum type="arabicParenR"/>
            </a:pPr>
            <a:r>
              <a:rPr lang="zh-CN" altLang="en-US"/>
              <a:t>实现多人群聊</a:t>
            </a:r>
            <a:endParaRPr lang="en-US" altLang="zh-CN"/>
          </a:p>
          <a:p>
            <a:pPr marL="342900" indent="-342900">
              <a:buAutoNum type="arabicParenR"/>
            </a:pPr>
            <a:r>
              <a:rPr lang="zh-CN" altLang="en-US"/>
              <a:t>服务器端：可以监测用户上线，离线，并实现消息转发功能</a:t>
            </a:r>
            <a:endParaRPr lang="en-US" altLang="zh-CN"/>
          </a:p>
          <a:p>
            <a:pPr marL="342900" indent="-342900">
              <a:buAutoNum type="arabicParenR"/>
            </a:pPr>
            <a:r>
              <a:rPr lang="zh-CN" altLang="en-US"/>
              <a:t>客户端：通过</a:t>
            </a:r>
            <a:r>
              <a:rPr lang="en-US" altLang="zh-CN"/>
              <a:t>channel </a:t>
            </a:r>
            <a:r>
              <a:rPr lang="zh-CN" altLang="en-US"/>
              <a:t>可以无阻塞发送消息给其它所有用户，同时可以接受其它用户发送的消息</a:t>
            </a:r>
            <a:r>
              <a:rPr lang="en-US" altLang="zh-CN"/>
              <a:t>(</a:t>
            </a:r>
            <a:r>
              <a:rPr lang="zh-CN" altLang="en-US"/>
              <a:t>有服务器转发得到</a:t>
            </a:r>
            <a:r>
              <a:rPr lang="en-US" altLang="zh-CN"/>
              <a:t>)</a:t>
            </a:r>
          </a:p>
          <a:p>
            <a:pPr marL="342900" indent="-342900">
              <a:buAutoNum type="arabicParenR"/>
            </a:pPr>
            <a:r>
              <a:rPr lang="zh-CN" altLang="en-US"/>
              <a:t>目的：进一步理解</a:t>
            </a:r>
            <a:r>
              <a:rPr lang="en-US" altLang="zh-CN"/>
              <a:t>NIO</a:t>
            </a:r>
            <a:r>
              <a:rPr lang="zh-CN" altLang="en-US"/>
              <a:t>非阻塞网络编程机制</a:t>
            </a:r>
            <a:br>
              <a:rPr lang="en-US" altLang="zh-CN"/>
            </a:br>
            <a:endParaRPr lang="en-US" altLang="zh-CN"/>
          </a:p>
        </p:txBody>
      </p:sp>
      <p:pic>
        <p:nvPicPr>
          <p:cNvPr id="2508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711" y="4514837"/>
            <a:ext cx="2592288" cy="106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17" y="3353286"/>
            <a:ext cx="2808312" cy="96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051" y="4638254"/>
            <a:ext cx="2520280" cy="8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481" y="148458"/>
            <a:ext cx="3423328" cy="156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1481" y="1811163"/>
            <a:ext cx="71342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33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 </a:t>
            </a:r>
            <a:r>
              <a:rPr lang="zh-CN" altLang="en-US" sz="2200" b="1"/>
              <a:t>网络编程应用实例</a:t>
            </a:r>
            <a:r>
              <a:rPr lang="en-US" altLang="zh-CN" sz="2200" b="1"/>
              <a:t>-</a:t>
            </a:r>
            <a:r>
              <a:rPr lang="zh-CN" altLang="en-US" sz="2200" b="1"/>
              <a:t>群聊系统</a:t>
            </a:r>
            <a:endParaRPr lang="en-US" altLang="zh-CN" sz="2200" b="1"/>
          </a:p>
        </p:txBody>
      </p:sp>
      <p:sp>
        <p:nvSpPr>
          <p:cNvPr id="2" name="TextBox 1"/>
          <p:cNvSpPr txBox="1"/>
          <p:nvPr/>
        </p:nvSpPr>
        <p:spPr>
          <a:xfrm>
            <a:off x="691136" y="1368128"/>
            <a:ext cx="8743149" cy="1477328"/>
          </a:xfrm>
          <a:prstGeom prst="rect">
            <a:avLst/>
          </a:prstGeom>
          <a:noFill/>
        </p:spPr>
        <p:txBody>
          <a:bodyPr wrap="square" rtlCol="0">
            <a:spAutoFit/>
          </a:bodyPr>
          <a:lstStyle/>
          <a:p>
            <a:r>
              <a:rPr lang="zh-CN" altLang="en-US"/>
              <a:t>实例要求</a:t>
            </a:r>
            <a:r>
              <a:rPr lang="en-US" altLang="zh-CN"/>
              <a:t>:  </a:t>
            </a:r>
          </a:p>
          <a:p>
            <a:endParaRPr lang="en-US" altLang="zh-CN"/>
          </a:p>
          <a:p>
            <a:pPr marL="342900" indent="-342900">
              <a:buAutoNum type="arabicParenR" startAt="6"/>
            </a:pPr>
            <a:r>
              <a:rPr lang="zh-CN" altLang="en-US"/>
              <a:t>看老师代码演示</a:t>
            </a:r>
            <a:endParaRPr lang="en-US" altLang="zh-CN"/>
          </a:p>
          <a:p>
            <a:endParaRPr lang="en-US" altLang="zh-CN"/>
          </a:p>
          <a:p>
            <a:endParaRPr lang="en-US" altLang="zh-CN"/>
          </a:p>
        </p:txBody>
      </p:sp>
      <p:sp>
        <p:nvSpPr>
          <p:cNvPr id="4" name="TextBox 3"/>
          <p:cNvSpPr txBox="1"/>
          <p:nvPr/>
        </p:nvSpPr>
        <p:spPr>
          <a:xfrm>
            <a:off x="3082425" y="1368129"/>
            <a:ext cx="6381335" cy="2354491"/>
          </a:xfrm>
          <a:prstGeom prst="rect">
            <a:avLst/>
          </a:prstGeom>
          <a:solidFill>
            <a:schemeClr val="bg1">
              <a:lumMod val="95000"/>
            </a:schemeClr>
          </a:solidFill>
        </p:spPr>
        <p:txBody>
          <a:bodyPr wrap="square" rtlCol="0">
            <a:spAutoFit/>
          </a:bodyPr>
          <a:lstStyle/>
          <a:p>
            <a:r>
              <a:rPr lang="en-US" altLang="zh-CN" sz="1500" b="1"/>
              <a:t>Server </a:t>
            </a:r>
            <a:r>
              <a:rPr lang="zh-CN" altLang="en-US" sz="1500" b="1"/>
              <a:t>端</a:t>
            </a:r>
            <a:endParaRPr lang="en-US" altLang="zh-CN" sz="1500" b="1"/>
          </a:p>
          <a:p>
            <a:r>
              <a:rPr lang="zh-CN" altLang="en-US" sz="1200"/>
              <a:t>服务器接收到消息 时间</a:t>
            </a:r>
            <a:r>
              <a:rPr lang="en-US" altLang="zh-CN" sz="1200"/>
              <a:t>: [2019-09-29 12:02:35] -&gt; </a:t>
            </a:r>
            <a:r>
              <a:rPr lang="zh-CN" altLang="en-US" sz="1200"/>
              <a:t>服务器 </a:t>
            </a:r>
            <a:r>
              <a:rPr lang="en-US" altLang="zh-CN" sz="1200"/>
              <a:t>ok.......</a:t>
            </a:r>
          </a:p>
          <a:p>
            <a:r>
              <a:rPr lang="en-US" altLang="zh-CN" sz="1200"/>
              <a:t>127.0.0.1:56018 </a:t>
            </a:r>
            <a:r>
              <a:rPr lang="zh-CN" altLang="en-US" sz="1200">
                <a:solidFill>
                  <a:srgbClr val="DA0000"/>
                </a:solidFill>
              </a:rPr>
              <a:t>上线</a:t>
            </a:r>
            <a:r>
              <a:rPr lang="zh-CN" altLang="en-US" sz="1200"/>
              <a:t> </a:t>
            </a:r>
            <a:r>
              <a:rPr lang="en-US" altLang="zh-CN" sz="1200"/>
              <a:t>...</a:t>
            </a:r>
          </a:p>
          <a:p>
            <a:r>
              <a:rPr lang="en-US" altLang="zh-CN" sz="1200"/>
              <a:t>127.0.0.1:56029 </a:t>
            </a:r>
            <a:r>
              <a:rPr lang="zh-CN" altLang="en-US" sz="1200">
                <a:solidFill>
                  <a:srgbClr val="DA0000"/>
                </a:solidFill>
              </a:rPr>
              <a:t>上线</a:t>
            </a:r>
            <a:r>
              <a:rPr lang="zh-CN" altLang="en-US" sz="1200"/>
              <a:t> </a:t>
            </a:r>
            <a:r>
              <a:rPr lang="en-US" altLang="zh-CN" sz="1200"/>
              <a:t>...</a:t>
            </a:r>
          </a:p>
          <a:p>
            <a:r>
              <a:rPr lang="zh-CN" altLang="en-US" sz="1200"/>
              <a:t>服务器接收到消息 时间</a:t>
            </a:r>
            <a:r>
              <a:rPr lang="en-US" altLang="zh-CN" sz="1200"/>
              <a:t>: [2019-09-29 12:02:55] -&gt; 127.0.0.1:56029 </a:t>
            </a:r>
            <a:r>
              <a:rPr lang="zh-CN" altLang="en-US" sz="1200"/>
              <a:t>说</a:t>
            </a:r>
            <a:r>
              <a:rPr lang="en-US" altLang="zh-CN" sz="1200"/>
              <a:t>: jack                                                                                                                                                                                                                                                                                                                                                                                                                                                                                                                                                                                                                                                                                                                                                                                                                                                                                                                                                                                                                                       </a:t>
            </a:r>
          </a:p>
          <a:p>
            <a:r>
              <a:rPr lang="zh-CN" altLang="en-US" sz="1200"/>
              <a:t>服务器进行消息转发 </a:t>
            </a:r>
            <a:r>
              <a:rPr lang="en-US" altLang="zh-CN" sz="1200"/>
              <a:t>...</a:t>
            </a:r>
          </a:p>
          <a:p>
            <a:r>
              <a:rPr lang="zh-CN" altLang="en-US" sz="1200"/>
              <a:t>服务器接收到消息 时间</a:t>
            </a:r>
            <a:r>
              <a:rPr lang="en-US" altLang="zh-CN" sz="1200"/>
              <a:t>: [2019-09-29 12:03:07] -&gt; 127.0.0.1:56018 </a:t>
            </a:r>
            <a:r>
              <a:rPr lang="zh-CN" altLang="en-US" sz="1200"/>
              <a:t>说</a:t>
            </a:r>
            <a:r>
              <a:rPr lang="en-US" altLang="zh-CN" sz="1200"/>
              <a:t>: tom                                                                                                                                                                                                                                                                                                                                                                                                                                                                                                                                                                                                                                                                                                                                                                                                                                                                                                                                                                                                                                        </a:t>
            </a:r>
          </a:p>
          <a:p>
            <a:r>
              <a:rPr lang="zh-CN" altLang="en-US" sz="1200"/>
              <a:t>服务器进行消息转发 </a:t>
            </a:r>
            <a:r>
              <a:rPr lang="en-US" altLang="zh-CN" sz="1200"/>
              <a:t>...</a:t>
            </a:r>
          </a:p>
          <a:p>
            <a:r>
              <a:rPr lang="zh-CN" altLang="en-US" sz="1200"/>
              <a:t>服务器接收到消息 时间</a:t>
            </a:r>
            <a:r>
              <a:rPr lang="en-US" altLang="zh-CN" sz="1200"/>
              <a:t>: [2019-09-29 12:03:14] -&gt; 127.0.0.1:56029 </a:t>
            </a:r>
            <a:r>
              <a:rPr lang="zh-CN" altLang="en-US" sz="1200"/>
              <a:t>说</a:t>
            </a:r>
            <a:r>
              <a:rPr lang="en-US" altLang="zh-CN" sz="1200"/>
              <a:t>: </a:t>
            </a:r>
            <a:r>
              <a:rPr lang="zh-CN" altLang="en-US" sz="1200"/>
              <a:t>以前玩                                                                                                                                                                                                                                                                                                                                                                                                                                                                                                                                                                                                                                                                                                                                                                                                                                                                                                                                                                                                                                  </a:t>
            </a:r>
          </a:p>
          <a:p>
            <a:r>
              <a:rPr lang="zh-CN" altLang="en-US" sz="1200"/>
              <a:t>服务器进行消息转发 </a:t>
            </a:r>
            <a:r>
              <a:rPr lang="en-US" altLang="zh-CN" sz="1200"/>
              <a:t>...</a:t>
            </a:r>
          </a:p>
          <a:p>
            <a:r>
              <a:rPr lang="zh-CN" altLang="en-US" sz="1200"/>
              <a:t>服务器接收到消息 时间</a:t>
            </a:r>
            <a:r>
              <a:rPr lang="en-US" altLang="zh-CN" sz="1200"/>
              <a:t>: [2019-09-29 12:03:51] -&gt; 127.0.0.1:56018 </a:t>
            </a:r>
            <a:r>
              <a:rPr lang="zh-CN" altLang="en-US" sz="1200">
                <a:solidFill>
                  <a:srgbClr val="DA0000"/>
                </a:solidFill>
              </a:rPr>
              <a:t>离线了 </a:t>
            </a:r>
            <a:r>
              <a:rPr lang="en-US" altLang="zh-CN" sz="1200">
                <a:solidFill>
                  <a:srgbClr val="DA0000"/>
                </a:solidFill>
              </a:rPr>
              <a:t>...</a:t>
            </a:r>
          </a:p>
          <a:p>
            <a:r>
              <a:rPr lang="zh-CN" altLang="en-US" sz="1200"/>
              <a:t>服务器接收到消息 时间</a:t>
            </a:r>
            <a:r>
              <a:rPr lang="en-US" altLang="zh-CN" sz="1200"/>
              <a:t>: [2019-09-29 12:03:56] -&gt; 127.0.0.1:56029 </a:t>
            </a:r>
            <a:r>
              <a:rPr lang="zh-CN" altLang="en-US" sz="1200">
                <a:solidFill>
                  <a:srgbClr val="DA0000"/>
                </a:solidFill>
              </a:rPr>
              <a:t>离线了</a:t>
            </a:r>
            <a:r>
              <a:rPr lang="zh-CN" altLang="en-US" sz="1200"/>
              <a:t> </a:t>
            </a:r>
            <a:r>
              <a:rPr lang="en-US" altLang="zh-CN" sz="1200"/>
              <a:t>...</a:t>
            </a:r>
            <a:endParaRPr lang="zh-CN" altLang="en-US" sz="1200"/>
          </a:p>
        </p:txBody>
      </p:sp>
      <p:sp>
        <p:nvSpPr>
          <p:cNvPr id="5" name="TextBox 4"/>
          <p:cNvSpPr txBox="1"/>
          <p:nvPr/>
        </p:nvSpPr>
        <p:spPr>
          <a:xfrm>
            <a:off x="3082425" y="3873637"/>
            <a:ext cx="6501315" cy="1785104"/>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127.0.0.1:56198 is ok ~</a:t>
            </a:r>
          </a:p>
          <a:p>
            <a:r>
              <a:rPr lang="en-US" altLang="zh-CN" sz="1200"/>
              <a:t>127.0.0.1:56186 </a:t>
            </a:r>
            <a:r>
              <a:rPr lang="zh-CN" altLang="en-US" sz="1200"/>
              <a:t>说</a:t>
            </a:r>
            <a:r>
              <a:rPr lang="en-US" altLang="zh-CN" sz="1200"/>
              <a:t>: </a:t>
            </a:r>
            <a:r>
              <a:rPr lang="zh-CN" altLang="en-US" sz="1200"/>
              <a:t>我是</a:t>
            </a:r>
            <a:r>
              <a:rPr lang="en-US" altLang="zh-CN" sz="1200"/>
              <a:t>jack</a:t>
            </a:r>
          </a:p>
          <a:p>
            <a:r>
              <a:rPr lang="zh-CN" altLang="en-US" sz="1200"/>
              <a:t>我是</a:t>
            </a:r>
            <a:r>
              <a:rPr lang="en-US" altLang="zh-CN" sz="1200"/>
              <a:t>tom</a:t>
            </a:r>
          </a:p>
          <a:p>
            <a:r>
              <a:rPr lang="en-US" altLang="zh-CN" sz="1200"/>
              <a:t>127.0.0.1:56207 </a:t>
            </a:r>
            <a:r>
              <a:rPr lang="zh-CN" altLang="en-US" sz="1200"/>
              <a:t>说</a:t>
            </a:r>
            <a:r>
              <a:rPr lang="en-US" altLang="zh-CN" sz="1200"/>
              <a:t>: </a:t>
            </a:r>
            <a:r>
              <a:rPr lang="zh-CN" altLang="en-US" sz="1200"/>
              <a:t>我是</a:t>
            </a:r>
            <a:r>
              <a:rPr lang="en-US" altLang="zh-CN" sz="1200"/>
              <a:t>tom</a:t>
            </a:r>
          </a:p>
          <a:p>
            <a:r>
              <a:rPr lang="en-US" altLang="zh-CN" sz="1200"/>
              <a:t>127.0.0.1:56207 </a:t>
            </a:r>
            <a:r>
              <a:rPr lang="zh-CN" altLang="en-US" sz="1200"/>
              <a:t>说</a:t>
            </a:r>
            <a:r>
              <a:rPr lang="en-US" altLang="zh-CN" sz="1200"/>
              <a:t>: </a:t>
            </a:r>
            <a:r>
              <a:rPr lang="zh-CN" altLang="en-US" sz="1200"/>
              <a:t>我来自北京</a:t>
            </a:r>
          </a:p>
          <a:p>
            <a:r>
              <a:rPr lang="zh-CN" altLang="en-US" sz="1200"/>
              <a:t>我来自上海</a:t>
            </a:r>
          </a:p>
          <a:p>
            <a:r>
              <a:rPr lang="en-US" altLang="zh-CN" sz="1200"/>
              <a:t>127.0.0.1:56186 </a:t>
            </a:r>
            <a:r>
              <a:rPr lang="zh-CN" altLang="en-US" sz="1200"/>
              <a:t>说</a:t>
            </a:r>
            <a:r>
              <a:rPr lang="en-US" altLang="zh-CN" sz="1200"/>
              <a:t>: </a:t>
            </a:r>
            <a:r>
              <a:rPr lang="zh-CN" altLang="en-US" sz="1200"/>
              <a:t>我来自天津</a:t>
            </a:r>
          </a:p>
          <a:p>
            <a:r>
              <a:rPr lang="en-US" altLang="zh-CN" sz="1200"/>
              <a:t>bye</a:t>
            </a:r>
            <a:endParaRPr lang="zh-CN" altLang="en-US" sz="1200"/>
          </a:p>
        </p:txBody>
      </p:sp>
      <p:graphicFrame>
        <p:nvGraphicFramePr>
          <p:cNvPr id="3" name="对象 2"/>
          <p:cNvGraphicFramePr>
            <a:graphicFrameLocks noChangeAspect="1"/>
          </p:cNvGraphicFramePr>
          <p:nvPr>
            <p:extLst>
              <p:ext uri="{D42A27DB-BD31-4B8C-83A1-F6EECF244321}">
                <p14:modId xmlns:p14="http://schemas.microsoft.com/office/powerpoint/2010/main" val="3457221671"/>
              </p:ext>
            </p:extLst>
          </p:nvPr>
        </p:nvGraphicFramePr>
        <p:xfrm>
          <a:off x="915318" y="4104431"/>
          <a:ext cx="1270372" cy="472362"/>
        </p:xfrm>
        <a:graphic>
          <a:graphicData uri="http://schemas.openxmlformats.org/presentationml/2006/ole">
            <mc:AlternateContent xmlns:mc="http://schemas.openxmlformats.org/markup-compatibility/2006">
              <mc:Choice xmlns:v="urn:schemas-microsoft-com:vml" Requires="v">
                <p:oleObj spid="_x0000_s181738" name="包装程序外壳对象" showAsIcon="1" r:id="rId4" imgW="1843200" imgH="711360" progId="Package">
                  <p:embed/>
                </p:oleObj>
              </mc:Choice>
              <mc:Fallback>
                <p:oleObj name="包装程序外壳对象" showAsIcon="1" r:id="rId4" imgW="1843200" imgH="711360" progId="Package">
                  <p:embed/>
                  <p:pic>
                    <p:nvPicPr>
                      <p:cNvPr id="0" name=""/>
                      <p:cNvPicPr/>
                      <p:nvPr/>
                    </p:nvPicPr>
                    <p:blipFill>
                      <a:blip r:embed="rId5"/>
                      <a:stretch>
                        <a:fillRect/>
                      </a:stretch>
                    </p:blipFill>
                    <p:spPr>
                      <a:xfrm>
                        <a:off x="915318" y="4104431"/>
                        <a:ext cx="1270372" cy="4723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9770468"/>
              </p:ext>
            </p:extLst>
          </p:nvPr>
        </p:nvGraphicFramePr>
        <p:xfrm>
          <a:off x="915318" y="4968529"/>
          <a:ext cx="1270372" cy="453609"/>
        </p:xfrm>
        <a:graphic>
          <a:graphicData uri="http://schemas.openxmlformats.org/presentationml/2006/ole">
            <mc:AlternateContent xmlns:mc="http://schemas.openxmlformats.org/markup-compatibility/2006">
              <mc:Choice xmlns:v="urn:schemas-microsoft-com:vml" Requires="v">
                <p:oleObj spid="_x0000_s181739" name="包装程序外壳对象" showAsIcon="1" r:id="rId6" imgW="1919520" imgH="711360" progId="Package">
                  <p:embed/>
                </p:oleObj>
              </mc:Choice>
              <mc:Fallback>
                <p:oleObj name="包装程序外壳对象" showAsIcon="1" r:id="rId6" imgW="1919520" imgH="711360" progId="Package">
                  <p:embed/>
                  <p:pic>
                    <p:nvPicPr>
                      <p:cNvPr id="0" name=""/>
                      <p:cNvPicPr/>
                      <p:nvPr/>
                    </p:nvPicPr>
                    <p:blipFill>
                      <a:blip r:embed="rId7"/>
                      <a:stretch>
                        <a:fillRect/>
                      </a:stretch>
                    </p:blipFill>
                    <p:spPr>
                      <a:xfrm>
                        <a:off x="915318" y="4968529"/>
                        <a:ext cx="1270372" cy="45360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49072446"/>
              </p:ext>
            </p:extLst>
          </p:nvPr>
        </p:nvGraphicFramePr>
        <p:xfrm>
          <a:off x="2335146" y="4766189"/>
          <a:ext cx="527188" cy="711200"/>
        </p:xfrm>
        <a:graphic>
          <a:graphicData uri="http://schemas.openxmlformats.org/presentationml/2006/ole">
            <mc:AlternateContent xmlns:mc="http://schemas.openxmlformats.org/markup-compatibility/2006">
              <mc:Choice xmlns:v="urn:schemas-microsoft-com:vml" Requires="v">
                <p:oleObj spid="_x0000_s181740" name="包装程序外壳对象" showAsIcon="1" r:id="rId8" imgW="508680" imgH="711360" progId="Package">
                  <p:embed/>
                </p:oleObj>
              </mc:Choice>
              <mc:Fallback>
                <p:oleObj name="包装程序外壳对象" showAsIcon="1" r:id="rId8" imgW="508680" imgH="711360" progId="Package">
                  <p:embed/>
                  <p:pic>
                    <p:nvPicPr>
                      <p:cNvPr id="0" name=""/>
                      <p:cNvPicPr/>
                      <p:nvPr/>
                    </p:nvPicPr>
                    <p:blipFill>
                      <a:blip r:embed="rId9"/>
                      <a:stretch>
                        <a:fillRect/>
                      </a:stretch>
                    </p:blipFill>
                    <p:spPr>
                      <a:xfrm>
                        <a:off x="2335146" y="4766189"/>
                        <a:ext cx="527188" cy="711200"/>
                      </a:xfrm>
                      <a:prstGeom prst="rect">
                        <a:avLst/>
                      </a:prstGeom>
                    </p:spPr>
                  </p:pic>
                </p:oleObj>
              </mc:Fallback>
            </mc:AlternateContent>
          </a:graphicData>
        </a:graphic>
      </p:graphicFrame>
    </p:spTree>
    <p:extLst>
      <p:ext uri="{BB962C8B-B14F-4D97-AF65-F5344CB8AC3E}">
        <p14:creationId xmlns:p14="http://schemas.microsoft.com/office/powerpoint/2010/main" val="7486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368128"/>
            <a:ext cx="8743149" cy="2339102"/>
          </a:xfrm>
          <a:prstGeom prst="rect">
            <a:avLst/>
          </a:prstGeom>
          <a:noFill/>
        </p:spPr>
        <p:txBody>
          <a:bodyPr wrap="square" rtlCol="0">
            <a:spAutoFit/>
          </a:bodyPr>
          <a:lstStyle/>
          <a:p>
            <a:r>
              <a:rPr lang="zh-CN" altLang="en-US" sz="2000" b="1">
                <a:solidFill>
                  <a:srgbClr val="0070C0"/>
                </a:solidFill>
              </a:rPr>
              <a:t>零拷贝基本介绍</a:t>
            </a:r>
            <a:r>
              <a:rPr lang="en-US" altLang="zh-CN" sz="2000" b="1">
                <a:solidFill>
                  <a:srgbClr val="0070C0"/>
                </a:solidFill>
              </a:rPr>
              <a:t> </a:t>
            </a:r>
          </a:p>
          <a:p>
            <a:endParaRPr lang="en-US" altLang="zh-CN"/>
          </a:p>
          <a:p>
            <a:pPr marL="342900" indent="-342900">
              <a:buAutoNum type="arabicParenR"/>
            </a:pPr>
            <a:r>
              <a:rPr lang="zh-CN" altLang="en-US">
                <a:latin typeface="Arial" pitchFamily="34" charset="0"/>
                <a:cs typeface="Arial" pitchFamily="34" charset="0"/>
              </a:rPr>
              <a:t>零拷贝是网络编程的关键，很多性能优化都离不开。</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 </a:t>
            </a:r>
            <a:r>
              <a:rPr lang="en-US" altLang="zh-CN">
                <a:latin typeface="Arial" pitchFamily="34" charset="0"/>
                <a:cs typeface="Arial" pitchFamily="34" charset="0"/>
              </a:rPr>
              <a:t>Java </a:t>
            </a:r>
            <a:r>
              <a:rPr lang="zh-CN" altLang="en-US">
                <a:latin typeface="Arial" pitchFamily="34" charset="0"/>
                <a:cs typeface="Arial" pitchFamily="34" charset="0"/>
              </a:rPr>
              <a:t>程序中，常用的零拷贝有 </a:t>
            </a:r>
            <a:r>
              <a:rPr lang="en-US" altLang="zh-CN">
                <a:latin typeface="Arial" pitchFamily="34" charset="0"/>
                <a:cs typeface="Arial" pitchFamily="34" charset="0"/>
              </a:rPr>
              <a:t>mmap(</a:t>
            </a:r>
            <a:r>
              <a:rPr lang="zh-CN" altLang="en-US">
                <a:latin typeface="Arial" pitchFamily="34" charset="0"/>
                <a:cs typeface="Arial" pitchFamily="34" charset="0"/>
              </a:rPr>
              <a:t>内存映射</a:t>
            </a:r>
            <a:r>
              <a:rPr lang="en-US" altLang="zh-CN">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sendFile</a:t>
            </a:r>
            <a:r>
              <a:rPr lang="zh-CN" altLang="en-US">
                <a:latin typeface="Arial" pitchFamily="34" charset="0"/>
                <a:cs typeface="Arial" pitchFamily="34" charset="0"/>
              </a:rPr>
              <a:t>。那么，他们在 </a:t>
            </a:r>
            <a:r>
              <a:rPr lang="en-US" altLang="zh-CN">
                <a:latin typeface="Arial" pitchFamily="34" charset="0"/>
                <a:cs typeface="Arial" pitchFamily="34" charset="0"/>
              </a:rPr>
              <a:t>OS </a:t>
            </a:r>
            <a:r>
              <a:rPr lang="zh-CN" altLang="en-US">
                <a:latin typeface="Arial" pitchFamily="34" charset="0"/>
                <a:cs typeface="Arial" pitchFamily="34" charset="0"/>
              </a:rPr>
              <a:t>里，到底是怎么样的一个的设计？我们分析 </a:t>
            </a:r>
            <a:r>
              <a:rPr lang="en-US" altLang="zh-CN">
                <a:latin typeface="Arial" pitchFamily="34" charset="0"/>
                <a:cs typeface="Arial" pitchFamily="34" charset="0"/>
              </a:rPr>
              <a:t>mmap </a:t>
            </a:r>
            <a:r>
              <a:rPr lang="zh-CN" altLang="en-US">
                <a:latin typeface="Arial" pitchFamily="34" charset="0"/>
                <a:cs typeface="Arial" pitchFamily="34" charset="0"/>
              </a:rPr>
              <a:t>和 </a:t>
            </a:r>
            <a:r>
              <a:rPr lang="en-US" altLang="zh-CN">
                <a:latin typeface="Arial" pitchFamily="34" charset="0"/>
                <a:cs typeface="Arial" pitchFamily="34" charset="0"/>
              </a:rPr>
              <a:t>sendFile </a:t>
            </a:r>
            <a:r>
              <a:rPr lang="zh-CN" altLang="en-US">
                <a:latin typeface="Arial" pitchFamily="34" charset="0"/>
                <a:cs typeface="Arial" pitchFamily="34" charset="0"/>
              </a:rPr>
              <a:t>这两个零拷贝</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另外我们看下</a:t>
            </a:r>
            <a:r>
              <a:rPr lang="en-US" altLang="zh-CN">
                <a:latin typeface="Arial" pitchFamily="34" charset="0"/>
                <a:cs typeface="Arial" pitchFamily="34" charset="0"/>
              </a:rPr>
              <a:t>NIO </a:t>
            </a:r>
            <a:r>
              <a:rPr lang="zh-CN" altLang="en-US">
                <a:latin typeface="Arial" pitchFamily="34" charset="0"/>
                <a:cs typeface="Arial" pitchFamily="34" charset="0"/>
              </a:rPr>
              <a:t>中如何使用零拷贝</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690817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368128"/>
            <a:ext cx="8743149" cy="1508105"/>
          </a:xfrm>
          <a:prstGeom prst="rect">
            <a:avLst/>
          </a:prstGeom>
          <a:noFill/>
        </p:spPr>
        <p:txBody>
          <a:bodyPr wrap="square" rtlCol="0">
            <a:spAutoFit/>
          </a:bodyPr>
          <a:lstStyle/>
          <a:p>
            <a:r>
              <a:rPr lang="zh-CN" altLang="en-US" sz="2000" b="1">
                <a:solidFill>
                  <a:srgbClr val="0070C0"/>
                </a:solidFill>
              </a:rPr>
              <a:t>传统</a:t>
            </a:r>
            <a:r>
              <a:rPr lang="en-US" altLang="zh-CN" sz="2000" b="1">
                <a:solidFill>
                  <a:srgbClr val="0070C0"/>
                </a:solidFill>
              </a:rPr>
              <a:t>IO</a:t>
            </a:r>
            <a:r>
              <a:rPr lang="zh-CN" altLang="en-US" sz="2000" b="1">
                <a:solidFill>
                  <a:srgbClr val="0070C0"/>
                </a:solidFill>
              </a:rPr>
              <a:t>数据读写 </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Java </a:t>
            </a:r>
            <a:r>
              <a:rPr lang="zh-CN" altLang="en-US">
                <a:latin typeface="Arial" pitchFamily="34" charset="0"/>
                <a:cs typeface="Arial" pitchFamily="34" charset="0"/>
              </a:rPr>
              <a:t>传统 </a:t>
            </a:r>
            <a:r>
              <a:rPr lang="en-US" altLang="zh-CN">
                <a:latin typeface="Arial" pitchFamily="34" charset="0"/>
                <a:cs typeface="Arial" pitchFamily="34" charset="0"/>
              </a:rPr>
              <a:t>IO </a:t>
            </a:r>
            <a:r>
              <a:rPr lang="zh-CN" altLang="en-US">
                <a:latin typeface="Arial" pitchFamily="34" charset="0"/>
                <a:cs typeface="Arial" pitchFamily="34" charset="0"/>
              </a:rPr>
              <a:t>和 网络编程的一段代码</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
        <p:nvSpPr>
          <p:cNvPr id="3" name="TextBox 2"/>
          <p:cNvSpPr txBox="1"/>
          <p:nvPr/>
        </p:nvSpPr>
        <p:spPr>
          <a:xfrm>
            <a:off x="846163" y="2520255"/>
            <a:ext cx="6292107" cy="2308324"/>
          </a:xfrm>
          <a:prstGeom prst="rect">
            <a:avLst/>
          </a:prstGeom>
          <a:solidFill>
            <a:schemeClr val="bg1">
              <a:lumMod val="95000"/>
            </a:schemeClr>
          </a:solidFill>
        </p:spPr>
        <p:txBody>
          <a:bodyPr wrap="none" rtlCol="0">
            <a:spAutoFit/>
          </a:bodyPr>
          <a:lstStyle/>
          <a:p>
            <a:r>
              <a:rPr lang="en-US" altLang="zh-CN">
                <a:latin typeface="Arial" pitchFamily="34" charset="0"/>
                <a:cs typeface="Arial" pitchFamily="34" charset="0"/>
              </a:rPr>
              <a:t>File file = new File("test.txt");</a:t>
            </a:r>
          </a:p>
          <a:p>
            <a:r>
              <a:rPr lang="en-US" altLang="zh-CN">
                <a:latin typeface="Arial" pitchFamily="34" charset="0"/>
                <a:cs typeface="Arial" pitchFamily="34" charset="0"/>
              </a:rPr>
              <a:t>RandomAccessFile raf = new RandomAccessFile(file, "rw");</a:t>
            </a:r>
          </a:p>
          <a:p>
            <a:endParaRPr lang="en-US" altLang="zh-CN">
              <a:latin typeface="Arial" pitchFamily="34" charset="0"/>
              <a:cs typeface="Arial" pitchFamily="34" charset="0"/>
            </a:endParaRPr>
          </a:p>
          <a:p>
            <a:r>
              <a:rPr lang="en-US" altLang="zh-CN">
                <a:latin typeface="Arial" pitchFamily="34" charset="0"/>
                <a:cs typeface="Arial" pitchFamily="34" charset="0"/>
              </a:rPr>
              <a:t>byte[] arr = new byte[(int) file.length()];</a:t>
            </a:r>
          </a:p>
          <a:p>
            <a:r>
              <a:rPr lang="en-US" altLang="zh-CN">
                <a:latin typeface="Arial" pitchFamily="34" charset="0"/>
                <a:cs typeface="Arial" pitchFamily="34" charset="0"/>
              </a:rPr>
              <a:t>raf.read(arr);</a:t>
            </a:r>
          </a:p>
          <a:p>
            <a:endParaRPr lang="en-US" altLang="zh-CN">
              <a:latin typeface="Arial" pitchFamily="34" charset="0"/>
              <a:cs typeface="Arial" pitchFamily="34" charset="0"/>
            </a:endParaRPr>
          </a:p>
          <a:p>
            <a:r>
              <a:rPr lang="en-US" altLang="zh-CN">
                <a:latin typeface="Arial" pitchFamily="34" charset="0"/>
                <a:cs typeface="Arial" pitchFamily="34" charset="0"/>
              </a:rPr>
              <a:t>Socket socket = new ServerSocket(8080).accept();</a:t>
            </a:r>
          </a:p>
          <a:p>
            <a:r>
              <a:rPr lang="en-US" altLang="zh-CN">
                <a:latin typeface="Arial" pitchFamily="34" charset="0"/>
                <a:cs typeface="Arial" pitchFamily="34" charset="0"/>
              </a:rPr>
              <a:t>socket.getOutputStream().write(arr);</a:t>
            </a:r>
            <a:endParaRPr lang="zh-CN" altLang="en-US">
              <a:latin typeface="Arial" pitchFamily="34" charset="0"/>
              <a:cs typeface="Arial" pitchFamily="34" charset="0"/>
            </a:endParaRPr>
          </a:p>
        </p:txBody>
      </p:sp>
    </p:spTree>
    <p:extLst>
      <p:ext uri="{BB962C8B-B14F-4D97-AF65-F5344CB8AC3E}">
        <p14:creationId xmlns:p14="http://schemas.microsoft.com/office/powerpoint/2010/main" val="935721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24111"/>
            <a:ext cx="8743149" cy="1231106"/>
          </a:xfrm>
          <a:prstGeom prst="rect">
            <a:avLst/>
          </a:prstGeom>
          <a:noFill/>
        </p:spPr>
        <p:txBody>
          <a:bodyPr wrap="square" rtlCol="0">
            <a:spAutoFit/>
          </a:bodyPr>
          <a:lstStyle/>
          <a:p>
            <a:r>
              <a:rPr lang="zh-CN" altLang="en-US" sz="2000" b="1">
                <a:solidFill>
                  <a:srgbClr val="0070C0"/>
                </a:solidFill>
              </a:rPr>
              <a:t>传统</a:t>
            </a:r>
            <a:r>
              <a:rPr lang="en-US" altLang="zh-CN" sz="2000" b="1">
                <a:solidFill>
                  <a:srgbClr val="0070C0"/>
                </a:solidFill>
              </a:rPr>
              <a:t>IO </a:t>
            </a:r>
          </a:p>
          <a:p>
            <a:endParaRPr lang="en-US" altLang="zh-CN"/>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
        <p:nvSpPr>
          <p:cNvPr id="4" name="AutoShape 2" descr="https://upload-images.jianshu.io/upload_images/4236553-174b8d9cc6119e67.png?imageMogr2/auto-orient/strip%7CimageView2/2/w/124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upload-images.jianshu.io/upload_images/4236553-174b8d9cc6119e67.png?imageMogr2/auto-orient/strip%7CimageView2/2/w/124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s://upload-images.jianshu.io/upload_images/4236553-174b8d9cc6119e67.png?imageMogr2/auto-orient/strip%7CimageView2/2/w/124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37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63" y="1839664"/>
            <a:ext cx="7344816" cy="354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0842" y="3888407"/>
            <a:ext cx="2792752" cy="923330"/>
          </a:xfrm>
          <a:prstGeom prst="rect">
            <a:avLst/>
          </a:prstGeom>
          <a:noFill/>
        </p:spPr>
        <p:txBody>
          <a:bodyPr wrap="none" rtlCol="0">
            <a:spAutoFit/>
          </a:bodyPr>
          <a:lstStyle/>
          <a:p>
            <a:r>
              <a:rPr lang="en-US" altLang="zh-CN"/>
              <a:t>DMA: direct </a:t>
            </a:r>
          </a:p>
          <a:p>
            <a:r>
              <a:rPr lang="en-US" altLang="zh-CN"/>
              <a:t>memory access</a:t>
            </a:r>
          </a:p>
          <a:p>
            <a:r>
              <a:rPr lang="zh-CN" altLang="en-US"/>
              <a:t>直接内存拷贝</a:t>
            </a:r>
            <a:r>
              <a:rPr lang="en-US" altLang="zh-CN"/>
              <a:t>(</a:t>
            </a:r>
            <a:r>
              <a:rPr lang="zh-CN" altLang="en-US"/>
              <a:t>不使用</a:t>
            </a:r>
            <a:r>
              <a:rPr lang="en-US" altLang="zh-CN"/>
              <a:t>CPU)</a:t>
            </a:r>
            <a:endParaRPr lang="zh-CN" altLang="en-US"/>
          </a:p>
        </p:txBody>
      </p:sp>
    </p:spTree>
    <p:extLst>
      <p:ext uri="{BB962C8B-B14F-4D97-AF65-F5344CB8AC3E}">
        <p14:creationId xmlns:p14="http://schemas.microsoft.com/office/powerpoint/2010/main" val="988873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152103"/>
            <a:ext cx="8743149" cy="2339102"/>
          </a:xfrm>
          <a:prstGeom prst="rect">
            <a:avLst/>
          </a:prstGeom>
          <a:noFill/>
        </p:spPr>
        <p:txBody>
          <a:bodyPr wrap="square" rtlCol="0">
            <a:spAutoFit/>
          </a:bodyPr>
          <a:lstStyle/>
          <a:p>
            <a:r>
              <a:rPr lang="en-US" altLang="zh-CN" sz="2000" b="1">
                <a:solidFill>
                  <a:srgbClr val="0070C0"/>
                </a:solidFill>
              </a:rPr>
              <a:t> mmap </a:t>
            </a:r>
            <a:r>
              <a:rPr lang="zh-CN" altLang="en-US" sz="2000" b="1">
                <a:solidFill>
                  <a:srgbClr val="0070C0"/>
                </a:solidFill>
              </a:rPr>
              <a:t>优化</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通过内存映射，将文件映射到内核缓冲区，同时，用户空间可以共享内核空间的数据。这样，在进行网络传输时，就可以减少内核空间到用户控件的拷贝次数。如下图</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mmap</a:t>
            </a:r>
            <a:r>
              <a:rPr lang="zh-CN" altLang="en-US">
                <a:latin typeface="Arial" pitchFamily="34" charset="0"/>
                <a:cs typeface="Arial" pitchFamily="34" charset="0"/>
              </a:rPr>
              <a:t>示意图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897" y="2441292"/>
            <a:ext cx="6838226" cy="331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30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152103"/>
            <a:ext cx="2963339" cy="4832092"/>
          </a:xfrm>
          <a:prstGeom prst="rect">
            <a:avLst/>
          </a:prstGeom>
          <a:noFill/>
        </p:spPr>
        <p:txBody>
          <a:bodyPr wrap="square" rtlCol="0">
            <a:spAutoFit/>
          </a:bodyPr>
          <a:lstStyle/>
          <a:p>
            <a:r>
              <a:rPr lang="en-US" altLang="zh-CN" sz="2000" b="1">
                <a:solidFill>
                  <a:srgbClr val="0070C0"/>
                </a:solidFill>
              </a:rPr>
              <a:t> sendFile </a:t>
            </a:r>
            <a:r>
              <a:rPr lang="zh-CN" altLang="en-US" sz="2000" b="1">
                <a:solidFill>
                  <a:srgbClr val="0070C0"/>
                </a:solidFill>
              </a:rPr>
              <a:t>优化</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Linux 2.1 </a:t>
            </a:r>
            <a:r>
              <a:rPr lang="zh-CN" altLang="en-US">
                <a:latin typeface="Arial" pitchFamily="34" charset="0"/>
                <a:cs typeface="Arial" pitchFamily="34" charset="0"/>
              </a:rPr>
              <a:t>版本 提供了 </a:t>
            </a:r>
            <a:r>
              <a:rPr lang="en-US" altLang="zh-CN">
                <a:latin typeface="Arial" pitchFamily="34" charset="0"/>
                <a:cs typeface="Arial" pitchFamily="34" charset="0"/>
              </a:rPr>
              <a:t>sendFile </a:t>
            </a:r>
            <a:r>
              <a:rPr lang="zh-CN" altLang="en-US">
                <a:latin typeface="Arial" pitchFamily="34" charset="0"/>
                <a:cs typeface="Arial" pitchFamily="34" charset="0"/>
              </a:rPr>
              <a:t>函数，其基本原理如下：数据根本不经过用户态，直接从内核缓冲区进入到 </a:t>
            </a:r>
            <a:r>
              <a:rPr lang="en-US" altLang="zh-CN">
                <a:latin typeface="Arial" pitchFamily="34" charset="0"/>
                <a:cs typeface="Arial" pitchFamily="34" charset="0"/>
              </a:rPr>
              <a:t>Socket Buffer</a:t>
            </a:r>
            <a:r>
              <a:rPr lang="zh-CN" altLang="en-US">
                <a:latin typeface="Arial" pitchFamily="34" charset="0"/>
                <a:cs typeface="Arial" pitchFamily="34" charset="0"/>
              </a:rPr>
              <a:t>，同时，由于和用户态完全无关，就减少了一次上下文切换</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示意图和小结</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提示：零拷贝从操作系统角度，是没有</a:t>
            </a:r>
            <a:r>
              <a:rPr lang="en-US" altLang="zh-CN">
                <a:latin typeface="Arial" pitchFamily="34" charset="0"/>
                <a:cs typeface="Arial" pitchFamily="34" charset="0"/>
              </a:rPr>
              <a:t>cpu </a:t>
            </a:r>
            <a:r>
              <a:rPr lang="zh-CN" altLang="en-US">
                <a:latin typeface="Arial" pitchFamily="34" charset="0"/>
                <a:cs typeface="Arial" pitchFamily="34" charset="0"/>
              </a:rPr>
              <a:t>拷贝</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161" y="1600373"/>
            <a:ext cx="588645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091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3251371" cy="4555093"/>
          </a:xfrm>
          <a:prstGeom prst="rect">
            <a:avLst/>
          </a:prstGeom>
          <a:noFill/>
        </p:spPr>
        <p:txBody>
          <a:bodyPr wrap="square" rtlCol="0">
            <a:spAutoFit/>
          </a:bodyPr>
          <a:lstStyle/>
          <a:p>
            <a:r>
              <a:rPr lang="en-US" altLang="zh-CN" sz="2000" b="1">
                <a:solidFill>
                  <a:srgbClr val="0070C0"/>
                </a:solidFill>
              </a:rPr>
              <a:t> sendFile </a:t>
            </a:r>
            <a:r>
              <a:rPr lang="zh-CN" altLang="en-US" sz="2000" b="1">
                <a:solidFill>
                  <a:srgbClr val="0070C0"/>
                </a:solidFill>
              </a:rPr>
              <a:t>优化</a:t>
            </a:r>
            <a:endParaRPr lang="en-US" altLang="zh-CN" sz="2000" b="1">
              <a:solidFill>
                <a:srgbClr val="0070C0"/>
              </a:solidFill>
            </a:endParaRPr>
          </a:p>
          <a:p>
            <a:endParaRPr lang="en-US" altLang="zh-CN"/>
          </a:p>
          <a:p>
            <a:pPr marL="342900" indent="-342900">
              <a:buAutoNum type="arabicParenR" startAt="3"/>
            </a:pPr>
            <a:r>
              <a:rPr lang="en-US" altLang="zh-CN">
                <a:latin typeface="Arial" pitchFamily="34" charset="0"/>
                <a:cs typeface="Arial" pitchFamily="34" charset="0"/>
              </a:rPr>
              <a:t>Linux </a:t>
            </a:r>
            <a:r>
              <a:rPr lang="zh-CN" altLang="en-US">
                <a:latin typeface="Arial" pitchFamily="34" charset="0"/>
                <a:cs typeface="Arial" pitchFamily="34" charset="0"/>
              </a:rPr>
              <a:t>在 </a:t>
            </a:r>
            <a:r>
              <a:rPr lang="en-US" altLang="zh-CN">
                <a:latin typeface="Arial" pitchFamily="34" charset="0"/>
                <a:cs typeface="Arial" pitchFamily="34" charset="0"/>
              </a:rPr>
              <a:t>2.4 </a:t>
            </a:r>
            <a:r>
              <a:rPr lang="zh-CN" altLang="en-US">
                <a:latin typeface="Arial" pitchFamily="34" charset="0"/>
                <a:cs typeface="Arial" pitchFamily="34" charset="0"/>
              </a:rPr>
              <a:t>版本中，做了一些修改，避免了从内核缓冲区拷贝到 </a:t>
            </a:r>
            <a:r>
              <a:rPr lang="en-US" altLang="zh-CN">
                <a:latin typeface="Arial" pitchFamily="34" charset="0"/>
                <a:cs typeface="Arial" pitchFamily="34" charset="0"/>
              </a:rPr>
              <a:t>Socket buffer </a:t>
            </a:r>
            <a:r>
              <a:rPr lang="zh-CN" altLang="en-US">
                <a:latin typeface="Arial" pitchFamily="34" charset="0"/>
                <a:cs typeface="Arial" pitchFamily="34" charset="0"/>
              </a:rPr>
              <a:t>的操作，直接拷贝到协议栈，从而再一次减少了数据拷贝。具体如下图和小结：</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这里其实有 一次</a:t>
            </a:r>
            <a:r>
              <a:rPr lang="en-US" altLang="zh-CN">
                <a:latin typeface="Arial" pitchFamily="34" charset="0"/>
                <a:cs typeface="Arial" pitchFamily="34" charset="0"/>
              </a:rPr>
              <a:t>cpu </a:t>
            </a:r>
            <a:r>
              <a:rPr lang="zh-CN" altLang="en-US">
                <a:latin typeface="Arial" pitchFamily="34" charset="0"/>
                <a:cs typeface="Arial" pitchFamily="34" charset="0"/>
              </a:rPr>
              <a:t>拷贝</a:t>
            </a:r>
            <a:endParaRPr lang="en-US" altLang="zh-CN">
              <a:latin typeface="Arial" pitchFamily="34" charset="0"/>
              <a:cs typeface="Arial" pitchFamily="34" charset="0"/>
            </a:endParaRPr>
          </a:p>
          <a:p>
            <a:r>
              <a:rPr lang="en-US" altLang="zh-CN">
                <a:latin typeface="Arial" pitchFamily="34" charset="0"/>
                <a:cs typeface="Arial" pitchFamily="34" charset="0"/>
              </a:rPr>
              <a:t>kernel buffer -&gt; socket buffer</a:t>
            </a:r>
          </a:p>
          <a:p>
            <a:r>
              <a:rPr lang="zh-CN" altLang="en-US">
                <a:latin typeface="Arial" pitchFamily="34" charset="0"/>
                <a:cs typeface="Arial" pitchFamily="34" charset="0"/>
              </a:rPr>
              <a:t>但是，拷贝的信息很少，比如</a:t>
            </a:r>
            <a:endParaRPr lang="en-US" altLang="zh-CN">
              <a:latin typeface="Arial" pitchFamily="34" charset="0"/>
              <a:cs typeface="Arial" pitchFamily="34" charset="0"/>
            </a:endParaRPr>
          </a:p>
          <a:p>
            <a:r>
              <a:rPr lang="en-US" altLang="zh-CN">
                <a:latin typeface="Arial" pitchFamily="34" charset="0"/>
                <a:cs typeface="Arial" pitchFamily="34" charset="0"/>
              </a:rPr>
              <a:t>lenght , offset , </a:t>
            </a:r>
            <a:r>
              <a:rPr lang="zh-CN" altLang="en-US">
                <a:latin typeface="Arial" pitchFamily="34" charset="0"/>
                <a:cs typeface="Arial" pitchFamily="34" charset="0"/>
              </a:rPr>
              <a:t>消耗低，可以忽略</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880" y="1512142"/>
            <a:ext cx="60388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1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BIO</a:t>
            </a:r>
            <a:r>
              <a:rPr lang="zh-CN" altLang="en-US" sz="4000" b="1" dirty="0">
                <a:solidFill>
                  <a:schemeClr val="accent1"/>
                </a:solidFill>
                <a:latin typeface="楷体" panose="02010609060101010101" pitchFamily="49" charset="-122"/>
                <a:ea typeface="楷体" panose="02010609060101010101" pitchFamily="49" charset="-122"/>
              </a:rPr>
              <a:t>、</a:t>
            </a:r>
            <a:r>
              <a:rPr lang="en-US" altLang="zh-CN" sz="4000" b="1" dirty="0">
                <a:solidFill>
                  <a:schemeClr val="accent1"/>
                </a:solidFill>
                <a:latin typeface="楷体" panose="02010609060101010101" pitchFamily="49" charset="-122"/>
                <a:ea typeface="楷体" panose="02010609060101010101" pitchFamily="49" charset="-122"/>
              </a:rPr>
              <a:t>NIO</a:t>
            </a:r>
            <a:r>
              <a:rPr lang="zh-CN" altLang="en-US" sz="4000" b="1" dirty="0">
                <a:solidFill>
                  <a:schemeClr val="accent1"/>
                </a:solidFill>
                <a:latin typeface="楷体" panose="02010609060101010101" pitchFamily="49" charset="-122"/>
                <a:ea typeface="楷体" panose="02010609060101010101" pitchFamily="49" charset="-122"/>
              </a:rPr>
              <a:t>、</a:t>
            </a:r>
            <a:r>
              <a:rPr lang="en-US" altLang="zh-CN" sz="4000" b="1" dirty="0">
                <a:solidFill>
                  <a:schemeClr val="accent1"/>
                </a:solidFill>
                <a:latin typeface="楷体" panose="02010609060101010101" pitchFamily="49" charset="-122"/>
                <a:ea typeface="楷体" panose="02010609060101010101" pitchFamily="49" charset="-122"/>
              </a:rPr>
              <a:t>AIO</a:t>
            </a:r>
            <a:r>
              <a:rPr lang="zh-CN" altLang="en-US" sz="4000" b="1" dirty="0">
                <a:solidFill>
                  <a:schemeClr val="accent1"/>
                </a:solidFill>
                <a:latin typeface="楷体" panose="02010609060101010101" pitchFamily="49" charset="-122"/>
                <a:ea typeface="楷体" panose="02010609060101010101" pitchFamily="49" charset="-122"/>
              </a:rPr>
              <a:t>适用场景分析</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54075" y="1008087"/>
            <a:ext cx="9505056" cy="2862322"/>
          </a:xfrm>
          <a:prstGeom prst="rect">
            <a:avLst/>
          </a:prstGeom>
          <a:noFill/>
        </p:spPr>
        <p:txBody>
          <a:bodyPr wrap="square" rtlCol="0">
            <a:spAutoFit/>
          </a:bodyPr>
          <a:lstStyle/>
          <a:p>
            <a:endParaRPr lang="en-US" altLang="zh-CN" sz="2000" dirty="0">
              <a:latin typeface="Arial" pitchFamily="34" charset="0"/>
              <a:cs typeface="Arial" pitchFamily="34" charset="0"/>
            </a:endParaRPr>
          </a:p>
          <a:p>
            <a:pPr marL="342900" indent="-342900" fontAlgn="base">
              <a:buAutoNum type="arabicParenR"/>
            </a:pPr>
            <a:r>
              <a:rPr lang="en-US" altLang="zh-CN" sz="2000" dirty="0">
                <a:latin typeface="Arial" pitchFamily="34" charset="0"/>
                <a:cs typeface="Arial" pitchFamily="34" charset="0"/>
              </a:rPr>
              <a:t>BIO</a:t>
            </a:r>
            <a:r>
              <a:rPr lang="zh-CN" altLang="en-US" sz="2000" dirty="0">
                <a:latin typeface="Arial" panose="020B0604020202020204" pitchFamily="34" charset="0"/>
                <a:cs typeface="Arial" panose="020B0604020202020204" pitchFamily="34" charset="0"/>
              </a:rPr>
              <a:t>方式适用于连接数目比较小且固定的架构，这种方式对服务器资源要求比较高，并发局限于应用中，</a:t>
            </a:r>
            <a:r>
              <a:rPr lang="en-US" altLang="zh-CN" sz="2000" dirty="0">
                <a:latin typeface="Arial" panose="020B0604020202020204" pitchFamily="34" charset="0"/>
                <a:cs typeface="Arial" panose="020B0604020202020204" pitchFamily="34" charset="0"/>
              </a:rPr>
              <a:t>JDK1.4</a:t>
            </a:r>
            <a:r>
              <a:rPr lang="zh-CN" altLang="en-US" sz="2000" dirty="0">
                <a:latin typeface="Arial" panose="020B0604020202020204" pitchFamily="34" charset="0"/>
                <a:cs typeface="Arial" panose="020B0604020202020204" pitchFamily="34" charset="0"/>
              </a:rPr>
              <a:t>以前的唯一选择，但程序简单易理解。</a:t>
            </a: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r>
              <a:rPr lang="en-US" altLang="zh-CN" sz="2000" dirty="0">
                <a:latin typeface="Arial" panose="020B0604020202020204" pitchFamily="34" charset="0"/>
                <a:cs typeface="Arial" panose="020B0604020202020204" pitchFamily="34" charset="0"/>
              </a:rPr>
              <a:t>NIO</a:t>
            </a:r>
            <a:r>
              <a:rPr lang="zh-CN" altLang="en-US" sz="2000" dirty="0">
                <a:latin typeface="Arial" panose="020B0604020202020204" pitchFamily="34" charset="0"/>
                <a:cs typeface="Arial" panose="020B0604020202020204" pitchFamily="34" charset="0"/>
              </a:rPr>
              <a:t>方式适用于</a:t>
            </a:r>
            <a:r>
              <a:rPr lang="zh-CN" altLang="en-US" sz="2000" b="1" dirty="0">
                <a:latin typeface="Arial" panose="020B0604020202020204" pitchFamily="34" charset="0"/>
                <a:cs typeface="Arial" panose="020B0604020202020204" pitchFamily="34" charset="0"/>
              </a:rPr>
              <a:t>连接数目多且连接比较短</a:t>
            </a:r>
            <a:r>
              <a:rPr lang="zh-CN" altLang="en-US" sz="2000" dirty="0">
                <a:latin typeface="Arial" panose="020B0604020202020204" pitchFamily="34" charset="0"/>
                <a:cs typeface="Arial" panose="020B0604020202020204" pitchFamily="34" charset="0"/>
              </a:rPr>
              <a:t>（轻操作）的架构，比如聊天服务器，弹幕系统，服务器间通讯等。编程比较复杂，</a:t>
            </a:r>
            <a:r>
              <a:rPr lang="en-US" altLang="zh-CN" sz="2000" dirty="0">
                <a:latin typeface="Arial" panose="020B0604020202020204" pitchFamily="34" charset="0"/>
                <a:cs typeface="Arial" panose="020B0604020202020204" pitchFamily="34" charset="0"/>
              </a:rPr>
              <a:t>JDK1.4</a:t>
            </a:r>
            <a:r>
              <a:rPr lang="zh-CN" altLang="en-US" sz="2000" dirty="0">
                <a:latin typeface="Arial" panose="020B0604020202020204" pitchFamily="34" charset="0"/>
                <a:cs typeface="Arial" panose="020B0604020202020204" pitchFamily="34" charset="0"/>
              </a:rPr>
              <a:t>开始支持。</a:t>
            </a: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r>
              <a:rPr lang="en-US" altLang="zh-CN" sz="2000" dirty="0">
                <a:latin typeface="Arial" panose="020B0604020202020204" pitchFamily="34" charset="0"/>
                <a:cs typeface="Arial" panose="020B0604020202020204" pitchFamily="34" charset="0"/>
              </a:rPr>
              <a:t>AIO</a:t>
            </a:r>
            <a:r>
              <a:rPr lang="zh-CN" altLang="en-US" sz="2000" dirty="0">
                <a:latin typeface="Arial" panose="020B0604020202020204" pitchFamily="34" charset="0"/>
                <a:cs typeface="Arial" panose="020B0604020202020204" pitchFamily="34" charset="0"/>
              </a:rPr>
              <a:t>方式使用于</a:t>
            </a:r>
            <a:r>
              <a:rPr lang="zh-CN" altLang="en-US" sz="2000" b="1" dirty="0">
                <a:latin typeface="Arial" panose="020B0604020202020204" pitchFamily="34" charset="0"/>
                <a:cs typeface="Arial" panose="020B0604020202020204" pitchFamily="34" charset="0"/>
              </a:rPr>
              <a:t>连接数目多且连接比较长</a:t>
            </a:r>
            <a:r>
              <a:rPr lang="zh-CN" altLang="en-US" sz="2000" dirty="0">
                <a:latin typeface="Arial" panose="020B0604020202020204" pitchFamily="34" charset="0"/>
                <a:cs typeface="Arial" panose="020B0604020202020204" pitchFamily="34" charset="0"/>
              </a:rPr>
              <a:t>（重操作）的架构，比如相册服务器，充分调用</a:t>
            </a:r>
            <a:r>
              <a:rPr lang="en-US" altLang="zh-CN" sz="2000" dirty="0">
                <a:latin typeface="Arial" panose="020B0604020202020204" pitchFamily="34" charset="0"/>
                <a:cs typeface="Arial" panose="020B0604020202020204" pitchFamily="34" charset="0"/>
              </a:rPr>
              <a:t>OS</a:t>
            </a:r>
            <a:r>
              <a:rPr lang="zh-CN" altLang="en-US" sz="2000" dirty="0">
                <a:latin typeface="Arial" panose="020B0604020202020204" pitchFamily="34" charset="0"/>
                <a:cs typeface="Arial" panose="020B0604020202020204" pitchFamily="34" charset="0"/>
              </a:rPr>
              <a:t>参与并发操作，编程比较复杂，</a:t>
            </a:r>
            <a:r>
              <a:rPr lang="en-US" altLang="zh-CN" sz="2000" dirty="0">
                <a:latin typeface="Arial" panose="020B0604020202020204" pitchFamily="34" charset="0"/>
                <a:cs typeface="Arial" panose="020B0604020202020204" pitchFamily="34" charset="0"/>
              </a:rPr>
              <a:t>JDK7</a:t>
            </a:r>
            <a:r>
              <a:rPr lang="zh-CN" altLang="en-US" sz="2000" dirty="0">
                <a:latin typeface="Arial" panose="020B0604020202020204" pitchFamily="34" charset="0"/>
                <a:cs typeface="Arial" panose="020B0604020202020204" pitchFamily="34" charset="0"/>
              </a:rPr>
              <a:t>开始支持。</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756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a:solidFill>
                  <a:srgbClr val="0070C0"/>
                </a:solidFill>
              </a:rPr>
              <a:t> </a:t>
            </a:r>
            <a:r>
              <a:rPr lang="zh-CN" altLang="en-US" sz="2000" b="1">
                <a:solidFill>
                  <a:srgbClr val="0070C0"/>
                </a:solidFill>
              </a:rPr>
              <a:t>零拷贝的再次理解</a:t>
            </a:r>
            <a:endParaRPr lang="en-US" altLang="zh-CN" sz="2000" b="1">
              <a:solidFill>
                <a:srgbClr val="0070C0"/>
              </a:solidFill>
            </a:endParaRPr>
          </a:p>
          <a:p>
            <a:endParaRPr lang="en-US" altLang="zh-CN"/>
          </a:p>
          <a:p>
            <a:pPr marL="342900" indent="-342900">
              <a:buAutoNum type="arabicParenR"/>
            </a:pPr>
            <a:r>
              <a:rPr lang="zh-CN" altLang="en-US">
                <a:latin typeface="Arial" pitchFamily="34" charset="0"/>
                <a:cs typeface="Arial" pitchFamily="34" charset="0"/>
              </a:rPr>
              <a:t>我们说零拷贝，是从操作系统的角度来说的。因为内核缓冲区之间，没有数据是重复的（只有 </a:t>
            </a:r>
            <a:r>
              <a:rPr lang="en-US" altLang="zh-CN">
                <a:latin typeface="Arial" pitchFamily="34" charset="0"/>
                <a:cs typeface="Arial" pitchFamily="34" charset="0"/>
              </a:rPr>
              <a:t>kernel buffer </a:t>
            </a:r>
            <a:r>
              <a:rPr lang="zh-CN" altLang="en-US">
                <a:latin typeface="Arial" pitchFamily="34" charset="0"/>
                <a:cs typeface="Arial" pitchFamily="34" charset="0"/>
              </a:rPr>
              <a:t>有一份数据）。</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零拷贝不仅仅带来更少的数据复制，还能带来其他的性能优势，例如更少的上下文切换，更少的 </a:t>
            </a:r>
            <a:r>
              <a:rPr lang="en-US" altLang="zh-CN">
                <a:latin typeface="Arial" pitchFamily="34" charset="0"/>
                <a:cs typeface="Arial" pitchFamily="34" charset="0"/>
              </a:rPr>
              <a:t>CPU </a:t>
            </a:r>
            <a:r>
              <a:rPr lang="zh-CN" altLang="en-US">
                <a:latin typeface="Arial" pitchFamily="34" charset="0"/>
                <a:cs typeface="Arial" pitchFamily="34" charset="0"/>
              </a:rPr>
              <a:t>缓存伪共享以及无 </a:t>
            </a:r>
            <a:r>
              <a:rPr lang="en-US" altLang="zh-CN">
                <a:latin typeface="Arial" pitchFamily="34" charset="0"/>
                <a:cs typeface="Arial" pitchFamily="34" charset="0"/>
              </a:rPr>
              <a:t>CPU </a:t>
            </a:r>
            <a:r>
              <a:rPr lang="zh-CN" altLang="en-US">
                <a:latin typeface="Arial" pitchFamily="34" charset="0"/>
                <a:cs typeface="Arial" pitchFamily="34" charset="0"/>
              </a:rPr>
              <a:t>校验和计算。</a:t>
            </a: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129043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8651971" cy="2893100"/>
          </a:xfrm>
          <a:prstGeom prst="rect">
            <a:avLst/>
          </a:prstGeom>
          <a:noFill/>
        </p:spPr>
        <p:txBody>
          <a:bodyPr wrap="square" rtlCol="0">
            <a:spAutoFit/>
          </a:bodyPr>
          <a:lstStyle/>
          <a:p>
            <a:r>
              <a:rPr lang="en-US" altLang="zh-CN" sz="2000" b="1">
                <a:solidFill>
                  <a:srgbClr val="0070C0"/>
                </a:solidFill>
              </a:rPr>
              <a:t> mmap </a:t>
            </a:r>
            <a:r>
              <a:rPr lang="zh-CN" altLang="en-US" sz="2000" b="1">
                <a:solidFill>
                  <a:srgbClr val="0070C0"/>
                </a:solidFill>
              </a:rPr>
              <a:t>和 </a:t>
            </a:r>
            <a:r>
              <a:rPr lang="en-US" altLang="zh-CN" sz="2000" b="1">
                <a:solidFill>
                  <a:srgbClr val="0070C0"/>
                </a:solidFill>
              </a:rPr>
              <a:t>sendFile </a:t>
            </a:r>
            <a:r>
              <a:rPr lang="zh-CN" altLang="en-US" sz="2000" b="1">
                <a:solidFill>
                  <a:srgbClr val="0070C0"/>
                </a:solidFill>
              </a:rPr>
              <a:t>的区别</a:t>
            </a:r>
            <a:endParaRPr lang="en-US" altLang="zh-CN" sz="2000" b="1">
              <a:solidFill>
                <a:srgbClr val="0070C0"/>
              </a:solidFill>
            </a:endParaRPr>
          </a:p>
          <a:p>
            <a:endParaRPr lang="en-US" altLang="zh-CN"/>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适合小数据量读写，</a:t>
            </a:r>
            <a:r>
              <a:rPr lang="en-US" altLang="zh-CN">
                <a:latin typeface="Arial" pitchFamily="34" charset="0"/>
                <a:cs typeface="Arial" pitchFamily="34" charset="0"/>
              </a:rPr>
              <a:t>sendFile </a:t>
            </a:r>
            <a:r>
              <a:rPr lang="zh-CN" altLang="en-US">
                <a:latin typeface="Arial" pitchFamily="34" charset="0"/>
                <a:cs typeface="Arial" pitchFamily="34" charset="0"/>
              </a:rPr>
              <a:t>适合大文件传输。</a:t>
            </a:r>
            <a:endParaRPr lang="en-US" altLang="zh-CN">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mmap </a:t>
            </a:r>
            <a:r>
              <a:rPr lang="zh-CN" altLang="en-US">
                <a:latin typeface="Arial" pitchFamily="34" charset="0"/>
                <a:cs typeface="Arial" pitchFamily="34" charset="0"/>
              </a:rPr>
              <a:t>需要 </a:t>
            </a:r>
            <a:r>
              <a:rPr lang="en-US" altLang="zh-CN">
                <a:latin typeface="Arial" pitchFamily="34" charset="0"/>
                <a:cs typeface="Arial" pitchFamily="34" charset="0"/>
              </a:rPr>
              <a:t>4 </a:t>
            </a:r>
            <a:r>
              <a:rPr lang="zh-CN" altLang="en-US">
                <a:latin typeface="Arial" pitchFamily="34" charset="0"/>
                <a:cs typeface="Arial" pitchFamily="34" charset="0"/>
              </a:rPr>
              <a:t>次上下文切换，</a:t>
            </a:r>
            <a:r>
              <a:rPr lang="en-US" altLang="zh-CN">
                <a:latin typeface="Arial" pitchFamily="34" charset="0"/>
                <a:cs typeface="Arial" pitchFamily="34" charset="0"/>
              </a:rPr>
              <a:t>3 </a:t>
            </a:r>
            <a:r>
              <a:rPr lang="zh-CN" altLang="en-US">
                <a:latin typeface="Arial" pitchFamily="34" charset="0"/>
                <a:cs typeface="Arial" pitchFamily="34" charset="0"/>
              </a:rPr>
              <a:t>次数据拷贝；</a:t>
            </a:r>
            <a:r>
              <a:rPr lang="en-US" altLang="zh-CN">
                <a:latin typeface="Arial" pitchFamily="34" charset="0"/>
                <a:cs typeface="Arial" pitchFamily="34" charset="0"/>
              </a:rPr>
              <a:t>sendFile </a:t>
            </a:r>
            <a:r>
              <a:rPr lang="zh-CN" altLang="en-US">
                <a:latin typeface="Arial" pitchFamily="34" charset="0"/>
                <a:cs typeface="Arial" pitchFamily="34" charset="0"/>
              </a:rPr>
              <a:t>需要 </a:t>
            </a:r>
            <a:r>
              <a:rPr lang="en-US" altLang="zh-CN">
                <a:latin typeface="Arial" pitchFamily="34" charset="0"/>
                <a:cs typeface="Arial" pitchFamily="34" charset="0"/>
              </a:rPr>
              <a:t>3 </a:t>
            </a:r>
            <a:r>
              <a:rPr lang="zh-CN" altLang="en-US">
                <a:latin typeface="Arial" pitchFamily="34" charset="0"/>
                <a:cs typeface="Arial" pitchFamily="34" charset="0"/>
              </a:rPr>
              <a:t>次上下文切换，最少 </a:t>
            </a:r>
            <a:r>
              <a:rPr lang="en-US" altLang="zh-CN">
                <a:latin typeface="Arial" pitchFamily="34" charset="0"/>
                <a:cs typeface="Arial" pitchFamily="34" charset="0"/>
              </a:rPr>
              <a:t>2 </a:t>
            </a:r>
            <a:r>
              <a:rPr lang="zh-CN" altLang="en-US">
                <a:latin typeface="Arial" pitchFamily="34" charset="0"/>
                <a:cs typeface="Arial" pitchFamily="34" charset="0"/>
              </a:rPr>
              <a:t>次数据拷贝。</a:t>
            </a:r>
            <a:endParaRPr lang="en-US" altLang="zh-CN">
              <a:latin typeface="Arial" pitchFamily="34" charset="0"/>
              <a:cs typeface="Arial" pitchFamily="34" charset="0"/>
            </a:endParaRPr>
          </a:p>
          <a:p>
            <a:pPr marL="342900" indent="-342900">
              <a:buAutoNum type="arabicParenR"/>
            </a:pPr>
            <a:endParaRPr lang="zh-CN" altLang="en-US">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sendFile </a:t>
            </a:r>
            <a:r>
              <a:rPr lang="zh-CN" altLang="en-US">
                <a:latin typeface="Arial" pitchFamily="34" charset="0"/>
                <a:cs typeface="Arial" pitchFamily="34" charset="0"/>
              </a:rPr>
              <a:t>可以利用 </a:t>
            </a:r>
            <a:r>
              <a:rPr lang="en-US" altLang="zh-CN">
                <a:latin typeface="Arial" pitchFamily="34" charset="0"/>
                <a:cs typeface="Arial" pitchFamily="34" charset="0"/>
              </a:rPr>
              <a:t>DMA </a:t>
            </a:r>
            <a:r>
              <a:rPr lang="zh-CN" altLang="en-US">
                <a:latin typeface="Arial" pitchFamily="34" charset="0"/>
                <a:cs typeface="Arial" pitchFamily="34" charset="0"/>
              </a:rPr>
              <a:t>方式，减少 </a:t>
            </a:r>
            <a:r>
              <a:rPr lang="en-US" altLang="zh-CN">
                <a:latin typeface="Arial" pitchFamily="34" charset="0"/>
                <a:cs typeface="Arial" pitchFamily="34" charset="0"/>
              </a:rPr>
              <a:t>CPU </a:t>
            </a:r>
            <a:r>
              <a:rPr lang="zh-CN" altLang="en-US">
                <a:latin typeface="Arial" pitchFamily="34" charset="0"/>
                <a:cs typeface="Arial" pitchFamily="34" charset="0"/>
              </a:rPr>
              <a:t>拷贝，</a:t>
            </a:r>
            <a:r>
              <a:rPr lang="en-US" altLang="zh-CN">
                <a:latin typeface="Arial" pitchFamily="34" charset="0"/>
                <a:cs typeface="Arial" pitchFamily="34" charset="0"/>
              </a:rPr>
              <a:t>mmap </a:t>
            </a:r>
            <a:r>
              <a:rPr lang="zh-CN" altLang="en-US">
                <a:latin typeface="Arial" pitchFamily="34" charset="0"/>
                <a:cs typeface="Arial" pitchFamily="34" charset="0"/>
              </a:rPr>
              <a:t>则不能（必须从内核拷贝到 </a:t>
            </a:r>
            <a:r>
              <a:rPr lang="en-US" altLang="zh-CN">
                <a:latin typeface="Arial" pitchFamily="34" charset="0"/>
                <a:cs typeface="Arial" pitchFamily="34" charset="0"/>
              </a:rPr>
              <a:t>Socket </a:t>
            </a:r>
            <a:r>
              <a:rPr lang="zh-CN" altLang="en-US">
                <a:latin typeface="Arial" pitchFamily="34" charset="0"/>
                <a:cs typeface="Arial" pitchFamily="34" charset="0"/>
              </a:rPr>
              <a:t>缓冲区）。</a:t>
            </a:r>
            <a:endParaRPr lang="en-US" altLang="zh-CN">
              <a:latin typeface="Arial" pitchFamily="34" charset="0"/>
              <a:cs typeface="Arial" pitchFamily="34" charset="0"/>
            </a:endParaRPr>
          </a:p>
          <a:p>
            <a:endParaRPr lang="zh-CN" altLang="en-US">
              <a:latin typeface="Arial" pitchFamily="34" charset="0"/>
              <a:cs typeface="Arial" pitchFamily="34" charset="0"/>
            </a:endParaRPr>
          </a:p>
        </p:txBody>
      </p:sp>
    </p:spTree>
    <p:extLst>
      <p:ext uri="{BB962C8B-B14F-4D97-AF65-F5344CB8AC3E}">
        <p14:creationId xmlns:p14="http://schemas.microsoft.com/office/powerpoint/2010/main" val="687568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NIO</a:t>
            </a:r>
            <a:r>
              <a:rPr lang="zh-CN" altLang="en-US" sz="2200" b="1"/>
              <a:t>与零拷贝</a:t>
            </a:r>
            <a:endParaRPr lang="en-US" altLang="zh-CN" sz="2200" b="1"/>
          </a:p>
        </p:txBody>
      </p:sp>
      <p:sp>
        <p:nvSpPr>
          <p:cNvPr id="2" name="TextBox 1"/>
          <p:cNvSpPr txBox="1"/>
          <p:nvPr/>
        </p:nvSpPr>
        <p:spPr>
          <a:xfrm>
            <a:off x="691136" y="1289149"/>
            <a:ext cx="8651971" cy="2339102"/>
          </a:xfrm>
          <a:prstGeom prst="rect">
            <a:avLst/>
          </a:prstGeom>
          <a:noFill/>
        </p:spPr>
        <p:txBody>
          <a:bodyPr wrap="square" rtlCol="0">
            <a:spAutoFit/>
          </a:bodyPr>
          <a:lstStyle/>
          <a:p>
            <a:r>
              <a:rPr lang="en-US" altLang="zh-CN" sz="2000" b="1">
                <a:solidFill>
                  <a:srgbClr val="0070C0"/>
                </a:solidFill>
              </a:rPr>
              <a:t> NIO </a:t>
            </a:r>
            <a:r>
              <a:rPr lang="zh-CN" altLang="en-US" sz="2000" b="1">
                <a:solidFill>
                  <a:srgbClr val="0070C0"/>
                </a:solidFill>
              </a:rPr>
              <a:t>零拷贝案例</a:t>
            </a:r>
            <a:endParaRPr lang="en-US" altLang="zh-CN" sz="2000" b="1">
              <a:solidFill>
                <a:srgbClr val="0070C0"/>
              </a:solidFill>
            </a:endParaRPr>
          </a:p>
          <a:p>
            <a:endParaRPr lang="en-US" altLang="zh-CN"/>
          </a:p>
          <a:p>
            <a:r>
              <a:rPr lang="zh-CN" altLang="en-US">
                <a:latin typeface="Arial" pitchFamily="34" charset="0"/>
                <a:cs typeface="Arial" pitchFamily="34" charset="0"/>
              </a:rPr>
              <a:t>案例要求： </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使用传统的</a:t>
            </a:r>
            <a:r>
              <a:rPr lang="en-US" altLang="zh-CN">
                <a:latin typeface="Arial" pitchFamily="34" charset="0"/>
                <a:cs typeface="Arial" pitchFamily="34" charset="0"/>
              </a:rPr>
              <a:t>IO </a:t>
            </a:r>
            <a:r>
              <a:rPr lang="zh-CN" altLang="en-US">
                <a:latin typeface="Arial" pitchFamily="34" charset="0"/>
                <a:cs typeface="Arial" pitchFamily="34" charset="0"/>
              </a:rPr>
              <a:t>方法传递一个大文件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a:t>
            </a:r>
            <a:r>
              <a:rPr lang="en-US" altLang="zh-CN">
                <a:latin typeface="Arial" pitchFamily="34" charset="0"/>
                <a:cs typeface="Arial" pitchFamily="34" charset="0"/>
              </a:rPr>
              <a:t>NIO </a:t>
            </a:r>
            <a:r>
              <a:rPr lang="zh-CN" altLang="en-US">
                <a:latin typeface="Arial" pitchFamily="34" charset="0"/>
                <a:cs typeface="Arial" pitchFamily="34" charset="0"/>
              </a:rPr>
              <a:t>零拷贝方式传递</a:t>
            </a:r>
            <a:r>
              <a:rPr lang="en-US" altLang="zh-CN">
                <a:latin typeface="Arial" pitchFamily="34" charset="0"/>
                <a:cs typeface="Arial" pitchFamily="34" charset="0"/>
              </a:rPr>
              <a:t>(transferTo)</a:t>
            </a:r>
            <a:r>
              <a:rPr lang="zh-CN" altLang="en-US">
                <a:latin typeface="Arial" pitchFamily="34" charset="0"/>
                <a:cs typeface="Arial" pitchFamily="34" charset="0"/>
              </a:rPr>
              <a:t>一个大文件</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看看两种传递方式耗时时间分别是多少</a:t>
            </a: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784229650"/>
              </p:ext>
            </p:extLst>
          </p:nvPr>
        </p:nvGraphicFramePr>
        <p:xfrm>
          <a:off x="918171" y="4248447"/>
          <a:ext cx="1182687" cy="711200"/>
        </p:xfrm>
        <a:graphic>
          <a:graphicData uri="http://schemas.openxmlformats.org/presentationml/2006/ole">
            <mc:AlternateContent xmlns:mc="http://schemas.openxmlformats.org/markup-compatibility/2006">
              <mc:Choice xmlns:v="urn:schemas-microsoft-com:vml" Requires="v">
                <p:oleObj spid="_x0000_s249948" name="包装程序外壳对象" showAsIcon="1" r:id="rId4" imgW="1182240" imgH="711360" progId="Package">
                  <p:embed/>
                </p:oleObj>
              </mc:Choice>
              <mc:Fallback>
                <p:oleObj name="包装程序外壳对象" showAsIcon="1" r:id="rId4" imgW="1182240" imgH="711360" progId="Package">
                  <p:embed/>
                  <p:pic>
                    <p:nvPicPr>
                      <p:cNvPr id="0" name=""/>
                      <p:cNvPicPr/>
                      <p:nvPr/>
                    </p:nvPicPr>
                    <p:blipFill>
                      <a:blip r:embed="rId5"/>
                      <a:stretch>
                        <a:fillRect/>
                      </a:stretch>
                    </p:blipFill>
                    <p:spPr>
                      <a:xfrm>
                        <a:off x="918171" y="4248447"/>
                        <a:ext cx="1182687" cy="711200"/>
                      </a:xfrm>
                      <a:prstGeom prst="rect">
                        <a:avLst/>
                      </a:prstGeom>
                    </p:spPr>
                  </p:pic>
                </p:oleObj>
              </mc:Fallback>
            </mc:AlternateContent>
          </a:graphicData>
        </a:graphic>
      </p:graphicFrame>
    </p:spTree>
    <p:extLst>
      <p:ext uri="{BB962C8B-B14F-4D97-AF65-F5344CB8AC3E}">
        <p14:creationId xmlns:p14="http://schemas.microsoft.com/office/powerpoint/2010/main" val="1666676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 AIO </a:t>
            </a:r>
            <a:r>
              <a:rPr lang="zh-CN" altLang="en-US" sz="2200" b="1"/>
              <a:t>基本介绍</a:t>
            </a:r>
            <a:endParaRPr lang="en-US" altLang="zh-CN" sz="2200" b="1"/>
          </a:p>
        </p:txBody>
      </p:sp>
      <p:sp>
        <p:nvSpPr>
          <p:cNvPr id="2" name="TextBox 1"/>
          <p:cNvSpPr txBox="1"/>
          <p:nvPr/>
        </p:nvSpPr>
        <p:spPr>
          <a:xfrm>
            <a:off x="691136" y="1368127"/>
            <a:ext cx="8593694" cy="3416320"/>
          </a:xfrm>
          <a:prstGeom prst="rect">
            <a:avLst/>
          </a:prstGeom>
          <a:noFill/>
        </p:spPr>
        <p:txBody>
          <a:bodyPr wrap="square" rtlCol="0">
            <a:spAutoFit/>
          </a:bodyPr>
          <a:lstStyle/>
          <a:p>
            <a:endParaRPr lang="en-US" altLang="zh-CN"/>
          </a:p>
          <a:p>
            <a:pPr marL="342900" indent="-342900">
              <a:buAutoNum type="arabicParenR"/>
            </a:pPr>
            <a:r>
              <a:rPr lang="en-US" altLang="zh-CN">
                <a:latin typeface="Arial" pitchFamily="34" charset="0"/>
                <a:cs typeface="Arial" pitchFamily="34" charset="0"/>
              </a:rPr>
              <a:t>JDK 7 </a:t>
            </a:r>
            <a:r>
              <a:rPr lang="zh-CN" altLang="en-US">
                <a:latin typeface="Arial" pitchFamily="34" charset="0"/>
                <a:cs typeface="Arial" pitchFamily="34" charset="0"/>
              </a:rPr>
              <a:t>引入了 </a:t>
            </a:r>
            <a:r>
              <a:rPr lang="en-US" altLang="zh-CN">
                <a:latin typeface="Arial" pitchFamily="34" charset="0"/>
                <a:cs typeface="Arial" pitchFamily="34" charset="0"/>
              </a:rPr>
              <a:t>Asynchronous I/O</a:t>
            </a:r>
            <a:r>
              <a:rPr lang="zh-CN" altLang="en-US">
                <a:latin typeface="Arial" pitchFamily="34" charset="0"/>
                <a:cs typeface="Arial" pitchFamily="34" charset="0"/>
              </a:rPr>
              <a:t>，即 </a:t>
            </a:r>
            <a:r>
              <a:rPr lang="en-US" altLang="zh-CN">
                <a:latin typeface="Arial" pitchFamily="34" charset="0"/>
                <a:cs typeface="Arial" pitchFamily="34" charset="0"/>
              </a:rPr>
              <a:t>AIO</a:t>
            </a:r>
            <a:r>
              <a:rPr lang="zh-CN" altLang="en-US">
                <a:latin typeface="Arial" pitchFamily="34" charset="0"/>
                <a:cs typeface="Arial" pitchFamily="34" charset="0"/>
              </a:rPr>
              <a:t>。在进行 </a:t>
            </a:r>
            <a:r>
              <a:rPr lang="en-US" altLang="zh-CN">
                <a:latin typeface="Arial" pitchFamily="34" charset="0"/>
                <a:cs typeface="Arial" pitchFamily="34" charset="0"/>
              </a:rPr>
              <a:t>I/O </a:t>
            </a:r>
            <a:r>
              <a:rPr lang="zh-CN" altLang="en-US">
                <a:latin typeface="Arial" pitchFamily="34" charset="0"/>
                <a:cs typeface="Arial" pitchFamily="34" charset="0"/>
              </a:rPr>
              <a:t>编程中，常用到两种模式：</a:t>
            </a:r>
            <a:r>
              <a:rPr lang="en-US" altLang="zh-CN">
                <a:latin typeface="Arial" pitchFamily="34" charset="0"/>
                <a:cs typeface="Arial" pitchFamily="34" charset="0"/>
              </a:rPr>
              <a:t>Reactor</a:t>
            </a:r>
            <a:r>
              <a:rPr lang="zh-CN" altLang="en-US">
                <a:latin typeface="Arial" pitchFamily="34" charset="0"/>
                <a:cs typeface="Arial" pitchFamily="34" charset="0"/>
              </a:rPr>
              <a:t>和 </a:t>
            </a:r>
            <a:r>
              <a:rPr lang="en-US" altLang="zh-CN">
                <a:latin typeface="Arial" pitchFamily="34" charset="0"/>
                <a:cs typeface="Arial" pitchFamily="34" charset="0"/>
              </a:rPr>
              <a:t>Proactor</a:t>
            </a:r>
            <a:r>
              <a:rPr lang="zh-CN" altLang="en-US">
                <a:latin typeface="Arial" pitchFamily="34" charset="0"/>
                <a:cs typeface="Arial" pitchFamily="34" charset="0"/>
              </a:rPr>
              <a:t>。</a:t>
            </a:r>
            <a:r>
              <a:rPr lang="en-US" altLang="zh-CN">
                <a:latin typeface="Arial" pitchFamily="34" charset="0"/>
                <a:cs typeface="Arial" pitchFamily="34" charset="0"/>
              </a:rPr>
              <a:t>Java </a:t>
            </a:r>
            <a:r>
              <a:rPr lang="zh-CN" altLang="en-US">
                <a:latin typeface="Arial" pitchFamily="34" charset="0"/>
                <a:cs typeface="Arial" pitchFamily="34" charset="0"/>
              </a:rPr>
              <a:t>的 </a:t>
            </a:r>
            <a:r>
              <a:rPr lang="en-US" altLang="zh-CN">
                <a:latin typeface="Arial" pitchFamily="34" charset="0"/>
                <a:cs typeface="Arial" pitchFamily="34" charset="0"/>
              </a:rPr>
              <a:t>NIO </a:t>
            </a:r>
            <a:r>
              <a:rPr lang="zh-CN" altLang="en-US">
                <a:latin typeface="Arial" pitchFamily="34" charset="0"/>
                <a:cs typeface="Arial" pitchFamily="34" charset="0"/>
              </a:rPr>
              <a:t>就是 </a:t>
            </a:r>
            <a:r>
              <a:rPr lang="en-US" altLang="zh-CN">
                <a:latin typeface="Arial" pitchFamily="34" charset="0"/>
                <a:cs typeface="Arial" pitchFamily="34" charset="0"/>
              </a:rPr>
              <a:t>Reactor</a:t>
            </a:r>
            <a:r>
              <a:rPr lang="zh-CN" altLang="en-US">
                <a:latin typeface="Arial" pitchFamily="34" charset="0"/>
                <a:cs typeface="Arial" pitchFamily="34" charset="0"/>
              </a:rPr>
              <a:t>，当有事件触发时，服务器端得到通知，进行相应的处理</a:t>
            </a:r>
            <a:endParaRPr lang="en-US" altLang="zh-CN">
              <a:latin typeface="Arial" pitchFamily="34" charset="0"/>
              <a:cs typeface="Arial" pitchFamily="34" charset="0"/>
            </a:endParaRPr>
          </a:p>
          <a:p>
            <a:pPr marL="342900" lvl="0" indent="-342900">
              <a:buFontTx/>
              <a:buAutoNum type="arabicParenR"/>
            </a:pPr>
            <a:r>
              <a:rPr lang="en-US" altLang="zh-CN">
                <a:solidFill>
                  <a:prstClr val="black"/>
                </a:solidFill>
                <a:latin typeface="Arial" pitchFamily="34" charset="0"/>
                <a:cs typeface="Arial" pitchFamily="34" charset="0"/>
              </a:rPr>
              <a:t>AIO </a:t>
            </a:r>
            <a:r>
              <a:rPr lang="zh-CN" altLang="en-US">
                <a:solidFill>
                  <a:prstClr val="black"/>
                </a:solidFill>
                <a:latin typeface="Arial" pitchFamily="34" charset="0"/>
                <a:cs typeface="Arial" pitchFamily="34" charset="0"/>
              </a:rPr>
              <a:t>即 </a:t>
            </a:r>
            <a:r>
              <a:rPr lang="en-US" altLang="zh-CN">
                <a:solidFill>
                  <a:prstClr val="black"/>
                </a:solidFill>
                <a:latin typeface="Arial" pitchFamily="34" charset="0"/>
                <a:cs typeface="Arial" pitchFamily="34" charset="0"/>
              </a:rPr>
              <a:t>NIO2.0</a:t>
            </a:r>
            <a:r>
              <a:rPr lang="zh-CN" altLang="en-US">
                <a:solidFill>
                  <a:prstClr val="black"/>
                </a:solidFill>
                <a:latin typeface="Arial" pitchFamily="34" charset="0"/>
                <a:cs typeface="Arial" pitchFamily="34" charset="0"/>
              </a:rPr>
              <a:t>，叫做异步不阻塞的 </a:t>
            </a:r>
            <a:r>
              <a:rPr lang="en-US" altLang="zh-CN">
                <a:solidFill>
                  <a:prstClr val="black"/>
                </a:solidFill>
                <a:latin typeface="Arial" pitchFamily="34" charset="0"/>
                <a:cs typeface="Arial" pitchFamily="34" charset="0"/>
              </a:rPr>
              <a:t>IO</a:t>
            </a:r>
            <a:r>
              <a:rPr lang="zh-CN" altLang="en-US">
                <a:solidFill>
                  <a:prstClr val="black"/>
                </a:solidFill>
                <a:latin typeface="Arial" pitchFamily="34" charset="0"/>
                <a:cs typeface="Arial" pitchFamily="34" charset="0"/>
              </a:rPr>
              <a:t>。</a:t>
            </a:r>
            <a:r>
              <a:rPr lang="en-US" altLang="zh-CN">
                <a:solidFill>
                  <a:prstClr val="black"/>
                </a:solidFill>
                <a:latin typeface="Arial" pitchFamily="34" charset="0"/>
                <a:cs typeface="Arial" pitchFamily="34" charset="0"/>
              </a:rPr>
              <a:t>AIO </a:t>
            </a:r>
            <a:r>
              <a:rPr lang="zh-CN" altLang="en-US">
                <a:solidFill>
                  <a:prstClr val="black"/>
                </a:solidFill>
                <a:latin typeface="Arial" pitchFamily="34" charset="0"/>
                <a:cs typeface="Arial" pitchFamily="34" charset="0"/>
              </a:rPr>
              <a:t>引入异步通道的概念，采用了 </a:t>
            </a:r>
            <a:r>
              <a:rPr lang="en-US" altLang="zh-CN">
                <a:solidFill>
                  <a:prstClr val="black"/>
                </a:solidFill>
                <a:latin typeface="Arial" pitchFamily="34" charset="0"/>
                <a:cs typeface="Arial" pitchFamily="34" charset="0"/>
              </a:rPr>
              <a:t>Proactor </a:t>
            </a:r>
            <a:r>
              <a:rPr lang="zh-CN" altLang="en-US">
                <a:solidFill>
                  <a:prstClr val="black"/>
                </a:solidFill>
                <a:latin typeface="Arial" pitchFamily="34" charset="0"/>
                <a:cs typeface="Arial" pitchFamily="34" charset="0"/>
              </a:rPr>
              <a:t>模式，简化了程序编写，有效的请求才启动线程，它的特点是先由操作系统完成后才通知服务端程序启动线程去处理，一般适用于连接数较多且连接时间较长的应用</a:t>
            </a:r>
            <a:endParaRPr lang="en-US" altLang="zh-CN">
              <a:solidFill>
                <a:prstClr val="black"/>
              </a:solidFill>
              <a:latin typeface="Arial" pitchFamily="34" charset="0"/>
              <a:cs typeface="Arial" pitchFamily="34" charset="0"/>
            </a:endParaRPr>
          </a:p>
          <a:p>
            <a:pPr marL="342900" lvl="0" indent="-342900">
              <a:buFontTx/>
              <a:buAutoNum type="arabicParenR"/>
            </a:pPr>
            <a:endParaRPr lang="en-US" altLang="zh-CN">
              <a:solidFill>
                <a:prstClr val="black"/>
              </a:solidFill>
              <a:latin typeface="Arial" pitchFamily="34" charset="0"/>
              <a:cs typeface="Arial" pitchFamily="34" charset="0"/>
            </a:endParaRPr>
          </a:p>
          <a:p>
            <a:pPr marL="342900" lvl="0" indent="-342900">
              <a:buFontTx/>
              <a:buAutoNum type="arabicParenR"/>
            </a:pPr>
            <a:r>
              <a:rPr lang="zh-CN" altLang="en-US">
                <a:latin typeface="Arial" pitchFamily="34" charset="0"/>
                <a:cs typeface="Arial" pitchFamily="34" charset="0"/>
              </a:rPr>
              <a:t>目前 </a:t>
            </a:r>
            <a:r>
              <a:rPr lang="en-US" altLang="zh-CN">
                <a:latin typeface="Arial" pitchFamily="34" charset="0"/>
                <a:cs typeface="Arial" pitchFamily="34" charset="0"/>
              </a:rPr>
              <a:t>AIO </a:t>
            </a:r>
            <a:r>
              <a:rPr lang="zh-CN" altLang="en-US">
                <a:latin typeface="Arial" pitchFamily="34" charset="0"/>
                <a:cs typeface="Arial" pitchFamily="34" charset="0"/>
              </a:rPr>
              <a:t>还没有广泛应用，</a:t>
            </a:r>
            <a:r>
              <a:rPr lang="en-US" altLang="zh-CN">
                <a:latin typeface="Arial" pitchFamily="34" charset="0"/>
                <a:cs typeface="Arial" pitchFamily="34" charset="0"/>
              </a:rPr>
              <a:t>Netty </a:t>
            </a:r>
            <a:r>
              <a:rPr lang="zh-CN" altLang="en-US">
                <a:latin typeface="Arial" pitchFamily="34" charset="0"/>
                <a:cs typeface="Arial" pitchFamily="34" charset="0"/>
              </a:rPr>
              <a:t>也是基于</a:t>
            </a:r>
            <a:r>
              <a:rPr lang="en-US" altLang="zh-CN">
                <a:latin typeface="Arial" pitchFamily="34" charset="0"/>
                <a:cs typeface="Arial" pitchFamily="34" charset="0"/>
              </a:rPr>
              <a:t>NIO, </a:t>
            </a:r>
            <a:r>
              <a:rPr lang="zh-CN" altLang="en-US">
                <a:latin typeface="Arial" pitchFamily="34" charset="0"/>
                <a:cs typeface="Arial" pitchFamily="34" charset="0"/>
              </a:rPr>
              <a:t>而不是</a:t>
            </a:r>
            <a:r>
              <a:rPr lang="en-US" altLang="zh-CN">
                <a:latin typeface="Arial" pitchFamily="34" charset="0"/>
                <a:cs typeface="Arial" pitchFamily="34" charset="0"/>
              </a:rPr>
              <a:t>AIO</a:t>
            </a:r>
            <a:r>
              <a:rPr lang="zh-CN" altLang="en-US">
                <a:latin typeface="Arial" pitchFamily="34" charset="0"/>
                <a:cs typeface="Arial" pitchFamily="34" charset="0"/>
              </a:rPr>
              <a:t>， 因此我们就不详解</a:t>
            </a:r>
            <a:r>
              <a:rPr lang="en-US" altLang="zh-CN">
                <a:latin typeface="Arial" pitchFamily="34" charset="0"/>
                <a:cs typeface="Arial" pitchFamily="34" charset="0"/>
              </a:rPr>
              <a:t>AIO</a:t>
            </a:r>
            <a:r>
              <a:rPr lang="zh-CN" altLang="en-US">
                <a:latin typeface="Arial" pitchFamily="34" charset="0"/>
                <a:cs typeface="Arial" pitchFamily="34" charset="0"/>
              </a:rPr>
              <a:t>了，有兴趣的同学可以参考 </a:t>
            </a:r>
            <a:r>
              <a:rPr lang="en-US" altLang="zh-CN">
                <a:latin typeface="Arial" pitchFamily="34" charset="0"/>
                <a:cs typeface="Arial" pitchFamily="34" charset="0"/>
              </a:rPr>
              <a:t>&lt;&lt;</a:t>
            </a:r>
            <a:r>
              <a:rPr lang="en-US" altLang="zh-CN" b="1"/>
              <a:t>Java</a:t>
            </a:r>
            <a:r>
              <a:rPr lang="zh-CN" altLang="en-US" b="1"/>
              <a:t>新一代网络编程模型</a:t>
            </a:r>
            <a:r>
              <a:rPr lang="en-US" altLang="zh-CN" b="1"/>
              <a:t>AIO</a:t>
            </a:r>
            <a:r>
              <a:rPr lang="zh-CN" altLang="en-US" b="1"/>
              <a:t>原理及</a:t>
            </a:r>
            <a:r>
              <a:rPr lang="en-US" altLang="zh-CN" b="1"/>
              <a:t>Linux</a:t>
            </a:r>
            <a:r>
              <a:rPr lang="zh-CN" altLang="en-US" b="1"/>
              <a:t>系统</a:t>
            </a:r>
            <a:r>
              <a:rPr lang="en-US" altLang="zh-CN" b="1"/>
              <a:t>AIO</a:t>
            </a:r>
            <a:r>
              <a:rPr lang="zh-CN" altLang="en-US" b="1"/>
              <a:t>介绍</a:t>
            </a:r>
            <a:r>
              <a:rPr lang="en-US" altLang="zh-CN">
                <a:latin typeface="Arial" pitchFamily="34" charset="0"/>
                <a:cs typeface="Arial" pitchFamily="34" charset="0"/>
              </a:rPr>
              <a:t>&gt;&gt;</a:t>
            </a:r>
            <a:r>
              <a:rPr lang="zh-CN" altLang="en-US">
                <a:latin typeface="Arial" pitchFamily="34" charset="0"/>
                <a:cs typeface="Arial" pitchFamily="34" charset="0"/>
              </a:rPr>
              <a:t>  </a:t>
            </a:r>
            <a:r>
              <a:rPr lang="en-US" altLang="zh-CN">
                <a:latin typeface="Arial" pitchFamily="34" charset="0"/>
                <a:cs typeface="Arial" pitchFamily="34" charset="0"/>
                <a:hlinkClick r:id="rId3"/>
              </a:rPr>
              <a:t>http://www.52im.net/thread-306-1-1.html</a:t>
            </a:r>
            <a:r>
              <a:rPr lang="en-US" altLang="zh-CN">
                <a:latin typeface="Arial" pitchFamily="34" charset="0"/>
                <a:cs typeface="Arial" pitchFamily="34" charset="0"/>
              </a:rPr>
              <a:t>  </a:t>
            </a:r>
          </a:p>
        </p:txBody>
      </p:sp>
    </p:spTree>
    <p:extLst>
      <p:ext uri="{BB962C8B-B14F-4D97-AF65-F5344CB8AC3E}">
        <p14:creationId xmlns:p14="http://schemas.microsoft.com/office/powerpoint/2010/main" val="2408542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BIO</a:t>
            </a:r>
            <a:r>
              <a:rPr lang="zh-CN" altLang="en-US" sz="2200" b="1"/>
              <a:t>、</a:t>
            </a:r>
            <a:r>
              <a:rPr lang="en-US" altLang="zh-CN" sz="2200" b="1"/>
              <a:t>NIO</a:t>
            </a:r>
            <a:r>
              <a:rPr lang="zh-CN" altLang="en-US" sz="2200" b="1"/>
              <a:t>、</a:t>
            </a:r>
            <a:r>
              <a:rPr lang="en-US" altLang="zh-CN" sz="2200" b="1"/>
              <a:t>AIO</a:t>
            </a:r>
            <a:r>
              <a:rPr lang="zh-CN" altLang="en-US" sz="2200" b="1"/>
              <a:t>对比表</a:t>
            </a:r>
          </a:p>
        </p:txBody>
      </p:sp>
      <p:graphicFrame>
        <p:nvGraphicFramePr>
          <p:cNvPr id="4" name="表格 3"/>
          <p:cNvGraphicFramePr>
            <a:graphicFrameLocks noGrp="1"/>
          </p:cNvGraphicFramePr>
          <p:nvPr>
            <p:extLst>
              <p:ext uri="{D42A27DB-BD31-4B8C-83A1-F6EECF244321}">
                <p14:modId xmlns:p14="http://schemas.microsoft.com/office/powerpoint/2010/main" val="2232949795"/>
              </p:ext>
            </p:extLst>
          </p:nvPr>
        </p:nvGraphicFramePr>
        <p:xfrm>
          <a:off x="466952" y="1368127"/>
          <a:ext cx="7995871" cy="2123440"/>
        </p:xfrm>
        <a:graphic>
          <a:graphicData uri="http://schemas.openxmlformats.org/drawingml/2006/table">
            <a:tbl>
              <a:tblPr firstRow="1" bandRow="1">
                <a:tableStyleId>{5C22544A-7EE6-4342-B048-85BDC9FD1C3A}</a:tableStyleId>
              </a:tblPr>
              <a:tblGrid>
                <a:gridCol w="1998968">
                  <a:extLst>
                    <a:ext uri="{9D8B030D-6E8A-4147-A177-3AD203B41FA5}">
                      <a16:colId xmlns:a16="http://schemas.microsoft.com/office/drawing/2014/main" val="20000"/>
                    </a:ext>
                  </a:extLst>
                </a:gridCol>
                <a:gridCol w="1998968">
                  <a:extLst>
                    <a:ext uri="{9D8B030D-6E8A-4147-A177-3AD203B41FA5}">
                      <a16:colId xmlns:a16="http://schemas.microsoft.com/office/drawing/2014/main" val="20001"/>
                    </a:ext>
                  </a:extLst>
                </a:gridCol>
                <a:gridCol w="2404974">
                  <a:extLst>
                    <a:ext uri="{9D8B030D-6E8A-4147-A177-3AD203B41FA5}">
                      <a16:colId xmlns:a16="http://schemas.microsoft.com/office/drawing/2014/main" val="20002"/>
                    </a:ext>
                  </a:extLst>
                </a:gridCol>
                <a:gridCol w="1592961">
                  <a:extLst>
                    <a:ext uri="{9D8B030D-6E8A-4147-A177-3AD203B41FA5}">
                      <a16:colId xmlns:a16="http://schemas.microsoft.com/office/drawing/2014/main" val="20003"/>
                    </a:ext>
                  </a:extLst>
                </a:gridCol>
              </a:tblGrid>
              <a:tr h="370840">
                <a:tc>
                  <a:txBody>
                    <a:bodyPr/>
                    <a:lstStyle/>
                    <a:p>
                      <a:endParaRPr lang="zh-CN" altLang="en-US"/>
                    </a:p>
                  </a:txBody>
                  <a:tcPr marL="94893" marR="94893"/>
                </a:tc>
                <a:tc>
                  <a:txBody>
                    <a:bodyPr/>
                    <a:lstStyle/>
                    <a:p>
                      <a:r>
                        <a:rPr lang="en-US" altLang="zh-CN"/>
                        <a:t>BIO</a:t>
                      </a:r>
                      <a:endParaRPr lang="zh-CN" altLang="en-US"/>
                    </a:p>
                  </a:txBody>
                  <a:tcPr marL="94893" marR="94893"/>
                </a:tc>
                <a:tc>
                  <a:txBody>
                    <a:bodyPr/>
                    <a:lstStyle/>
                    <a:p>
                      <a:r>
                        <a:rPr lang="en-US" altLang="zh-CN"/>
                        <a:t>NIO</a:t>
                      </a:r>
                      <a:endParaRPr lang="zh-CN" altLang="en-US"/>
                    </a:p>
                  </a:txBody>
                  <a:tcPr marL="94893" marR="94893"/>
                </a:tc>
                <a:tc>
                  <a:txBody>
                    <a:bodyPr/>
                    <a:lstStyle/>
                    <a:p>
                      <a:r>
                        <a:rPr lang="en-US" altLang="zh-CN"/>
                        <a:t>AIO</a:t>
                      </a:r>
                      <a:endParaRPr lang="zh-CN" altLang="en-US"/>
                    </a:p>
                  </a:txBody>
                  <a:tcPr marL="94893" marR="94893"/>
                </a:tc>
                <a:extLst>
                  <a:ext uri="{0D108BD9-81ED-4DB2-BD59-A6C34878D82A}">
                    <a16:rowId xmlns:a16="http://schemas.microsoft.com/office/drawing/2014/main" val="10000"/>
                  </a:ext>
                </a:extLst>
              </a:tr>
              <a:tr h="370840">
                <a:tc>
                  <a:txBody>
                    <a:bodyPr/>
                    <a:lstStyle/>
                    <a:p>
                      <a:r>
                        <a:rPr lang="en-US" altLang="zh-CN"/>
                        <a:t>IO </a:t>
                      </a:r>
                      <a:r>
                        <a:rPr lang="zh-CN" altLang="en-US"/>
                        <a:t>模型</a:t>
                      </a:r>
                    </a:p>
                  </a:txBody>
                  <a:tcPr marL="94893" marR="94893"/>
                </a:tc>
                <a:tc>
                  <a:txBody>
                    <a:bodyPr/>
                    <a:lstStyle/>
                    <a:p>
                      <a:r>
                        <a:rPr lang="zh-CN" altLang="en-US"/>
                        <a:t>同步阻塞</a:t>
                      </a:r>
                    </a:p>
                  </a:txBody>
                  <a:tcPr marL="94893" marR="94893"/>
                </a:tc>
                <a:tc>
                  <a:txBody>
                    <a:bodyPr/>
                    <a:lstStyle/>
                    <a:p>
                      <a:r>
                        <a:rPr lang="zh-CN" altLang="en-US"/>
                        <a:t>同步非阻塞（多路复用）</a:t>
                      </a:r>
                    </a:p>
                  </a:txBody>
                  <a:tcPr marL="94893" marR="94893"/>
                </a:tc>
                <a:tc>
                  <a:txBody>
                    <a:bodyPr/>
                    <a:lstStyle/>
                    <a:p>
                      <a:r>
                        <a:rPr lang="zh-CN" altLang="en-US"/>
                        <a:t>异步非阻塞</a:t>
                      </a:r>
                    </a:p>
                  </a:txBody>
                  <a:tcPr marL="94893" marR="94893"/>
                </a:tc>
                <a:extLst>
                  <a:ext uri="{0D108BD9-81ED-4DB2-BD59-A6C34878D82A}">
                    <a16:rowId xmlns:a16="http://schemas.microsoft.com/office/drawing/2014/main" val="10001"/>
                  </a:ext>
                </a:extLst>
              </a:tr>
              <a:tr h="370840">
                <a:tc>
                  <a:txBody>
                    <a:bodyPr/>
                    <a:lstStyle/>
                    <a:p>
                      <a:r>
                        <a:rPr lang="zh-CN" altLang="en-US"/>
                        <a:t>编程难度</a:t>
                      </a:r>
                    </a:p>
                  </a:txBody>
                  <a:tcPr marL="94893" marR="94893"/>
                </a:tc>
                <a:tc>
                  <a:txBody>
                    <a:bodyPr/>
                    <a:lstStyle/>
                    <a:p>
                      <a:r>
                        <a:rPr lang="zh-CN" altLang="en-US"/>
                        <a:t>简单</a:t>
                      </a:r>
                    </a:p>
                  </a:txBody>
                  <a:tcPr marL="94893" marR="94893"/>
                </a:tc>
                <a:tc>
                  <a:txBody>
                    <a:bodyPr/>
                    <a:lstStyle/>
                    <a:p>
                      <a:r>
                        <a:rPr lang="zh-CN" altLang="en-US"/>
                        <a:t>复杂</a:t>
                      </a:r>
                    </a:p>
                  </a:txBody>
                  <a:tcPr marL="94893" marR="94893"/>
                </a:tc>
                <a:tc>
                  <a:txBody>
                    <a:bodyPr/>
                    <a:lstStyle/>
                    <a:p>
                      <a:r>
                        <a:rPr lang="zh-CN" altLang="en-US"/>
                        <a:t>复杂</a:t>
                      </a:r>
                    </a:p>
                  </a:txBody>
                  <a:tcPr marL="94893" marR="94893"/>
                </a:tc>
                <a:extLst>
                  <a:ext uri="{0D108BD9-81ED-4DB2-BD59-A6C34878D82A}">
                    <a16:rowId xmlns:a16="http://schemas.microsoft.com/office/drawing/2014/main" val="10002"/>
                  </a:ext>
                </a:extLst>
              </a:tr>
              <a:tr h="370840">
                <a:tc>
                  <a:txBody>
                    <a:bodyPr/>
                    <a:lstStyle/>
                    <a:p>
                      <a:r>
                        <a:rPr lang="zh-CN" altLang="en-US"/>
                        <a:t>可靠性</a:t>
                      </a:r>
                    </a:p>
                  </a:txBody>
                  <a:tcPr marL="94893" marR="94893"/>
                </a:tc>
                <a:tc>
                  <a:txBody>
                    <a:bodyPr/>
                    <a:lstStyle/>
                    <a:p>
                      <a:r>
                        <a:rPr lang="zh-CN" altLang="en-US"/>
                        <a:t>差</a:t>
                      </a:r>
                    </a:p>
                  </a:txBody>
                  <a:tcPr marL="94893" marR="94893"/>
                </a:tc>
                <a:tc>
                  <a:txBody>
                    <a:bodyPr/>
                    <a:lstStyle/>
                    <a:p>
                      <a:r>
                        <a:rPr lang="zh-CN" altLang="en-US"/>
                        <a:t>好</a:t>
                      </a:r>
                    </a:p>
                  </a:txBody>
                  <a:tcPr marL="94893" marR="94893"/>
                </a:tc>
                <a:tc>
                  <a:txBody>
                    <a:bodyPr/>
                    <a:lstStyle/>
                    <a:p>
                      <a:r>
                        <a:rPr lang="zh-CN" altLang="en-US"/>
                        <a:t>好</a:t>
                      </a:r>
                    </a:p>
                  </a:txBody>
                  <a:tcPr marL="94893" marR="94893"/>
                </a:tc>
                <a:extLst>
                  <a:ext uri="{0D108BD9-81ED-4DB2-BD59-A6C34878D82A}">
                    <a16:rowId xmlns:a16="http://schemas.microsoft.com/office/drawing/2014/main" val="10003"/>
                  </a:ext>
                </a:extLst>
              </a:tr>
              <a:tr h="370840">
                <a:tc>
                  <a:txBody>
                    <a:bodyPr/>
                    <a:lstStyle/>
                    <a:p>
                      <a:r>
                        <a:rPr lang="zh-CN" altLang="en-US"/>
                        <a:t>吞吐量</a:t>
                      </a:r>
                    </a:p>
                  </a:txBody>
                  <a:tcPr marL="94893" marR="94893"/>
                </a:tc>
                <a:tc>
                  <a:txBody>
                    <a:bodyPr/>
                    <a:lstStyle/>
                    <a:p>
                      <a:r>
                        <a:rPr lang="zh-CN" altLang="en-US"/>
                        <a:t>低</a:t>
                      </a:r>
                    </a:p>
                  </a:txBody>
                  <a:tcPr marL="94893" marR="94893"/>
                </a:tc>
                <a:tc>
                  <a:txBody>
                    <a:bodyPr/>
                    <a:lstStyle/>
                    <a:p>
                      <a:r>
                        <a:rPr lang="zh-CN" altLang="en-US"/>
                        <a:t>高</a:t>
                      </a:r>
                    </a:p>
                  </a:txBody>
                  <a:tcPr marL="94893" marR="94893"/>
                </a:tc>
                <a:tc>
                  <a:txBody>
                    <a:bodyPr/>
                    <a:lstStyle/>
                    <a:p>
                      <a:r>
                        <a:rPr lang="zh-CN" altLang="en-US"/>
                        <a:t>高</a:t>
                      </a:r>
                    </a:p>
                  </a:txBody>
                  <a:tcPr marL="94893" marR="94893"/>
                </a:tc>
                <a:extLst>
                  <a:ext uri="{0D108BD9-81ED-4DB2-BD59-A6C34878D82A}">
                    <a16:rowId xmlns:a16="http://schemas.microsoft.com/office/drawing/2014/main" val="10004"/>
                  </a:ext>
                </a:extLst>
              </a:tr>
            </a:tbl>
          </a:graphicData>
        </a:graphic>
      </p:graphicFrame>
      <p:sp>
        <p:nvSpPr>
          <p:cNvPr id="6" name="TextBox 5"/>
          <p:cNvSpPr txBox="1"/>
          <p:nvPr/>
        </p:nvSpPr>
        <p:spPr>
          <a:xfrm>
            <a:off x="333526" y="3672383"/>
            <a:ext cx="7008382" cy="1677382"/>
          </a:xfrm>
          <a:prstGeom prst="rect">
            <a:avLst/>
          </a:prstGeom>
          <a:noFill/>
        </p:spPr>
        <p:txBody>
          <a:bodyPr wrap="square" rtlCol="0">
            <a:spAutoFit/>
          </a:bodyPr>
          <a:lstStyle/>
          <a:p>
            <a:r>
              <a:rPr lang="zh-CN" altLang="en-US" b="1"/>
              <a:t>举例说明 </a:t>
            </a:r>
            <a:endParaRPr lang="en-US" altLang="zh-CN" b="1"/>
          </a:p>
          <a:p>
            <a:pPr marL="342900" indent="-342900">
              <a:buAutoNum type="arabicParenR"/>
            </a:pPr>
            <a:r>
              <a:rPr lang="zh-CN" altLang="en-US" sz="1700" b="1"/>
              <a:t>同步阻塞</a:t>
            </a:r>
            <a:r>
              <a:rPr lang="zh-CN" altLang="en-US" sz="1700"/>
              <a:t>：到理发店理发，就一直等理发师，直到轮到自己理发。</a:t>
            </a:r>
            <a:endParaRPr lang="en-US" altLang="zh-CN" sz="1700"/>
          </a:p>
          <a:p>
            <a:pPr marL="342900" indent="-342900">
              <a:buAutoNum type="arabicParenR"/>
            </a:pPr>
            <a:r>
              <a:rPr lang="zh-CN" altLang="en-US" sz="1700" b="1"/>
              <a:t>同步非阻塞</a:t>
            </a:r>
            <a:r>
              <a:rPr lang="zh-CN" altLang="en-US" sz="1700"/>
              <a:t>：到理发店理发，发现前面有其它人理发，给理发师说下，先干其他事情，一会过来看是否轮到自己</a:t>
            </a:r>
            <a:r>
              <a:rPr lang="en-US" altLang="zh-CN" sz="1700"/>
              <a:t>.</a:t>
            </a:r>
          </a:p>
          <a:p>
            <a:pPr marL="342900" indent="-342900">
              <a:buAutoNum type="arabicParenR"/>
            </a:pPr>
            <a:r>
              <a:rPr lang="zh-CN" altLang="en-US" sz="1700" b="1"/>
              <a:t>异步非阻塞</a:t>
            </a:r>
            <a:r>
              <a:rPr lang="zh-CN" altLang="en-US" sz="1700"/>
              <a:t>：给理发师打电话，让理发师上门服务，自己干其它事情，理发师自己来家给你理发</a:t>
            </a:r>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91" y="3672383"/>
            <a:ext cx="1364098"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896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概述 </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66353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原生</a:t>
            </a:r>
            <a:r>
              <a:rPr lang="en-US" altLang="zh-CN" sz="2200" b="1"/>
              <a:t>NIO</a:t>
            </a:r>
            <a:r>
              <a:rPr lang="zh-CN" altLang="en-US" sz="2200" b="1"/>
              <a:t>存在的问题</a:t>
            </a:r>
            <a:endParaRPr lang="en-US" altLang="zh-CN" sz="2200" b="1"/>
          </a:p>
        </p:txBody>
      </p:sp>
      <p:sp>
        <p:nvSpPr>
          <p:cNvPr id="2" name="TextBox 1"/>
          <p:cNvSpPr txBox="1"/>
          <p:nvPr/>
        </p:nvSpPr>
        <p:spPr>
          <a:xfrm>
            <a:off x="691136" y="1368128"/>
            <a:ext cx="8967333" cy="3416320"/>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NIO </a:t>
            </a:r>
            <a:r>
              <a:rPr lang="zh-CN" altLang="en-US">
                <a:latin typeface="Arial" pitchFamily="34" charset="0"/>
                <a:cs typeface="Arial" pitchFamily="34" charset="0"/>
              </a:rPr>
              <a:t>的类库和 </a:t>
            </a:r>
            <a:r>
              <a:rPr lang="en-US" altLang="zh-CN">
                <a:latin typeface="Arial" pitchFamily="34" charset="0"/>
                <a:cs typeface="Arial" pitchFamily="34" charset="0"/>
              </a:rPr>
              <a:t>API </a:t>
            </a:r>
            <a:r>
              <a:rPr lang="zh-CN" altLang="en-US">
                <a:latin typeface="Arial" pitchFamily="34" charset="0"/>
                <a:cs typeface="Arial" pitchFamily="34" charset="0"/>
              </a:rPr>
              <a:t>繁杂，使用麻烦：需要熟练掌握 </a:t>
            </a:r>
            <a:r>
              <a:rPr lang="en-US" altLang="zh-CN">
                <a:latin typeface="Arial" pitchFamily="34" charset="0"/>
                <a:cs typeface="Arial" pitchFamily="34" charset="0"/>
              </a:rPr>
              <a:t>Selector</a:t>
            </a:r>
            <a:r>
              <a:rPr lang="zh-CN" altLang="en-US">
                <a:latin typeface="Arial" pitchFamily="34" charset="0"/>
                <a:cs typeface="Arial" pitchFamily="34" charset="0"/>
              </a:rPr>
              <a:t>、</a:t>
            </a:r>
            <a:r>
              <a:rPr lang="en-US" altLang="zh-CN">
                <a:latin typeface="Arial" pitchFamily="34" charset="0"/>
                <a:cs typeface="Arial" pitchFamily="34" charset="0"/>
              </a:rPr>
              <a:t>ServerSocketChannel</a:t>
            </a:r>
            <a:r>
              <a:rPr lang="zh-CN" altLang="en-US">
                <a:latin typeface="Arial" pitchFamily="34" charset="0"/>
                <a:cs typeface="Arial" pitchFamily="34" charset="0"/>
              </a:rPr>
              <a:t>、</a:t>
            </a:r>
            <a:r>
              <a:rPr lang="en-US" altLang="zh-CN">
                <a:latin typeface="Arial" pitchFamily="34" charset="0"/>
                <a:cs typeface="Arial" pitchFamily="34" charset="0"/>
              </a:rPr>
              <a:t>SocketChannel</a:t>
            </a:r>
            <a:r>
              <a:rPr lang="zh-CN" altLang="en-US">
                <a:latin typeface="Arial" pitchFamily="34" charset="0"/>
                <a:cs typeface="Arial" pitchFamily="34" charset="0"/>
              </a:rPr>
              <a:t>、</a:t>
            </a:r>
            <a:r>
              <a:rPr lang="en-US" altLang="zh-CN">
                <a:latin typeface="Arial" pitchFamily="34" charset="0"/>
                <a:cs typeface="Arial" pitchFamily="34" charset="0"/>
              </a:rPr>
              <a:t>ByteBuffer </a:t>
            </a:r>
            <a:r>
              <a:rPr lang="zh-CN" altLang="en-US">
                <a:latin typeface="Arial" pitchFamily="34" charset="0"/>
                <a:cs typeface="Arial" pitchFamily="34" charset="0"/>
              </a:rPr>
              <a:t>等。</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需要具备其他的额外技能：要熟悉 </a:t>
            </a:r>
            <a:r>
              <a:rPr lang="en-US" altLang="zh-CN">
                <a:latin typeface="Arial" pitchFamily="34" charset="0"/>
                <a:cs typeface="Arial" pitchFamily="34" charset="0"/>
              </a:rPr>
              <a:t>Java </a:t>
            </a:r>
            <a:r>
              <a:rPr lang="zh-CN" altLang="en-US">
                <a:latin typeface="Arial" pitchFamily="34" charset="0"/>
                <a:cs typeface="Arial" pitchFamily="34" charset="0"/>
              </a:rPr>
              <a:t>多线程编程，因为 </a:t>
            </a:r>
            <a:r>
              <a:rPr lang="en-US" altLang="zh-CN">
                <a:latin typeface="Arial" pitchFamily="34" charset="0"/>
                <a:cs typeface="Arial" pitchFamily="34" charset="0"/>
              </a:rPr>
              <a:t>NIO </a:t>
            </a:r>
            <a:r>
              <a:rPr lang="zh-CN" altLang="en-US">
                <a:latin typeface="Arial" pitchFamily="34" charset="0"/>
                <a:cs typeface="Arial" pitchFamily="34" charset="0"/>
              </a:rPr>
              <a:t>编程涉及到 </a:t>
            </a:r>
            <a:r>
              <a:rPr lang="en-US" altLang="zh-CN">
                <a:latin typeface="Arial" pitchFamily="34" charset="0"/>
                <a:cs typeface="Arial" pitchFamily="34" charset="0"/>
              </a:rPr>
              <a:t>Reactor </a:t>
            </a:r>
            <a:r>
              <a:rPr lang="zh-CN" altLang="en-US">
                <a:latin typeface="Arial" pitchFamily="34" charset="0"/>
                <a:cs typeface="Arial" pitchFamily="34" charset="0"/>
              </a:rPr>
              <a:t>模式，你必须对多线程和网络编程非常熟悉，才能编写出高质量的 </a:t>
            </a:r>
            <a:r>
              <a:rPr lang="en-US" altLang="zh-CN">
                <a:latin typeface="Arial" pitchFamily="34" charset="0"/>
                <a:cs typeface="Arial" pitchFamily="34" charset="0"/>
              </a:rPr>
              <a:t>NIO </a:t>
            </a:r>
            <a:r>
              <a:rPr lang="zh-CN" altLang="en-US">
                <a:latin typeface="Arial" pitchFamily="34" charset="0"/>
                <a:cs typeface="Arial" pitchFamily="34" charset="0"/>
              </a:rPr>
              <a:t>程序。</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开发工作量和难度都非常大：例如客户端面临断连重连、网络闪断、半包读写、失败缓存、网络拥塞和异常流的处理等等。</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JDK NIO </a:t>
            </a:r>
            <a:r>
              <a:rPr lang="zh-CN" altLang="en-US">
                <a:latin typeface="Arial" pitchFamily="34" charset="0"/>
                <a:cs typeface="Arial" pitchFamily="34" charset="0"/>
              </a:rPr>
              <a:t>的 </a:t>
            </a:r>
            <a:r>
              <a:rPr lang="en-US" altLang="zh-CN">
                <a:latin typeface="Arial" pitchFamily="34" charset="0"/>
                <a:cs typeface="Arial" pitchFamily="34" charset="0"/>
              </a:rPr>
              <a:t>Bug</a:t>
            </a:r>
            <a:r>
              <a:rPr lang="zh-CN" altLang="en-US">
                <a:latin typeface="Arial" pitchFamily="34" charset="0"/>
                <a:cs typeface="Arial" pitchFamily="34" charset="0"/>
              </a:rPr>
              <a:t>：例如臭名昭著的 </a:t>
            </a:r>
            <a:r>
              <a:rPr lang="en-US" altLang="zh-CN">
                <a:latin typeface="Arial" pitchFamily="34" charset="0"/>
                <a:cs typeface="Arial" pitchFamily="34" charset="0"/>
              </a:rPr>
              <a:t>Epoll Bug</a:t>
            </a:r>
            <a:r>
              <a:rPr lang="zh-CN" altLang="en-US">
                <a:latin typeface="Arial" pitchFamily="34" charset="0"/>
                <a:cs typeface="Arial" pitchFamily="34" charset="0"/>
              </a:rPr>
              <a:t>，它会导致 </a:t>
            </a:r>
            <a:r>
              <a:rPr lang="en-US" altLang="zh-CN">
                <a:latin typeface="Arial" pitchFamily="34" charset="0"/>
                <a:cs typeface="Arial" pitchFamily="34" charset="0"/>
              </a:rPr>
              <a:t>Selector </a:t>
            </a:r>
            <a:r>
              <a:rPr lang="zh-CN" altLang="en-US">
                <a:latin typeface="Arial" pitchFamily="34" charset="0"/>
                <a:cs typeface="Arial" pitchFamily="34" charset="0"/>
              </a:rPr>
              <a:t>空轮询，最终导致 </a:t>
            </a:r>
            <a:r>
              <a:rPr lang="en-US" altLang="zh-CN">
                <a:latin typeface="Arial" pitchFamily="34" charset="0"/>
                <a:cs typeface="Arial" pitchFamily="34" charset="0"/>
              </a:rPr>
              <a:t>CPU 100%</a:t>
            </a:r>
            <a:r>
              <a:rPr lang="zh-CN" altLang="en-US">
                <a:latin typeface="Arial" pitchFamily="34" charset="0"/>
                <a:cs typeface="Arial" pitchFamily="34" charset="0"/>
              </a:rPr>
              <a:t>。直到 </a:t>
            </a:r>
            <a:r>
              <a:rPr lang="en-US" altLang="zh-CN">
                <a:latin typeface="Arial" pitchFamily="34" charset="0"/>
                <a:cs typeface="Arial" pitchFamily="34" charset="0"/>
              </a:rPr>
              <a:t>JDK 1.7 </a:t>
            </a:r>
            <a:r>
              <a:rPr lang="zh-CN" altLang="en-US">
                <a:latin typeface="Arial" pitchFamily="34" charset="0"/>
                <a:cs typeface="Arial" pitchFamily="34" charset="0"/>
              </a:rPr>
              <a:t>版本该问题仍旧存在，没有被根本解决。</a:t>
            </a:r>
          </a:p>
          <a:p>
            <a:endParaRPr lang="en-US" altLang="zh-CN"/>
          </a:p>
          <a:p>
            <a:endParaRPr lang="en-US" altLang="zh-CN"/>
          </a:p>
        </p:txBody>
      </p:sp>
    </p:spTree>
    <p:extLst>
      <p:ext uri="{BB962C8B-B14F-4D97-AF65-F5344CB8AC3E}">
        <p14:creationId xmlns:p14="http://schemas.microsoft.com/office/powerpoint/2010/main" val="859679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官网说明</a:t>
            </a:r>
            <a:endParaRPr lang="en-US" altLang="zh-CN" sz="2200" b="1"/>
          </a:p>
        </p:txBody>
      </p:sp>
      <p:sp>
        <p:nvSpPr>
          <p:cNvPr id="2" name="TextBox 1"/>
          <p:cNvSpPr txBox="1"/>
          <p:nvPr/>
        </p:nvSpPr>
        <p:spPr>
          <a:xfrm>
            <a:off x="691136" y="1368127"/>
            <a:ext cx="8967333" cy="2585323"/>
          </a:xfrm>
          <a:prstGeom prst="rect">
            <a:avLst/>
          </a:prstGeom>
          <a:noFill/>
        </p:spPr>
        <p:txBody>
          <a:bodyPr wrap="square" rtlCol="0">
            <a:spAutoFit/>
          </a:bodyPr>
          <a:lstStyle/>
          <a:p>
            <a:r>
              <a:rPr lang="zh-CN" altLang="en-US"/>
              <a:t>官网：</a:t>
            </a:r>
            <a:r>
              <a:rPr lang="en-US" altLang="zh-CN">
                <a:ea typeface="宋体" charset="-122"/>
                <a:hlinkClick r:id="rId3"/>
              </a:rPr>
              <a:t>https://netty.io/</a:t>
            </a:r>
            <a:r>
              <a:rPr lang="en-US" altLang="zh-CN">
                <a:ea typeface="宋体" charset="-122"/>
              </a:rPr>
              <a:t>  </a:t>
            </a:r>
            <a:endParaRPr lang="en-US" altLang="zh-CN"/>
          </a:p>
          <a:p>
            <a:r>
              <a:rPr lang="en-US" altLang="zh-CN"/>
              <a:t>Netty is </a:t>
            </a:r>
            <a:r>
              <a:rPr lang="en-US" altLang="zh-CN" i="1"/>
              <a:t>an asynchronous event-driven network application framework</a:t>
            </a:r>
            <a:r>
              <a:rPr lang="en-US" altLang="zh-CN"/>
              <a:t> </a:t>
            </a:r>
            <a:br>
              <a:rPr lang="en-US" altLang="zh-CN"/>
            </a:br>
            <a:r>
              <a:rPr lang="en-US" altLang="zh-CN"/>
              <a:t>for rapid development of maintainable high performance protocol servers &amp; clients</a:t>
            </a:r>
          </a:p>
          <a:p>
            <a:endParaRPr lang="en-US" altLang="zh-CN"/>
          </a:p>
          <a:p>
            <a:endParaRPr lang="en-US" altLang="zh-CN"/>
          </a:p>
          <a:p>
            <a:endParaRPr lang="en-US" altLang="zh-CN"/>
          </a:p>
          <a:p>
            <a:endParaRPr lang="en-US" altLang="zh-CN"/>
          </a:p>
          <a:p>
            <a:endParaRPr lang="en-US" altLang="zh-CN"/>
          </a:p>
          <a:p>
            <a:endParaRPr lang="en-US" altLang="zh-CN"/>
          </a:p>
        </p:txBody>
      </p:sp>
      <p:pic>
        <p:nvPicPr>
          <p:cNvPr id="162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02" y="2339999"/>
            <a:ext cx="575293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44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官网说明</a:t>
            </a:r>
            <a:endParaRPr lang="en-US" altLang="zh-CN" sz="2200" b="1"/>
          </a:p>
        </p:txBody>
      </p:sp>
      <p:sp>
        <p:nvSpPr>
          <p:cNvPr id="2" name="TextBox 1"/>
          <p:cNvSpPr txBox="1"/>
          <p:nvPr/>
        </p:nvSpPr>
        <p:spPr>
          <a:xfrm>
            <a:off x="691136" y="1368127"/>
            <a:ext cx="8967333" cy="3416320"/>
          </a:xfrm>
          <a:prstGeom prst="rect">
            <a:avLst/>
          </a:prstGeom>
          <a:noFill/>
        </p:spPr>
        <p:txBody>
          <a:bodyPr wrap="square" rtlCol="0">
            <a:spAutoFit/>
          </a:bodyPr>
          <a:lstStyle/>
          <a:p>
            <a:pPr marL="342900" indent="-342900">
              <a:buAutoNum type="arabicParenR"/>
            </a:pPr>
            <a:r>
              <a:rPr lang="en-US" altLang="zh-CN"/>
              <a:t>Netty </a:t>
            </a:r>
            <a:r>
              <a:rPr lang="zh-CN" altLang="en-US"/>
              <a:t>是由 </a:t>
            </a:r>
            <a:r>
              <a:rPr lang="en-US" altLang="zh-CN"/>
              <a:t>JBOSS </a:t>
            </a:r>
            <a:r>
              <a:rPr lang="zh-CN" altLang="en-US"/>
              <a:t>提供的一个 </a:t>
            </a:r>
            <a:r>
              <a:rPr lang="en-US" altLang="zh-CN"/>
              <a:t>Java </a:t>
            </a:r>
            <a:r>
              <a:rPr lang="zh-CN" altLang="en-US"/>
              <a:t>开源框架。</a:t>
            </a:r>
            <a:r>
              <a:rPr lang="en-US" altLang="zh-CN"/>
              <a:t>Netty </a:t>
            </a:r>
            <a:r>
              <a:rPr lang="zh-CN" altLang="en-US"/>
              <a:t>提供异步的、基于事件驱动的网络应用程序框架，用以快速开发高性能、高可靠性的网络 </a:t>
            </a:r>
            <a:r>
              <a:rPr lang="en-US" altLang="zh-CN"/>
              <a:t>IO </a:t>
            </a:r>
            <a:r>
              <a:rPr lang="zh-CN" altLang="en-US"/>
              <a:t>程序</a:t>
            </a:r>
            <a:endParaRPr lang="en-US" altLang="zh-CN"/>
          </a:p>
          <a:p>
            <a:pPr marL="342900" indent="-342900">
              <a:buAutoNum type="arabicParenR"/>
            </a:pPr>
            <a:endParaRPr lang="en-US" altLang="zh-CN"/>
          </a:p>
          <a:p>
            <a:pPr marL="342900" indent="-342900">
              <a:buAutoNum type="arabicParenR"/>
            </a:pPr>
            <a:r>
              <a:rPr lang="zh-CN" altLang="en-US"/>
              <a:t> </a:t>
            </a:r>
            <a:r>
              <a:rPr lang="en-US" altLang="zh-CN"/>
              <a:t>Netty </a:t>
            </a:r>
            <a:r>
              <a:rPr lang="zh-CN" altLang="en-US"/>
              <a:t>可以帮助你快速、简单的开发出一个网络应用，相当于简化和流程化了 </a:t>
            </a:r>
            <a:r>
              <a:rPr lang="en-US" altLang="zh-CN"/>
              <a:t>NIO </a:t>
            </a:r>
            <a:r>
              <a:rPr lang="zh-CN" altLang="en-US"/>
              <a:t>的开发过程</a:t>
            </a:r>
            <a:endParaRPr lang="en-US" altLang="zh-CN"/>
          </a:p>
          <a:p>
            <a:pPr marL="342900" indent="-342900">
              <a:buAutoNum type="arabicParenR"/>
            </a:pPr>
            <a:endParaRPr lang="en-US" altLang="zh-CN"/>
          </a:p>
          <a:p>
            <a:pPr marL="342900" indent="-342900">
              <a:buAutoNum type="arabicParenR"/>
            </a:pPr>
            <a:r>
              <a:rPr lang="en-US" altLang="zh-CN"/>
              <a:t>Netty </a:t>
            </a:r>
            <a:r>
              <a:rPr lang="zh-CN" altLang="en-US"/>
              <a:t>是目前最流行的 </a:t>
            </a:r>
            <a:r>
              <a:rPr lang="en-US" altLang="zh-CN"/>
              <a:t>NIO </a:t>
            </a:r>
            <a:r>
              <a:rPr lang="zh-CN" altLang="en-US"/>
              <a:t>框架，</a:t>
            </a:r>
            <a:r>
              <a:rPr lang="en-US" altLang="zh-CN"/>
              <a:t>Netty </a:t>
            </a:r>
            <a:r>
              <a:rPr lang="zh-CN" altLang="en-US"/>
              <a:t>在互联网领域、大数据分布式计算领域、游戏行业、通信行业等获得了广泛的应用，知名的 </a:t>
            </a:r>
            <a:r>
              <a:rPr lang="en-US" altLang="zh-CN"/>
              <a:t>Elasticsearch </a:t>
            </a:r>
            <a:r>
              <a:rPr lang="zh-CN" altLang="en-US"/>
              <a:t>、</a:t>
            </a:r>
            <a:r>
              <a:rPr lang="en-US" altLang="zh-CN"/>
              <a:t>Dubbo </a:t>
            </a:r>
            <a:r>
              <a:rPr lang="zh-CN" altLang="en-US"/>
              <a:t>框架内部都采用了 </a:t>
            </a:r>
            <a:r>
              <a:rPr lang="en-US" altLang="zh-CN"/>
              <a:t>Netty</a:t>
            </a:r>
            <a:r>
              <a:rPr lang="zh-CN" altLang="en-US"/>
              <a:t>。</a:t>
            </a:r>
          </a:p>
          <a:p>
            <a:endParaRPr lang="en-US" altLang="zh-CN"/>
          </a:p>
          <a:p>
            <a:endParaRPr lang="en-US" altLang="zh-CN"/>
          </a:p>
          <a:p>
            <a:endParaRPr lang="en-US" altLang="zh-CN"/>
          </a:p>
        </p:txBody>
      </p:sp>
    </p:spTree>
    <p:extLst>
      <p:ext uri="{BB962C8B-B14F-4D97-AF65-F5344CB8AC3E}">
        <p14:creationId xmlns:p14="http://schemas.microsoft.com/office/powerpoint/2010/main" val="133222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的优点</a:t>
            </a:r>
            <a:endParaRPr lang="en-US" altLang="zh-CN" sz="2200" b="1"/>
          </a:p>
        </p:txBody>
      </p:sp>
      <p:sp>
        <p:nvSpPr>
          <p:cNvPr id="2" name="TextBox 1"/>
          <p:cNvSpPr txBox="1"/>
          <p:nvPr/>
        </p:nvSpPr>
        <p:spPr>
          <a:xfrm>
            <a:off x="691136" y="1368127"/>
            <a:ext cx="8967333" cy="3693319"/>
          </a:xfrm>
          <a:prstGeom prst="rect">
            <a:avLst/>
          </a:prstGeom>
          <a:noFill/>
        </p:spPr>
        <p:txBody>
          <a:bodyPr wrap="square" rtlCol="0">
            <a:spAutoFit/>
          </a:bodyPr>
          <a:lstStyle/>
          <a:p>
            <a:r>
              <a:rPr lang="en-US" altLang="zh-CN"/>
              <a:t>Netty </a:t>
            </a:r>
            <a:r>
              <a:rPr lang="zh-CN" altLang="en-US"/>
              <a:t>对 </a:t>
            </a:r>
            <a:r>
              <a:rPr lang="en-US" altLang="zh-CN"/>
              <a:t>JDK </a:t>
            </a:r>
            <a:r>
              <a:rPr lang="zh-CN" altLang="en-US"/>
              <a:t>自带的 </a:t>
            </a:r>
            <a:r>
              <a:rPr lang="en-US" altLang="zh-CN"/>
              <a:t>NIO </a:t>
            </a:r>
            <a:r>
              <a:rPr lang="zh-CN" altLang="en-US"/>
              <a:t>的 </a:t>
            </a:r>
            <a:r>
              <a:rPr lang="en-US" altLang="zh-CN"/>
              <a:t>API </a:t>
            </a:r>
            <a:r>
              <a:rPr lang="zh-CN" altLang="en-US"/>
              <a:t>进行了封装，解决了上述问题。</a:t>
            </a:r>
          </a:p>
          <a:p>
            <a:pPr marL="342900" indent="-342900">
              <a:buAutoNum type="arabicParenR"/>
            </a:pPr>
            <a:r>
              <a:rPr lang="zh-CN" altLang="en-US"/>
              <a:t>设计优雅：适用于各种传输类型的统一 </a:t>
            </a:r>
            <a:r>
              <a:rPr lang="en-US" altLang="zh-CN"/>
              <a:t>API </a:t>
            </a:r>
            <a:r>
              <a:rPr lang="zh-CN" altLang="en-US"/>
              <a:t>阻塞和非阻塞 </a:t>
            </a:r>
            <a:r>
              <a:rPr lang="en-US" altLang="zh-CN"/>
              <a:t>Socket</a:t>
            </a:r>
            <a:r>
              <a:rPr lang="zh-CN" altLang="en-US"/>
              <a:t>；基于灵活且可扩展的事件模型，可以清晰地分离关注点；高度可定制的线程模型 </a:t>
            </a:r>
            <a:r>
              <a:rPr lang="en-US" altLang="zh-CN"/>
              <a:t>- </a:t>
            </a:r>
            <a:r>
              <a:rPr lang="zh-CN" altLang="en-US"/>
              <a:t>单线程，一个或多个线程池</a:t>
            </a:r>
            <a:r>
              <a:rPr lang="en-US" altLang="zh-CN"/>
              <a:t>.</a:t>
            </a:r>
          </a:p>
          <a:p>
            <a:pPr marL="342900" indent="-342900">
              <a:buAutoNum type="arabicParenR"/>
            </a:pPr>
            <a:endParaRPr lang="en-US" altLang="zh-CN"/>
          </a:p>
          <a:p>
            <a:pPr marL="342900" indent="-342900">
              <a:buAutoNum type="arabicParenR"/>
            </a:pPr>
            <a:r>
              <a:rPr lang="zh-CN" altLang="en-US"/>
              <a:t>使用方便：详细记录的 </a:t>
            </a:r>
            <a:r>
              <a:rPr lang="en-US" altLang="zh-CN"/>
              <a:t>Javadoc</a:t>
            </a:r>
            <a:r>
              <a:rPr lang="zh-CN" altLang="en-US"/>
              <a:t>，用户指南和示例；没有其他依赖项，</a:t>
            </a:r>
            <a:r>
              <a:rPr lang="en-US" altLang="zh-CN"/>
              <a:t>JDK 5</a:t>
            </a:r>
            <a:r>
              <a:rPr lang="zh-CN" altLang="en-US"/>
              <a:t>（</a:t>
            </a:r>
            <a:r>
              <a:rPr lang="en-US" altLang="zh-CN"/>
              <a:t>Netty 3.x</a:t>
            </a:r>
            <a:r>
              <a:rPr lang="zh-CN" altLang="en-US"/>
              <a:t>）或 </a:t>
            </a:r>
            <a:r>
              <a:rPr lang="en-US" altLang="zh-CN"/>
              <a:t>6</a:t>
            </a:r>
            <a:r>
              <a:rPr lang="zh-CN" altLang="en-US"/>
              <a:t>（</a:t>
            </a:r>
            <a:r>
              <a:rPr lang="en-US" altLang="zh-CN"/>
              <a:t>Netty 4.x</a:t>
            </a:r>
            <a:r>
              <a:rPr lang="zh-CN" altLang="en-US"/>
              <a:t>）就足够了。</a:t>
            </a:r>
            <a:endParaRPr lang="en-US" altLang="zh-CN"/>
          </a:p>
          <a:p>
            <a:pPr marL="342900" indent="-342900">
              <a:buAutoNum type="arabicParenR"/>
            </a:pPr>
            <a:r>
              <a:rPr lang="zh-CN" altLang="en-US"/>
              <a:t>高性能、吞吐量更高：延迟更低；减少资源消耗；最小化不必要的内存复制。</a:t>
            </a:r>
            <a:endParaRPr lang="en-US" altLang="zh-CN"/>
          </a:p>
          <a:p>
            <a:pPr marL="342900" indent="-342900">
              <a:buAutoNum type="arabicParenR"/>
            </a:pPr>
            <a:endParaRPr lang="en-US" altLang="zh-CN"/>
          </a:p>
          <a:p>
            <a:pPr marL="342900" indent="-342900">
              <a:buAutoNum type="arabicParenR"/>
            </a:pPr>
            <a:r>
              <a:rPr lang="zh-CN" altLang="en-US"/>
              <a:t>安全：完整的 </a:t>
            </a:r>
            <a:r>
              <a:rPr lang="en-US" altLang="zh-CN"/>
              <a:t>SSL/TLS </a:t>
            </a:r>
            <a:r>
              <a:rPr lang="zh-CN" altLang="en-US"/>
              <a:t>和 </a:t>
            </a:r>
            <a:r>
              <a:rPr lang="en-US" altLang="zh-CN"/>
              <a:t>StartTLS </a:t>
            </a:r>
            <a:r>
              <a:rPr lang="zh-CN" altLang="en-US"/>
              <a:t>支持。</a:t>
            </a:r>
            <a:endParaRPr lang="en-US" altLang="zh-CN"/>
          </a:p>
          <a:p>
            <a:pPr marL="342900" indent="-342900">
              <a:buAutoNum type="arabicParenR"/>
            </a:pPr>
            <a:r>
              <a:rPr lang="zh-CN" altLang="en-US"/>
              <a:t>社区活跃、不断更新：社区活跃，版本迭代周期短，发现的 </a:t>
            </a:r>
            <a:r>
              <a:rPr lang="en-US" altLang="zh-CN"/>
              <a:t>Bug </a:t>
            </a:r>
            <a:r>
              <a:rPr lang="zh-CN" altLang="en-US"/>
              <a:t>可以被及时修复，同时，更多的新功能会被加入</a:t>
            </a:r>
          </a:p>
          <a:p>
            <a:endParaRPr lang="en-US" altLang="zh-CN"/>
          </a:p>
        </p:txBody>
      </p:sp>
    </p:spTree>
    <p:extLst>
      <p:ext uri="{BB962C8B-B14F-4D97-AF65-F5344CB8AC3E}">
        <p14:creationId xmlns:p14="http://schemas.microsoft.com/office/powerpoint/2010/main" val="255759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Java BIO </a:t>
            </a:r>
            <a:r>
              <a:rPr lang="zh-CN" altLang="en-US" sz="4000" b="1" dirty="0">
                <a:solidFill>
                  <a:schemeClr val="accent1"/>
                </a:solidFill>
                <a:latin typeface="楷体" panose="02010609060101010101" pitchFamily="49" charset="-122"/>
                <a:ea typeface="楷体" panose="02010609060101010101" pitchFamily="49" charset="-122"/>
              </a:rPr>
              <a:t>基本介绍</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0" y="792063"/>
            <a:ext cx="9505056" cy="4401205"/>
          </a:xfrm>
          <a:prstGeom prst="rect">
            <a:avLst/>
          </a:prstGeom>
          <a:noFill/>
        </p:spPr>
        <p:txBody>
          <a:bodyPr wrap="square" rtlCol="0">
            <a:spAutoFit/>
          </a:bodyPr>
          <a:lstStyle/>
          <a:p>
            <a:pPr fontAlgn="base"/>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r>
              <a:rPr lang="en-US" altLang="zh-CN" sz="2000" dirty="0">
                <a:latin typeface="Arial" panose="020B0604020202020204" pitchFamily="34" charset="0"/>
                <a:cs typeface="Arial" panose="020B0604020202020204" pitchFamily="34" charset="0"/>
              </a:rPr>
              <a:t>Java BIO </a:t>
            </a:r>
            <a:r>
              <a:rPr lang="zh-CN" altLang="en-US" sz="2000" dirty="0">
                <a:latin typeface="Arial" panose="020B0604020202020204" pitchFamily="34" charset="0"/>
                <a:cs typeface="Arial" panose="020B0604020202020204" pitchFamily="34" charset="0"/>
              </a:rPr>
              <a:t>就是传统的</a:t>
            </a:r>
            <a:r>
              <a:rPr lang="en-US" altLang="zh-CN" sz="2000" dirty="0">
                <a:latin typeface="Arial" panose="020B0604020202020204" pitchFamily="34" charset="0"/>
                <a:cs typeface="Arial" panose="020B0604020202020204" pitchFamily="34" charset="0"/>
              </a:rPr>
              <a:t>java io </a:t>
            </a:r>
            <a:r>
              <a:rPr lang="zh-CN" altLang="en-US" sz="2000" dirty="0">
                <a:latin typeface="Arial" panose="020B0604020202020204" pitchFamily="34" charset="0"/>
                <a:cs typeface="Arial" panose="020B0604020202020204" pitchFamily="34" charset="0"/>
              </a:rPr>
              <a:t>编程，其相关的类和接口在 </a:t>
            </a:r>
            <a:r>
              <a:rPr lang="en-US" altLang="zh-CN" sz="2000" dirty="0">
                <a:latin typeface="Arial" panose="020B0604020202020204" pitchFamily="34" charset="0"/>
                <a:cs typeface="Arial" panose="020B0604020202020204" pitchFamily="34" charset="0"/>
              </a:rPr>
              <a:t>java.io </a:t>
            </a: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r>
              <a:rPr lang="en-US" altLang="zh-CN" sz="2000" dirty="0">
                <a:latin typeface="Arial" panose="020B0604020202020204" pitchFamily="34" charset="0"/>
                <a:cs typeface="Arial" panose="020B0604020202020204" pitchFamily="34" charset="0"/>
              </a:rPr>
              <a:t>BIO(blocking I/O) </a:t>
            </a:r>
            <a:r>
              <a:rPr lang="zh-CN" altLang="en-US" sz="2000" dirty="0">
                <a:latin typeface="Arial" panose="020B0604020202020204" pitchFamily="34" charset="0"/>
                <a:cs typeface="Arial" panose="020B0604020202020204" pitchFamily="34" charset="0"/>
              </a:rPr>
              <a:t>： 同步阻塞，服务器实现模式为一个连接一个线程，即客户端有连接请求时服务器端就需要启动一个线程进行处理，如果这个连接不做任何事情会造成不必要的线程开销，可以通过线程池机制改善</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实现多个客户连接服务器</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后有应用实例</a:t>
            </a:r>
            <a:r>
              <a:rPr lang="en-US" altLang="zh-CN" sz="2000" dirty="0">
                <a:latin typeface="Arial" panose="020B0604020202020204" pitchFamily="34" charset="0"/>
                <a:cs typeface="Arial" panose="020B0604020202020204" pitchFamily="34" charset="0"/>
              </a:rPr>
              <a:t>】</a:t>
            </a: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r>
              <a:rPr lang="en-US" altLang="zh-CN" sz="2000" dirty="0">
                <a:latin typeface="Arial" panose="020B0604020202020204" pitchFamily="34" charset="0"/>
                <a:cs typeface="Arial" panose="020B0604020202020204" pitchFamily="34" charset="0"/>
              </a:rPr>
              <a:t>BIO</a:t>
            </a:r>
            <a:r>
              <a:rPr lang="zh-CN" altLang="en-US" sz="2000" dirty="0">
                <a:latin typeface="Arial" panose="020B0604020202020204" pitchFamily="34" charset="0"/>
                <a:cs typeface="Arial" panose="020B0604020202020204" pitchFamily="34" charset="0"/>
              </a:rPr>
              <a:t>方式适用于连接数目比较小且固定的架构，这种方式对服务器资源要求比较高，并发局限于应用中，</a:t>
            </a:r>
            <a:r>
              <a:rPr lang="en-US" altLang="zh-CN" sz="2000" dirty="0">
                <a:latin typeface="Arial" panose="020B0604020202020204" pitchFamily="34" charset="0"/>
                <a:cs typeface="Arial" panose="020B0604020202020204" pitchFamily="34" charset="0"/>
              </a:rPr>
              <a:t>JDK1.4</a:t>
            </a:r>
            <a:r>
              <a:rPr lang="zh-CN" altLang="en-US" sz="2000" dirty="0">
                <a:latin typeface="Arial" panose="020B0604020202020204" pitchFamily="34" charset="0"/>
                <a:cs typeface="Arial" panose="020B0604020202020204" pitchFamily="34" charset="0"/>
              </a:rPr>
              <a:t>以前的唯一选择，程序简单易理解</a:t>
            </a: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a:p>
            <a:pPr marL="342900" indent="-342900" fontAlgn="base">
              <a:buAutoNum type="arabicParenR"/>
            </a:pP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039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版本说明</a:t>
            </a:r>
            <a:endParaRPr lang="en-US" altLang="zh-CN" sz="2200" b="1"/>
          </a:p>
        </p:txBody>
      </p:sp>
      <p:sp>
        <p:nvSpPr>
          <p:cNvPr id="2" name="TextBox 1"/>
          <p:cNvSpPr txBox="1"/>
          <p:nvPr/>
        </p:nvSpPr>
        <p:spPr>
          <a:xfrm>
            <a:off x="691136" y="1368128"/>
            <a:ext cx="8967333" cy="2031325"/>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netty</a:t>
            </a:r>
            <a:r>
              <a:rPr lang="zh-CN" altLang="en-US">
                <a:latin typeface="Arial" pitchFamily="34" charset="0"/>
                <a:cs typeface="Arial" pitchFamily="34" charset="0"/>
              </a:rPr>
              <a:t>版本分为  </a:t>
            </a:r>
            <a:r>
              <a:rPr lang="en-US" altLang="zh-CN">
                <a:latin typeface="Arial" pitchFamily="34" charset="0"/>
                <a:cs typeface="Arial" pitchFamily="34" charset="0"/>
              </a:rPr>
              <a:t>netty3.x  </a:t>
            </a:r>
            <a:r>
              <a:rPr lang="zh-CN" altLang="en-US">
                <a:latin typeface="Arial" pitchFamily="34" charset="0"/>
                <a:cs typeface="Arial" pitchFamily="34" charset="0"/>
              </a:rPr>
              <a:t>和  </a:t>
            </a:r>
            <a:r>
              <a:rPr lang="en-US" altLang="zh-CN">
                <a:latin typeface="Arial" pitchFamily="34" charset="0"/>
                <a:cs typeface="Arial" pitchFamily="34" charset="0"/>
              </a:rPr>
              <a:t>netty4.x</a:t>
            </a:r>
            <a:r>
              <a:rPr lang="zh-CN" altLang="en-US">
                <a:latin typeface="Arial" pitchFamily="34" charset="0"/>
                <a:cs typeface="Arial" pitchFamily="34" charset="0"/>
              </a:rPr>
              <a:t>、</a:t>
            </a:r>
            <a:r>
              <a:rPr lang="en-US" altLang="zh-CN">
                <a:latin typeface="Arial" pitchFamily="34" charset="0"/>
                <a:cs typeface="Arial" pitchFamily="34" charset="0"/>
              </a:rPr>
              <a:t>netty5.x</a:t>
            </a:r>
          </a:p>
          <a:p>
            <a:pPr marL="342900" indent="-342900">
              <a:buAutoNum type="arabicParenR"/>
            </a:pPr>
            <a:r>
              <a:rPr lang="zh-CN" altLang="en-US">
                <a:latin typeface="Arial" pitchFamily="34" charset="0"/>
                <a:cs typeface="Arial" pitchFamily="34" charset="0"/>
              </a:rPr>
              <a:t>因为</a:t>
            </a:r>
            <a:r>
              <a:rPr lang="en-US" altLang="zh-CN">
                <a:latin typeface="Arial" pitchFamily="34" charset="0"/>
                <a:cs typeface="Arial" pitchFamily="34" charset="0"/>
              </a:rPr>
              <a:t>Netty5</a:t>
            </a:r>
            <a:r>
              <a:rPr lang="zh-CN" altLang="en-US">
                <a:latin typeface="Arial" pitchFamily="34" charset="0"/>
                <a:cs typeface="Arial" pitchFamily="34" charset="0"/>
              </a:rPr>
              <a:t>出现重大</a:t>
            </a:r>
            <a:r>
              <a:rPr lang="en-US" altLang="zh-CN">
                <a:latin typeface="Arial" pitchFamily="34" charset="0"/>
                <a:cs typeface="Arial" pitchFamily="34" charset="0"/>
              </a:rPr>
              <a:t>bug</a:t>
            </a:r>
            <a:r>
              <a:rPr lang="zh-CN" altLang="en-US">
                <a:latin typeface="Arial" pitchFamily="34" charset="0"/>
                <a:cs typeface="Arial" pitchFamily="34" charset="0"/>
              </a:rPr>
              <a:t>，已经被官网废弃了，目前推荐使用的是</a:t>
            </a:r>
            <a:r>
              <a:rPr lang="en-US" altLang="zh-CN">
                <a:latin typeface="Arial" pitchFamily="34" charset="0"/>
                <a:cs typeface="Arial" pitchFamily="34" charset="0"/>
              </a:rPr>
              <a:t>Netty4.x</a:t>
            </a:r>
            <a:r>
              <a:rPr lang="zh-CN" altLang="en-US">
                <a:latin typeface="Arial" pitchFamily="34" charset="0"/>
                <a:cs typeface="Arial" pitchFamily="34" charset="0"/>
              </a:rPr>
              <a:t>的稳定版本</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目前在官网可下载的版本 </a:t>
            </a:r>
            <a:r>
              <a:rPr lang="en-US" altLang="zh-CN">
                <a:latin typeface="Arial" pitchFamily="34" charset="0"/>
                <a:cs typeface="Arial" pitchFamily="34" charset="0"/>
              </a:rPr>
              <a:t>netty3.x netty4.0.x </a:t>
            </a:r>
            <a:r>
              <a:rPr lang="zh-CN" altLang="en-US">
                <a:latin typeface="Arial" pitchFamily="34" charset="0"/>
                <a:cs typeface="Arial" pitchFamily="34" charset="0"/>
              </a:rPr>
              <a:t>和 </a:t>
            </a:r>
            <a:r>
              <a:rPr lang="en-US" altLang="zh-CN">
                <a:latin typeface="Arial" pitchFamily="34" charset="0"/>
                <a:cs typeface="Arial" pitchFamily="34" charset="0"/>
              </a:rPr>
              <a:t>netty4.1.x</a:t>
            </a:r>
          </a:p>
          <a:p>
            <a:pPr marL="342900" indent="-342900">
              <a:buAutoNum type="arabicParenR"/>
            </a:pPr>
            <a:r>
              <a:rPr lang="zh-CN" altLang="en-US">
                <a:latin typeface="Arial" pitchFamily="34" charset="0"/>
                <a:cs typeface="Arial" pitchFamily="34" charset="0"/>
              </a:rPr>
              <a:t>在本套课程中，我们讲解 </a:t>
            </a:r>
            <a:r>
              <a:rPr lang="en-US" altLang="zh-CN">
                <a:latin typeface="Arial" pitchFamily="34" charset="0"/>
                <a:cs typeface="Arial" pitchFamily="34" charset="0"/>
              </a:rPr>
              <a:t>Netty4.1.x </a:t>
            </a:r>
            <a:r>
              <a:rPr lang="zh-CN" altLang="en-US">
                <a:latin typeface="Arial" pitchFamily="34" charset="0"/>
                <a:cs typeface="Arial" pitchFamily="34" charset="0"/>
              </a:rPr>
              <a:t>版本</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下载地址： </a:t>
            </a:r>
            <a:r>
              <a:rPr lang="en-US" altLang="zh-CN">
                <a:latin typeface="Arial" pitchFamily="34" charset="0"/>
                <a:cs typeface="Arial" pitchFamily="34" charset="0"/>
                <a:hlinkClick r:id="rId3"/>
              </a:rPr>
              <a:t>https://bintray.com/netty/downloads/netty/</a:t>
            </a:r>
            <a:r>
              <a:rPr lang="en-US" altLang="zh-CN">
                <a:latin typeface="Arial" pitchFamily="34" charset="0"/>
                <a:cs typeface="Arial" pitchFamily="34" charset="0"/>
              </a:rPr>
              <a:t> </a:t>
            </a:r>
            <a:r>
              <a:rPr lang="zh-CN" altLang="en-US">
                <a:latin typeface="Arial" pitchFamily="34" charset="0"/>
                <a:cs typeface="Arial" pitchFamily="34" charset="0"/>
              </a:rPr>
              <a:t> </a:t>
            </a:r>
            <a:endParaRPr lang="en-US" altLang="zh-CN">
              <a:latin typeface="Arial" pitchFamily="34" charset="0"/>
              <a:cs typeface="Arial" pitchFamily="34" charset="0"/>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07" y="4071146"/>
            <a:ext cx="3207202" cy="8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692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高性能架构设计</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349715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线程模型基本介绍</a:t>
            </a:r>
            <a:endParaRPr lang="en-US" altLang="zh-CN" sz="2200" b="1"/>
          </a:p>
        </p:txBody>
      </p:sp>
      <p:sp>
        <p:nvSpPr>
          <p:cNvPr id="2" name="TextBox 1"/>
          <p:cNvSpPr txBox="1"/>
          <p:nvPr/>
        </p:nvSpPr>
        <p:spPr>
          <a:xfrm>
            <a:off x="691136" y="1368127"/>
            <a:ext cx="8967333" cy="4247317"/>
          </a:xfrm>
          <a:prstGeom prst="rect">
            <a:avLst/>
          </a:prstGeom>
          <a:noFill/>
        </p:spPr>
        <p:txBody>
          <a:bodyPr wrap="square" rtlCol="0">
            <a:spAutoFit/>
          </a:bodyPr>
          <a:lstStyle/>
          <a:p>
            <a:pPr marL="342900" indent="-342900">
              <a:buAutoNum type="arabicParenR"/>
            </a:pPr>
            <a:r>
              <a:rPr lang="zh-CN" altLang="en-US"/>
              <a:t>不同的线程模式，对程序的性能有很大影响，为了搞清</a:t>
            </a:r>
            <a:r>
              <a:rPr lang="en-US" altLang="zh-CN"/>
              <a:t>Netty </a:t>
            </a:r>
            <a:r>
              <a:rPr lang="zh-CN" altLang="en-US"/>
              <a:t>线程模式，我们来系统的讲解下 各个线程模式， 最后看看</a:t>
            </a:r>
            <a:r>
              <a:rPr lang="en-US" altLang="zh-CN"/>
              <a:t>Netty </a:t>
            </a:r>
            <a:r>
              <a:rPr lang="zh-CN" altLang="en-US"/>
              <a:t>线程模型有什么优越性</a:t>
            </a:r>
            <a:r>
              <a:rPr lang="en-US" altLang="zh-CN"/>
              <a:t>.</a:t>
            </a:r>
          </a:p>
          <a:p>
            <a:pPr marL="342900" indent="-342900">
              <a:buAutoNum type="arabicParenR"/>
            </a:pPr>
            <a:endParaRPr lang="en-US" altLang="zh-CN"/>
          </a:p>
          <a:p>
            <a:pPr marL="342900" indent="-342900">
              <a:buFontTx/>
              <a:buAutoNum type="arabicParenR"/>
            </a:pPr>
            <a:r>
              <a:rPr lang="zh-CN" altLang="en-US">
                <a:latin typeface="Arial" pitchFamily="34" charset="0"/>
                <a:cs typeface="Arial" pitchFamily="34" charset="0"/>
              </a:rPr>
              <a:t>目前存在的线程模型有：</a:t>
            </a:r>
            <a:br>
              <a:rPr lang="en-US" altLang="zh-CN">
                <a:latin typeface="Arial" pitchFamily="34" charset="0"/>
                <a:cs typeface="Arial" pitchFamily="34" charset="0"/>
              </a:rPr>
            </a:br>
            <a:r>
              <a:rPr lang="zh-CN" altLang="en-US" b="1"/>
              <a:t>传统阻塞 </a:t>
            </a:r>
            <a:r>
              <a:rPr lang="en-US" altLang="zh-CN" b="1"/>
              <a:t>I/O </a:t>
            </a:r>
            <a:r>
              <a:rPr lang="zh-CN" altLang="en-US" b="1"/>
              <a:t>服务模型</a:t>
            </a:r>
            <a:r>
              <a:rPr lang="en-US" altLang="zh-CN">
                <a:latin typeface="Arial" pitchFamily="34" charset="0"/>
                <a:cs typeface="Arial" pitchFamily="34" charset="0"/>
              </a:rPr>
              <a:t> </a:t>
            </a:r>
            <a:br>
              <a:rPr lang="en-US" altLang="zh-CN">
                <a:latin typeface="Arial" pitchFamily="34" charset="0"/>
                <a:cs typeface="Arial" pitchFamily="34" charset="0"/>
              </a:rPr>
            </a:br>
            <a:r>
              <a:rPr lang="en-US" altLang="zh-CN" b="1"/>
              <a:t>Reactor </a:t>
            </a:r>
            <a:r>
              <a:rPr lang="zh-CN" altLang="en-US" b="1"/>
              <a:t>模式</a:t>
            </a:r>
            <a:endParaRPr lang="en-US" altLang="zh-CN" b="1"/>
          </a:p>
          <a:p>
            <a:pPr marL="342900" indent="-342900">
              <a:buFontTx/>
              <a:buAutoNum type="arabicParenR"/>
            </a:pPr>
            <a:r>
              <a:rPr lang="zh-CN" altLang="en-US" b="1"/>
              <a:t>根据 </a:t>
            </a:r>
            <a:r>
              <a:rPr lang="en-US" altLang="zh-CN" b="1"/>
              <a:t>Reactor </a:t>
            </a:r>
            <a:r>
              <a:rPr lang="zh-CN" altLang="en-US" b="1"/>
              <a:t>的数量和处理资源池线程的数量不同，有 </a:t>
            </a:r>
            <a:r>
              <a:rPr lang="en-US" altLang="zh-CN" b="1"/>
              <a:t>3 </a:t>
            </a:r>
            <a:r>
              <a:rPr lang="zh-CN" altLang="en-US" b="1"/>
              <a:t>种典型的实现</a:t>
            </a:r>
            <a:br>
              <a:rPr lang="en-US" altLang="zh-CN" b="1"/>
            </a:br>
            <a:endParaRPr lang="en-US" altLang="zh-CN" b="1"/>
          </a:p>
          <a:p>
            <a:pPr marL="285750" indent="-285750" fontAlgn="base">
              <a:buFont typeface="Arial" pitchFamily="34" charset="0"/>
              <a:buChar char="•"/>
            </a:pPr>
            <a:r>
              <a:rPr lang="zh-CN" altLang="en-US"/>
              <a:t>单 </a:t>
            </a:r>
            <a:r>
              <a:rPr lang="en-US" altLang="zh-CN"/>
              <a:t>Reactor </a:t>
            </a:r>
            <a:r>
              <a:rPr lang="zh-CN" altLang="en-US"/>
              <a:t>单线程；</a:t>
            </a:r>
          </a:p>
          <a:p>
            <a:pPr marL="285750" indent="-285750" fontAlgn="base">
              <a:buFont typeface="Arial" pitchFamily="34" charset="0"/>
              <a:buChar char="•"/>
            </a:pPr>
            <a:r>
              <a:rPr lang="zh-CN" altLang="en-US"/>
              <a:t>单 </a:t>
            </a:r>
            <a:r>
              <a:rPr lang="en-US" altLang="zh-CN"/>
              <a:t>Reactor </a:t>
            </a:r>
            <a:r>
              <a:rPr lang="zh-CN" altLang="en-US"/>
              <a:t>多线程；</a:t>
            </a:r>
          </a:p>
          <a:p>
            <a:pPr marL="285750" indent="-285750" fontAlgn="base">
              <a:buFont typeface="Arial" pitchFamily="34" charset="0"/>
              <a:buChar char="•"/>
            </a:pPr>
            <a:r>
              <a:rPr lang="zh-CN" altLang="en-US"/>
              <a:t>主从 </a:t>
            </a:r>
            <a:r>
              <a:rPr lang="en-US" altLang="zh-CN"/>
              <a:t>Reactor </a:t>
            </a:r>
            <a:r>
              <a:rPr lang="zh-CN" altLang="en-US"/>
              <a:t>多线程 </a:t>
            </a:r>
            <a:endParaRPr lang="en-US" altLang="zh-CN"/>
          </a:p>
          <a:p>
            <a:pPr marL="342900" indent="-342900" fontAlgn="base">
              <a:buAutoNum type="arabicParenR" startAt="4"/>
            </a:pPr>
            <a:r>
              <a:rPr lang="en-US" altLang="zh-CN"/>
              <a:t>Netty </a:t>
            </a:r>
            <a:r>
              <a:rPr lang="zh-CN" altLang="en-US"/>
              <a:t>线程模式</a:t>
            </a:r>
            <a:r>
              <a:rPr lang="en-US" altLang="zh-CN"/>
              <a:t>(Netty </a:t>
            </a:r>
            <a:r>
              <a:rPr lang="zh-CN" altLang="en-US"/>
              <a:t>主要</a:t>
            </a:r>
            <a:r>
              <a:rPr lang="zh-CN" altLang="en-US" b="1"/>
              <a:t>基于主从 </a:t>
            </a:r>
            <a:r>
              <a:rPr lang="en-US" altLang="zh-CN" b="1"/>
              <a:t>Reactor </a:t>
            </a:r>
            <a:r>
              <a:rPr lang="zh-CN" altLang="en-US" b="1"/>
              <a:t>多线程模型</a:t>
            </a:r>
            <a:r>
              <a:rPr lang="zh-CN" altLang="en-US"/>
              <a:t>做了一定的改进，其中主从 </a:t>
            </a:r>
            <a:r>
              <a:rPr lang="en-US" altLang="zh-CN"/>
              <a:t>Reactor </a:t>
            </a:r>
            <a:r>
              <a:rPr lang="zh-CN" altLang="en-US"/>
              <a:t>多线程模型有多个 </a:t>
            </a:r>
            <a:r>
              <a:rPr lang="en-US" altLang="zh-CN"/>
              <a:t>Reactor)</a:t>
            </a:r>
          </a:p>
          <a:p>
            <a:pPr fontAlgn="base"/>
            <a:r>
              <a:rPr lang="en-US" altLang="zh-CN"/>
              <a:t> </a:t>
            </a:r>
            <a:endParaRPr lang="zh-CN" altLang="en-US"/>
          </a:p>
          <a:p>
            <a:endParaRPr lang="zh-CN" altLang="en-US" b="1"/>
          </a:p>
        </p:txBody>
      </p:sp>
    </p:spTree>
    <p:extLst>
      <p:ext uri="{BB962C8B-B14F-4D97-AF65-F5344CB8AC3E}">
        <p14:creationId xmlns:p14="http://schemas.microsoft.com/office/powerpoint/2010/main" val="2696511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传统阻塞 </a:t>
            </a:r>
            <a:r>
              <a:rPr lang="en-US" altLang="zh-CN" sz="2200" b="1"/>
              <a:t>I/O </a:t>
            </a:r>
            <a:r>
              <a:rPr lang="zh-CN" altLang="en-US" sz="2200" b="1"/>
              <a:t>服务模型</a:t>
            </a:r>
            <a:endParaRPr lang="en-US" altLang="zh-CN" sz="2200" b="1"/>
          </a:p>
        </p:txBody>
      </p:sp>
      <p:sp>
        <p:nvSpPr>
          <p:cNvPr id="2" name="TextBox 1"/>
          <p:cNvSpPr txBox="1"/>
          <p:nvPr/>
        </p:nvSpPr>
        <p:spPr>
          <a:xfrm>
            <a:off x="691136" y="1368127"/>
            <a:ext cx="8967333" cy="4124206"/>
          </a:xfrm>
          <a:prstGeom prst="rect">
            <a:avLst/>
          </a:prstGeom>
          <a:solidFill>
            <a:schemeClr val="bg1">
              <a:lumMod val="95000"/>
            </a:schemeClr>
          </a:solidFill>
        </p:spPr>
        <p:txBody>
          <a:bodyPr wrap="square" rtlCol="0">
            <a:spAutoFit/>
          </a:bodyPr>
          <a:lstStyle/>
          <a:p>
            <a:r>
              <a:rPr lang="zh-CN" altLang="en-US" sz="2000" b="1">
                <a:solidFill>
                  <a:srgbClr val="0070C0"/>
                </a:solidFill>
              </a:rPr>
              <a:t>工作原理图</a:t>
            </a:r>
            <a:endParaRPr lang="en-US" altLang="zh-CN" sz="2000" b="1">
              <a:solidFill>
                <a:srgbClr val="0070C0"/>
              </a:solidFill>
            </a:endParaRPr>
          </a:p>
          <a:p>
            <a:r>
              <a:rPr lang="zh-CN" altLang="en-US" sz="1600"/>
              <a:t>黄色的框表示对象， 蓝色的框表示线程</a:t>
            </a:r>
            <a:endParaRPr lang="en-US" altLang="zh-CN" sz="1600"/>
          </a:p>
          <a:p>
            <a:r>
              <a:rPr lang="zh-CN" altLang="en-US" sz="1600"/>
              <a:t>白色的框表示方法</a:t>
            </a:r>
            <a:r>
              <a:rPr lang="en-US" altLang="zh-CN" sz="1600"/>
              <a:t>(API)</a:t>
            </a:r>
          </a:p>
          <a:p>
            <a:r>
              <a:rPr lang="zh-CN" altLang="en-US" sz="2000" b="1">
                <a:solidFill>
                  <a:srgbClr val="0070C0"/>
                </a:solidFill>
              </a:rPr>
              <a:t>模型特点</a:t>
            </a:r>
            <a:endParaRPr lang="en-US" altLang="zh-CN" sz="2000" b="1">
              <a:solidFill>
                <a:srgbClr val="0070C0"/>
              </a:solidFill>
            </a:endParaRPr>
          </a:p>
          <a:p>
            <a:pPr marL="342900" indent="-342900">
              <a:buAutoNum type="arabicParenR"/>
            </a:pPr>
            <a:r>
              <a:rPr lang="zh-CN" altLang="en-US" sz="1600"/>
              <a:t>采用阻塞</a:t>
            </a:r>
            <a:r>
              <a:rPr lang="en-US" altLang="zh-CN" sz="1600"/>
              <a:t>IO</a:t>
            </a:r>
            <a:r>
              <a:rPr lang="zh-CN" altLang="en-US" sz="1600"/>
              <a:t>模式获取输入的数据</a:t>
            </a:r>
            <a:endParaRPr lang="en-US" altLang="zh-CN" sz="1600"/>
          </a:p>
          <a:p>
            <a:pPr marL="342900" indent="-342900">
              <a:buAutoNum type="arabicParenR"/>
            </a:pPr>
            <a:r>
              <a:rPr lang="zh-CN" altLang="en-US" sz="1600"/>
              <a:t>每个连接都需要独立的线程完成数据的输入，业务处理</a:t>
            </a:r>
            <a:r>
              <a:rPr lang="en-US" altLang="zh-CN" sz="1600"/>
              <a:t>,</a:t>
            </a:r>
            <a:br>
              <a:rPr lang="en-US" altLang="zh-CN" sz="1600"/>
            </a:br>
            <a:r>
              <a:rPr lang="zh-CN" altLang="en-US" sz="1600"/>
              <a:t>数据返回</a:t>
            </a:r>
            <a:endParaRPr lang="en-US" altLang="zh-CN" sz="1600"/>
          </a:p>
          <a:p>
            <a:r>
              <a:rPr lang="zh-CN" altLang="en-US" sz="2000" b="1">
                <a:solidFill>
                  <a:srgbClr val="0070C0"/>
                </a:solidFill>
              </a:rPr>
              <a:t>问题分析</a:t>
            </a:r>
            <a:endParaRPr lang="en-US" altLang="zh-CN" sz="2000" b="1">
              <a:solidFill>
                <a:srgbClr val="0070C0"/>
              </a:solidFill>
            </a:endParaRPr>
          </a:p>
          <a:p>
            <a:pPr marL="342900" lvl="0" indent="-342900">
              <a:buFontTx/>
              <a:buAutoNum type="arabicParenR"/>
            </a:pPr>
            <a:r>
              <a:rPr lang="zh-CN" altLang="en-US" sz="1600">
                <a:solidFill>
                  <a:prstClr val="black"/>
                </a:solidFill>
              </a:rPr>
              <a:t>当并发数很大，就会创建大量的线程，占用很大系统资源</a:t>
            </a:r>
            <a:endParaRPr lang="en-US" altLang="zh-CN" sz="1600">
              <a:solidFill>
                <a:prstClr val="black"/>
              </a:solidFill>
            </a:endParaRPr>
          </a:p>
          <a:p>
            <a:pPr marL="342900" lvl="0" indent="-342900">
              <a:buFontTx/>
              <a:buAutoNum type="arabicParenR"/>
            </a:pPr>
            <a:r>
              <a:rPr lang="zh-CN" altLang="en-US" sz="1600">
                <a:solidFill>
                  <a:prstClr val="black"/>
                </a:solidFill>
              </a:rPr>
              <a:t>连接创建后，如果当前线程暂时没有数据可读，该线程</a:t>
            </a:r>
            <a:br>
              <a:rPr lang="en-US" altLang="zh-CN" sz="1600">
                <a:solidFill>
                  <a:prstClr val="black"/>
                </a:solidFill>
              </a:rPr>
            </a:br>
            <a:r>
              <a:rPr lang="zh-CN" altLang="en-US" sz="1600">
                <a:solidFill>
                  <a:prstClr val="black"/>
                </a:solidFill>
              </a:rPr>
              <a:t>会阻塞在</a:t>
            </a:r>
            <a:r>
              <a:rPr lang="en-US" altLang="zh-CN" sz="1600">
                <a:solidFill>
                  <a:prstClr val="black"/>
                </a:solidFill>
              </a:rPr>
              <a:t>read </a:t>
            </a:r>
            <a:r>
              <a:rPr lang="zh-CN" altLang="en-US" sz="1600">
                <a:solidFill>
                  <a:prstClr val="black"/>
                </a:solidFill>
              </a:rPr>
              <a:t>操作，造成线程资源浪费</a:t>
            </a:r>
            <a:endParaRPr lang="en-US" altLang="zh-CN" sz="1600">
              <a:solidFill>
                <a:prstClr val="black"/>
              </a:solidFill>
            </a:endParaRPr>
          </a:p>
          <a:p>
            <a:pPr marL="342900" lvl="0" indent="-342900">
              <a:buFontTx/>
              <a:buAutoNum type="arabicParenR"/>
            </a:pPr>
            <a:endParaRPr lang="en-US" altLang="zh-CN" sz="1600">
              <a:solidFill>
                <a:prstClr val="black"/>
              </a:solidFill>
            </a:endParaRPr>
          </a:p>
          <a:p>
            <a:endParaRPr lang="en-US" altLang="zh-CN" sz="2000" b="1">
              <a:solidFill>
                <a:srgbClr val="0070C0"/>
              </a:solidFill>
            </a:endParaRPr>
          </a:p>
          <a:p>
            <a:pPr marL="457200" indent="-457200">
              <a:buAutoNum type="arabicParenR"/>
            </a:pPr>
            <a:endParaRPr lang="en-US" altLang="zh-CN" sz="2000" b="1">
              <a:solidFill>
                <a:srgbClr val="0070C0"/>
              </a:solidFill>
            </a:endParaRPr>
          </a:p>
          <a:p>
            <a:endParaRPr lang="zh-CN" altLang="en-US" b="1"/>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771" y="1402351"/>
            <a:ext cx="4477385" cy="397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903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8967333" cy="3231654"/>
          </a:xfrm>
          <a:prstGeom prst="rect">
            <a:avLst/>
          </a:prstGeom>
          <a:noFill/>
        </p:spPr>
        <p:txBody>
          <a:bodyPr wrap="square" rtlCol="0">
            <a:spAutoFit/>
          </a:bodyPr>
          <a:lstStyle/>
          <a:p>
            <a:pPr fontAlgn="base"/>
            <a:r>
              <a:rPr lang="zh-CN" altLang="en-US" sz="2000" b="1">
                <a:solidFill>
                  <a:srgbClr val="0070C0"/>
                </a:solidFill>
              </a:rPr>
              <a:t>针对传统阻塞 </a:t>
            </a:r>
            <a:r>
              <a:rPr lang="en-US" altLang="zh-CN" sz="2000" b="1">
                <a:solidFill>
                  <a:srgbClr val="0070C0"/>
                </a:solidFill>
              </a:rPr>
              <a:t>I/O </a:t>
            </a:r>
            <a:r>
              <a:rPr lang="zh-CN" altLang="en-US" sz="2000" b="1">
                <a:solidFill>
                  <a:srgbClr val="0070C0"/>
                </a:solidFill>
              </a:rPr>
              <a:t>服务模型的 </a:t>
            </a:r>
            <a:r>
              <a:rPr lang="en-US" altLang="zh-CN" sz="2000" b="1">
                <a:solidFill>
                  <a:srgbClr val="0070C0"/>
                </a:solidFill>
              </a:rPr>
              <a:t>2 </a:t>
            </a:r>
            <a:r>
              <a:rPr lang="zh-CN" altLang="en-US" sz="2000" b="1">
                <a:solidFill>
                  <a:srgbClr val="0070C0"/>
                </a:solidFill>
              </a:rPr>
              <a:t>个缺点，解决方案：</a:t>
            </a:r>
            <a:r>
              <a:rPr lang="zh-CN" altLang="en-US" b="1">
                <a:solidFill>
                  <a:srgbClr val="0070C0"/>
                </a:solidFill>
              </a:rPr>
              <a:t> </a:t>
            </a:r>
            <a:br>
              <a:rPr lang="zh-CN" altLang="en-US"/>
            </a:br>
            <a:endParaRPr lang="en-US" altLang="zh-CN"/>
          </a:p>
          <a:p>
            <a:pPr marL="342900" indent="-342900" fontAlgn="base">
              <a:buAutoNum type="arabicParenR"/>
            </a:pPr>
            <a:r>
              <a:rPr lang="zh-CN" altLang="en-US"/>
              <a:t>基于 </a:t>
            </a:r>
            <a:r>
              <a:rPr lang="en-US" altLang="zh-CN"/>
              <a:t>I/O </a:t>
            </a:r>
            <a:r>
              <a:rPr lang="zh-CN" altLang="en-US"/>
              <a:t>复用模型：多个连接共用一个阻塞对象，应用程序只需要在一个阻塞对象等待，无需阻塞等待所有连接。当某个连接有新的数据可以处理时，操作系统通知应用程序，线程从阻塞状态返回，开始进行业务处理</a:t>
            </a:r>
            <a:br>
              <a:rPr lang="en-US" altLang="zh-CN"/>
            </a:br>
            <a:r>
              <a:rPr lang="en-US" altLang="zh-CN"/>
              <a:t>Reactor </a:t>
            </a:r>
            <a:r>
              <a:rPr lang="zh-CN" altLang="en-US"/>
              <a:t>对应的叫法</a:t>
            </a:r>
            <a:r>
              <a:rPr lang="en-US" altLang="zh-CN"/>
              <a:t>: 1. </a:t>
            </a:r>
            <a:r>
              <a:rPr lang="zh-CN" altLang="en-US"/>
              <a:t>反应器模式 </a:t>
            </a:r>
            <a:r>
              <a:rPr lang="en-US" altLang="zh-CN"/>
              <a:t>2. </a:t>
            </a:r>
            <a:r>
              <a:rPr lang="zh-CN" altLang="en-US"/>
              <a:t>分发者模式</a:t>
            </a:r>
            <a:r>
              <a:rPr lang="en-US" altLang="zh-CN"/>
              <a:t>(Dispatcher) 3. </a:t>
            </a:r>
            <a:r>
              <a:rPr lang="zh-CN" altLang="en-US"/>
              <a:t>通知者模式</a:t>
            </a:r>
            <a:r>
              <a:rPr lang="en-US" altLang="zh-CN"/>
              <a:t>(notifier)</a:t>
            </a:r>
          </a:p>
          <a:p>
            <a:pPr marL="342900" indent="-342900" fontAlgn="base">
              <a:buAutoNum type="arabicParenR"/>
            </a:pPr>
            <a:endParaRPr lang="en-US" altLang="zh-CN"/>
          </a:p>
          <a:p>
            <a:pPr marL="342900" indent="-342900" fontAlgn="base">
              <a:buAutoNum type="arabicParenR"/>
            </a:pPr>
            <a:r>
              <a:rPr lang="zh-CN" altLang="en-US"/>
              <a:t>基于线程池复用线程资源：不必再为每个连接创建线程，将连接完成后的业务处理任务分配给线程进行处理，一个线程可以处理多个连接的业务</a:t>
            </a:r>
            <a:r>
              <a:rPr lang="zh-CN" altLang="en-US" sz="2000"/>
              <a:t>。</a:t>
            </a:r>
          </a:p>
          <a:p>
            <a:endParaRPr lang="en-US" altLang="zh-CN" sz="2000" b="1">
              <a:solidFill>
                <a:srgbClr val="0070C0"/>
              </a:solidFill>
            </a:endParaRPr>
          </a:p>
          <a:p>
            <a:endParaRPr lang="zh-CN" altLang="en-US" b="1"/>
          </a:p>
        </p:txBody>
      </p:sp>
      <p:sp>
        <p:nvSpPr>
          <p:cNvPr id="23" name="圆角矩形 22"/>
          <p:cNvSpPr/>
          <p:nvPr/>
        </p:nvSpPr>
        <p:spPr>
          <a:xfrm>
            <a:off x="990179" y="4033136"/>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c1</a:t>
            </a:r>
            <a:endParaRPr lang="zh-CN" altLang="en-US"/>
          </a:p>
        </p:txBody>
      </p:sp>
      <p:sp>
        <p:nvSpPr>
          <p:cNvPr id="24" name="圆角矩形 23"/>
          <p:cNvSpPr/>
          <p:nvPr/>
        </p:nvSpPr>
        <p:spPr>
          <a:xfrm>
            <a:off x="990179" y="447167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c2</a:t>
            </a:r>
            <a:endParaRPr lang="zh-CN" altLang="en-US"/>
          </a:p>
        </p:txBody>
      </p:sp>
      <p:sp>
        <p:nvSpPr>
          <p:cNvPr id="25" name="圆角矩形 24"/>
          <p:cNvSpPr/>
          <p:nvPr/>
        </p:nvSpPr>
        <p:spPr>
          <a:xfrm>
            <a:off x="990179" y="4896519"/>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c3</a:t>
            </a:r>
            <a:endParaRPr lang="zh-CN" altLang="en-US"/>
          </a:p>
        </p:txBody>
      </p:sp>
      <p:sp>
        <p:nvSpPr>
          <p:cNvPr id="26" name="矩形 25"/>
          <p:cNvSpPr/>
          <p:nvPr/>
        </p:nvSpPr>
        <p:spPr>
          <a:xfrm>
            <a:off x="2718371" y="3744391"/>
            <a:ext cx="4464496" cy="18721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p:cNvSpPr/>
          <p:nvPr/>
        </p:nvSpPr>
        <p:spPr>
          <a:xfrm>
            <a:off x="3149460" y="4323495"/>
            <a:ext cx="1221125" cy="718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ServiceHandler</a:t>
            </a:r>
            <a:endParaRPr lang="zh-CN" altLang="en-US" sz="1400"/>
          </a:p>
        </p:txBody>
      </p:sp>
      <p:cxnSp>
        <p:nvCxnSpPr>
          <p:cNvPr id="29" name="直接箭头连接符 28"/>
          <p:cNvCxnSpPr/>
          <p:nvPr/>
        </p:nvCxnSpPr>
        <p:spPr>
          <a:xfrm>
            <a:off x="1904579" y="4178315"/>
            <a:ext cx="1244881" cy="293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3"/>
          </p:cNvCxnSpPr>
          <p:nvPr/>
        </p:nvCxnSpPr>
        <p:spPr>
          <a:xfrm>
            <a:off x="1904579" y="4616857"/>
            <a:ext cx="1244881" cy="63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3"/>
          </p:cNvCxnSpPr>
          <p:nvPr/>
        </p:nvCxnSpPr>
        <p:spPr>
          <a:xfrm flipV="1">
            <a:off x="1904579" y="4762036"/>
            <a:ext cx="1244881" cy="279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4734595" y="3888407"/>
            <a:ext cx="216024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094635" y="388840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a:t>线程</a:t>
            </a:r>
            <a:r>
              <a:rPr lang="en-US" altLang="zh-CN" sz="1200"/>
              <a:t>1</a:t>
            </a:r>
            <a:r>
              <a:rPr lang="zh-CN" altLang="en-US" sz="1200"/>
              <a:t>：</a:t>
            </a:r>
          </a:p>
        </p:txBody>
      </p:sp>
      <p:sp>
        <p:nvSpPr>
          <p:cNvPr id="38" name="圆角矩形 37"/>
          <p:cNvSpPr/>
          <p:nvPr/>
        </p:nvSpPr>
        <p:spPr>
          <a:xfrm>
            <a:off x="5958731" y="403313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t>H</a:t>
            </a:r>
            <a:endParaRPr lang="zh-CN" altLang="en-US"/>
          </a:p>
        </p:txBody>
      </p:sp>
      <p:sp>
        <p:nvSpPr>
          <p:cNvPr id="39" name="圆角矩形 38"/>
          <p:cNvSpPr/>
          <p:nvPr/>
        </p:nvSpPr>
        <p:spPr>
          <a:xfrm>
            <a:off x="5094635" y="4529273"/>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a:t>线程</a:t>
            </a:r>
            <a:r>
              <a:rPr lang="en-US" altLang="zh-CN" sz="1200"/>
              <a:t>2</a:t>
            </a:r>
            <a:r>
              <a:rPr lang="zh-CN" altLang="en-US" sz="1200"/>
              <a:t>：</a:t>
            </a:r>
          </a:p>
        </p:txBody>
      </p:sp>
      <p:sp>
        <p:nvSpPr>
          <p:cNvPr id="40" name="圆角矩形 39"/>
          <p:cNvSpPr/>
          <p:nvPr/>
        </p:nvSpPr>
        <p:spPr>
          <a:xfrm>
            <a:off x="5958731" y="4674001"/>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t>H</a:t>
            </a:r>
            <a:endParaRPr lang="zh-CN" altLang="en-US"/>
          </a:p>
        </p:txBody>
      </p:sp>
      <p:sp>
        <p:nvSpPr>
          <p:cNvPr id="41" name="圆角矩形 40"/>
          <p:cNvSpPr/>
          <p:nvPr/>
        </p:nvSpPr>
        <p:spPr>
          <a:xfrm>
            <a:off x="5025347" y="5186878"/>
            <a:ext cx="1368152" cy="5832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a:t>线程</a:t>
            </a:r>
            <a:r>
              <a:rPr lang="en-US" altLang="zh-CN" sz="1200"/>
              <a:t>3</a:t>
            </a:r>
            <a:r>
              <a:rPr lang="zh-CN" altLang="en-US" sz="1200"/>
              <a:t>：</a:t>
            </a:r>
          </a:p>
        </p:txBody>
      </p:sp>
      <p:sp>
        <p:nvSpPr>
          <p:cNvPr id="42" name="圆角矩形 41"/>
          <p:cNvSpPr/>
          <p:nvPr/>
        </p:nvSpPr>
        <p:spPr>
          <a:xfrm>
            <a:off x="5889443" y="5331606"/>
            <a:ext cx="432048" cy="2918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t>H</a:t>
            </a:r>
            <a:endParaRPr lang="zh-CN" altLang="en-US"/>
          </a:p>
        </p:txBody>
      </p:sp>
      <p:cxnSp>
        <p:nvCxnSpPr>
          <p:cNvPr id="44" name="直接箭头连接符 43"/>
          <p:cNvCxnSpPr>
            <a:stCxn id="27" idx="7"/>
            <a:endCxn id="35" idx="1"/>
          </p:cNvCxnSpPr>
          <p:nvPr/>
        </p:nvCxnSpPr>
        <p:spPr>
          <a:xfrm flipV="1">
            <a:off x="4191755" y="4180043"/>
            <a:ext cx="902880" cy="24863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endCxn id="39" idx="1"/>
          </p:cNvCxnSpPr>
          <p:nvPr/>
        </p:nvCxnSpPr>
        <p:spPr>
          <a:xfrm>
            <a:off x="4220418" y="4772985"/>
            <a:ext cx="874217" cy="479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直接箭头连接符 46"/>
          <p:cNvCxnSpPr>
            <a:endCxn id="41" idx="1"/>
          </p:cNvCxnSpPr>
          <p:nvPr/>
        </p:nvCxnSpPr>
        <p:spPr>
          <a:xfrm>
            <a:off x="4076402" y="4993775"/>
            <a:ext cx="948945" cy="4847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圆角矩形 48"/>
          <p:cNvSpPr/>
          <p:nvPr/>
        </p:nvSpPr>
        <p:spPr>
          <a:xfrm>
            <a:off x="990179" y="5353817"/>
            <a:ext cx="914400" cy="290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c4</a:t>
            </a:r>
            <a:endParaRPr lang="zh-CN" altLang="en-US"/>
          </a:p>
        </p:txBody>
      </p:sp>
    </p:spTree>
    <p:extLst>
      <p:ext uri="{BB962C8B-B14F-4D97-AF65-F5344CB8AC3E}">
        <p14:creationId xmlns:p14="http://schemas.microsoft.com/office/powerpoint/2010/main" val="735624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3400825" cy="4108817"/>
          </a:xfrm>
          <a:prstGeom prst="rect">
            <a:avLst/>
          </a:prstGeom>
          <a:noFill/>
        </p:spPr>
        <p:txBody>
          <a:bodyPr wrap="square" rtlCol="0">
            <a:spAutoFit/>
          </a:bodyPr>
          <a:lstStyle/>
          <a:p>
            <a:pPr fontAlgn="base"/>
            <a:r>
              <a:rPr lang="en-US" altLang="zh-CN" sz="2000" b="1">
                <a:solidFill>
                  <a:srgbClr val="0070C0"/>
                </a:solidFill>
              </a:rPr>
              <a:t>I/O </a:t>
            </a:r>
            <a:r>
              <a:rPr lang="zh-CN" altLang="en-US" sz="2000" b="1">
                <a:solidFill>
                  <a:srgbClr val="0070C0"/>
                </a:solidFill>
              </a:rPr>
              <a:t>复用结合线程池，就是 </a:t>
            </a:r>
            <a:r>
              <a:rPr lang="en-US" altLang="zh-CN" sz="2000" b="1">
                <a:solidFill>
                  <a:srgbClr val="0070C0"/>
                </a:solidFill>
              </a:rPr>
              <a:t>Reactor </a:t>
            </a:r>
            <a:r>
              <a:rPr lang="zh-CN" altLang="en-US" sz="2000" b="1">
                <a:solidFill>
                  <a:srgbClr val="0070C0"/>
                </a:solidFill>
              </a:rPr>
              <a:t>模式基本设计思想，如图：</a:t>
            </a:r>
            <a:endParaRPr lang="en-US" altLang="zh-CN" sz="2000" b="1">
              <a:solidFill>
                <a:srgbClr val="0070C0"/>
              </a:solidFill>
            </a:endParaRPr>
          </a:p>
          <a:p>
            <a:pPr fontAlgn="base"/>
            <a:endParaRPr lang="en-US" altLang="zh-CN" b="1"/>
          </a:p>
          <a:p>
            <a:pPr fontAlgn="base"/>
            <a:r>
              <a:rPr lang="zh-CN" altLang="en-US"/>
              <a:t>说明</a:t>
            </a:r>
            <a:r>
              <a:rPr lang="en-US" altLang="zh-CN"/>
              <a:t>:</a:t>
            </a:r>
          </a:p>
          <a:p>
            <a:pPr marL="342900" indent="-342900" fontAlgn="base">
              <a:buAutoNum type="arabicParenR"/>
            </a:pPr>
            <a:r>
              <a:rPr lang="en-US" altLang="zh-CN" sz="1500"/>
              <a:t>Reactor </a:t>
            </a:r>
            <a:r>
              <a:rPr lang="zh-CN" altLang="en-US" sz="1500"/>
              <a:t>模式，通过一个或多个输入同时传递给服务处理器的模式</a:t>
            </a:r>
            <a:r>
              <a:rPr lang="en-US" altLang="zh-CN" sz="1500"/>
              <a:t>(</a:t>
            </a:r>
            <a:r>
              <a:rPr lang="zh-CN" altLang="en-US" sz="1500"/>
              <a:t>基于事件驱动</a:t>
            </a:r>
            <a:r>
              <a:rPr lang="en-US" altLang="zh-CN" sz="1500"/>
              <a:t>)</a:t>
            </a:r>
          </a:p>
          <a:p>
            <a:pPr marL="342900" indent="-342900" fontAlgn="base">
              <a:buAutoNum type="arabicParenR"/>
            </a:pPr>
            <a:r>
              <a:rPr lang="zh-CN" altLang="en-US" sz="1500"/>
              <a:t>服务器端程序处理传入的多个请求</a:t>
            </a:r>
            <a:r>
              <a:rPr lang="en-US" altLang="zh-CN" sz="1500"/>
              <a:t>,</a:t>
            </a:r>
            <a:r>
              <a:rPr lang="zh-CN" altLang="en-US" sz="1500"/>
              <a:t>并将它们同步分派到相应的处理线程， 因此</a:t>
            </a:r>
            <a:r>
              <a:rPr lang="en-US" altLang="zh-CN" sz="1500"/>
              <a:t>Reactor</a:t>
            </a:r>
            <a:r>
              <a:rPr lang="zh-CN" altLang="en-US" sz="1500"/>
              <a:t>模式也叫 </a:t>
            </a:r>
            <a:r>
              <a:rPr lang="en-US" altLang="zh-CN" sz="1500"/>
              <a:t>Dispatcher</a:t>
            </a:r>
            <a:r>
              <a:rPr lang="zh-CN" altLang="en-US" sz="1500"/>
              <a:t>模式</a:t>
            </a:r>
            <a:endParaRPr lang="en-US" altLang="zh-CN" sz="1500"/>
          </a:p>
          <a:p>
            <a:pPr marL="342900" indent="-342900" fontAlgn="base">
              <a:buAutoNum type="arabicParenR"/>
            </a:pPr>
            <a:r>
              <a:rPr lang="en-US" altLang="zh-CN" sz="1500"/>
              <a:t>Reactor </a:t>
            </a:r>
            <a:r>
              <a:rPr lang="zh-CN" altLang="en-US" sz="1500"/>
              <a:t>模式使用</a:t>
            </a:r>
            <a:r>
              <a:rPr lang="en-US" altLang="zh-CN" sz="1500"/>
              <a:t>IO</a:t>
            </a:r>
            <a:r>
              <a:rPr lang="zh-CN" altLang="en-US" sz="1500"/>
              <a:t>复用监听事件</a:t>
            </a:r>
            <a:r>
              <a:rPr lang="en-US" altLang="zh-CN" sz="1500"/>
              <a:t>, </a:t>
            </a:r>
            <a:r>
              <a:rPr lang="zh-CN" altLang="en-US" sz="1500"/>
              <a:t>收到事件后，分发给某个线程</a:t>
            </a:r>
            <a:r>
              <a:rPr lang="en-US" altLang="zh-CN" sz="1500"/>
              <a:t>(</a:t>
            </a:r>
            <a:r>
              <a:rPr lang="zh-CN" altLang="en-US" sz="1500"/>
              <a:t>进程</a:t>
            </a:r>
            <a:r>
              <a:rPr lang="en-US" altLang="zh-CN" sz="1500"/>
              <a:t>), </a:t>
            </a:r>
            <a:r>
              <a:rPr lang="zh-CN" altLang="en-US" sz="1500"/>
              <a:t>这点就是网络服务器高并发处理关键</a:t>
            </a:r>
            <a:endParaRPr lang="en-US" altLang="zh-CN" sz="1500"/>
          </a:p>
        </p:txBody>
      </p:sp>
      <p:pic>
        <p:nvPicPr>
          <p:cNvPr id="182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398" y="1188069"/>
            <a:ext cx="6301829" cy="3996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660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8945442" cy="2893100"/>
          </a:xfrm>
          <a:prstGeom prst="rect">
            <a:avLst/>
          </a:prstGeom>
          <a:noFill/>
        </p:spPr>
        <p:txBody>
          <a:bodyPr wrap="square" rtlCol="0">
            <a:spAutoFit/>
          </a:bodyPr>
          <a:lstStyle/>
          <a:p>
            <a:pPr fontAlgn="base"/>
            <a:r>
              <a:rPr lang="en-US" altLang="zh-CN" sz="2000" b="1">
                <a:solidFill>
                  <a:srgbClr val="0070C0"/>
                </a:solidFill>
              </a:rPr>
              <a:t>Reactor </a:t>
            </a:r>
            <a:r>
              <a:rPr lang="zh-CN" altLang="en-US" sz="2000" b="1">
                <a:solidFill>
                  <a:srgbClr val="0070C0"/>
                </a:solidFill>
              </a:rPr>
              <a:t>模式中 核心组成：</a:t>
            </a:r>
            <a:endParaRPr lang="en-US" altLang="zh-CN" sz="2000" b="1">
              <a:solidFill>
                <a:srgbClr val="0070C0"/>
              </a:solidFill>
            </a:endParaRPr>
          </a:p>
          <a:p>
            <a:pPr fontAlgn="base"/>
            <a:endParaRPr lang="en-US" altLang="zh-CN" b="1"/>
          </a:p>
          <a:p>
            <a:pPr marL="342900" indent="-342900" fontAlgn="base">
              <a:buAutoNum type="arabicParenR"/>
            </a:pPr>
            <a:r>
              <a:rPr lang="en-US" altLang="zh-CN"/>
              <a:t>Reactor</a:t>
            </a:r>
            <a:r>
              <a:rPr lang="zh-CN" altLang="en-US"/>
              <a:t>：</a:t>
            </a:r>
            <a:r>
              <a:rPr lang="en-US" altLang="zh-CN"/>
              <a:t>Reactor </a:t>
            </a:r>
            <a:r>
              <a:rPr lang="zh-CN" altLang="en-US"/>
              <a:t>在一个单独的线程中运行，负责监听和分发事件，分发给适当的处理程序来对 </a:t>
            </a:r>
            <a:r>
              <a:rPr lang="en-US" altLang="zh-CN"/>
              <a:t>IO </a:t>
            </a:r>
            <a:r>
              <a:rPr lang="zh-CN" altLang="en-US"/>
              <a:t>事件做出反应。 它就像公司的电话接线员，它接听来自客户的电话并将线路转移到适当的联系人；</a:t>
            </a:r>
            <a:endParaRPr lang="en-US" altLang="zh-CN"/>
          </a:p>
          <a:p>
            <a:pPr marL="342900" indent="-342900" fontAlgn="base">
              <a:buAutoNum type="arabicParenR"/>
            </a:pPr>
            <a:endParaRPr lang="en-US" altLang="zh-CN"/>
          </a:p>
          <a:p>
            <a:pPr marL="342900" indent="-342900" fontAlgn="base">
              <a:buAutoNum type="arabicParenR"/>
            </a:pPr>
            <a:r>
              <a:rPr lang="en-US" altLang="zh-CN"/>
              <a:t>Handlers</a:t>
            </a:r>
            <a:r>
              <a:rPr lang="zh-CN" altLang="en-US"/>
              <a:t>：处理程序执行 </a:t>
            </a:r>
            <a:r>
              <a:rPr lang="en-US" altLang="zh-CN"/>
              <a:t>I/O </a:t>
            </a:r>
            <a:r>
              <a:rPr lang="zh-CN" altLang="en-US"/>
              <a:t>事件要完成的实际事件，类似于客户想要与之交谈的公司中的实际官员。</a:t>
            </a:r>
            <a:r>
              <a:rPr lang="en-US" altLang="zh-CN"/>
              <a:t>Reactor </a:t>
            </a:r>
            <a:r>
              <a:rPr lang="zh-CN" altLang="en-US"/>
              <a:t>通过调度适当的处理程序来响应 </a:t>
            </a:r>
            <a:r>
              <a:rPr lang="en-US" altLang="zh-CN"/>
              <a:t>I/O </a:t>
            </a:r>
            <a:r>
              <a:rPr lang="zh-CN" altLang="en-US"/>
              <a:t>事件，处理程序执行非阻塞操作。</a:t>
            </a:r>
          </a:p>
          <a:p>
            <a:pPr fontAlgn="base"/>
            <a:endParaRPr lang="en-US" altLang="zh-CN"/>
          </a:p>
        </p:txBody>
      </p:sp>
    </p:spTree>
    <p:extLst>
      <p:ext uri="{BB962C8B-B14F-4D97-AF65-F5344CB8AC3E}">
        <p14:creationId xmlns:p14="http://schemas.microsoft.com/office/powerpoint/2010/main" val="416424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a:t>
            </a:r>
            <a:endParaRPr lang="en-US" altLang="zh-CN" sz="2200" b="1"/>
          </a:p>
        </p:txBody>
      </p:sp>
      <p:sp>
        <p:nvSpPr>
          <p:cNvPr id="2" name="TextBox 1"/>
          <p:cNvSpPr txBox="1"/>
          <p:nvPr/>
        </p:nvSpPr>
        <p:spPr>
          <a:xfrm>
            <a:off x="541681" y="1368127"/>
            <a:ext cx="8945442" cy="2616101"/>
          </a:xfrm>
          <a:prstGeom prst="rect">
            <a:avLst/>
          </a:prstGeom>
          <a:noFill/>
        </p:spPr>
        <p:txBody>
          <a:bodyPr wrap="square" rtlCol="0">
            <a:spAutoFit/>
          </a:bodyPr>
          <a:lstStyle/>
          <a:p>
            <a:pPr fontAlgn="base"/>
            <a:r>
              <a:rPr lang="en-US" altLang="zh-CN" sz="2000" b="1">
                <a:solidFill>
                  <a:srgbClr val="0070C0"/>
                </a:solidFill>
              </a:rPr>
              <a:t>Reactor </a:t>
            </a:r>
            <a:r>
              <a:rPr lang="zh-CN" altLang="en-US" sz="2000" b="1">
                <a:solidFill>
                  <a:srgbClr val="0070C0"/>
                </a:solidFill>
              </a:rPr>
              <a:t>模式分类：</a:t>
            </a:r>
            <a:endParaRPr lang="en-US" altLang="zh-CN" sz="2000" b="1">
              <a:solidFill>
                <a:srgbClr val="0070C0"/>
              </a:solidFill>
            </a:endParaRPr>
          </a:p>
          <a:p>
            <a:pPr fontAlgn="base"/>
            <a:endParaRPr lang="en-US" altLang="zh-CN" b="1"/>
          </a:p>
          <a:p>
            <a:pPr fontAlgn="base"/>
            <a:r>
              <a:rPr lang="zh-CN" altLang="en-US"/>
              <a:t>根据 </a:t>
            </a:r>
            <a:r>
              <a:rPr lang="en-US" altLang="zh-CN"/>
              <a:t>Reactor </a:t>
            </a:r>
            <a:r>
              <a:rPr lang="zh-CN" altLang="en-US"/>
              <a:t>的数量和处理资源池线程的数量不同，有 </a:t>
            </a:r>
            <a:r>
              <a:rPr lang="en-US" altLang="zh-CN"/>
              <a:t>3 </a:t>
            </a:r>
            <a:r>
              <a:rPr lang="zh-CN" altLang="en-US"/>
              <a:t>种典型的实现</a:t>
            </a:r>
            <a:endParaRPr lang="en-US" altLang="zh-CN"/>
          </a:p>
          <a:p>
            <a:pPr fontAlgn="base"/>
            <a:endParaRPr lang="en-US" altLang="zh-CN"/>
          </a:p>
          <a:p>
            <a:pPr fontAlgn="base"/>
            <a:endParaRPr lang="en-US" altLang="zh-CN"/>
          </a:p>
          <a:p>
            <a:pPr marL="342900" indent="-342900" fontAlgn="base">
              <a:buAutoNum type="arabicParenR"/>
            </a:pPr>
            <a:r>
              <a:rPr lang="zh-CN" altLang="en-US"/>
              <a:t>单 </a:t>
            </a:r>
            <a:r>
              <a:rPr lang="en-US" altLang="zh-CN"/>
              <a:t>Reactor </a:t>
            </a:r>
            <a:r>
              <a:rPr lang="zh-CN" altLang="en-US"/>
              <a:t>单线程</a:t>
            </a:r>
            <a:endParaRPr lang="en-US" altLang="zh-CN"/>
          </a:p>
          <a:p>
            <a:pPr marL="342900" indent="-342900" fontAlgn="base">
              <a:buAutoNum type="arabicParenR"/>
            </a:pPr>
            <a:r>
              <a:rPr lang="zh-CN" altLang="en-US"/>
              <a:t>单 </a:t>
            </a:r>
            <a:r>
              <a:rPr lang="en-US" altLang="zh-CN"/>
              <a:t>Reactor </a:t>
            </a:r>
            <a:r>
              <a:rPr lang="zh-CN" altLang="en-US"/>
              <a:t>多线程</a:t>
            </a:r>
            <a:endParaRPr lang="en-US" altLang="zh-CN"/>
          </a:p>
          <a:p>
            <a:pPr marL="342900" indent="-342900" fontAlgn="base">
              <a:buAutoNum type="arabicParenR"/>
            </a:pPr>
            <a:r>
              <a:rPr lang="zh-CN" altLang="en-US"/>
              <a:t>主从 </a:t>
            </a:r>
            <a:r>
              <a:rPr lang="en-US" altLang="zh-CN"/>
              <a:t>Reactor </a:t>
            </a:r>
            <a:r>
              <a:rPr lang="zh-CN" altLang="en-US"/>
              <a:t>多线程</a:t>
            </a:r>
          </a:p>
          <a:p>
            <a:pPr fontAlgn="base"/>
            <a:endParaRPr lang="en-US" altLang="zh-CN"/>
          </a:p>
        </p:txBody>
      </p:sp>
    </p:spTree>
    <p:extLst>
      <p:ext uri="{BB962C8B-B14F-4D97-AF65-F5344CB8AC3E}">
        <p14:creationId xmlns:p14="http://schemas.microsoft.com/office/powerpoint/2010/main" val="3745404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2032674" cy="2123658"/>
          </a:xfrm>
          <a:prstGeom prst="rect">
            <a:avLst/>
          </a:prstGeom>
          <a:no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endParaRPr lang="en-US" altLang="zh-CN" sz="2000" b="1">
              <a:solidFill>
                <a:srgbClr val="0070C0"/>
              </a:solidFill>
            </a:endParaRPr>
          </a:p>
          <a:p>
            <a:pPr fontAlgn="base"/>
            <a:r>
              <a:rPr lang="zh-CN" altLang="en-US">
                <a:ea typeface="宋体" charset="-122"/>
              </a:rPr>
              <a:t>演示下</a:t>
            </a:r>
            <a:r>
              <a:rPr lang="en-US" altLang="zh-CN">
                <a:ea typeface="宋体" charset="-122"/>
              </a:rPr>
              <a:t>NIO </a:t>
            </a:r>
            <a:r>
              <a:rPr lang="zh-CN" altLang="en-US">
                <a:ea typeface="宋体" charset="-122"/>
              </a:rPr>
              <a:t>群聊</a:t>
            </a:r>
            <a:r>
              <a:rPr lang="en-US" altLang="zh-CN">
                <a:ea typeface="宋体" charset="-122"/>
              </a:rPr>
              <a:t>,</a:t>
            </a:r>
            <a:r>
              <a:rPr lang="zh-CN" altLang="en-US">
                <a:ea typeface="宋体" charset="-122"/>
              </a:rPr>
              <a:t>说明</a:t>
            </a:r>
            <a:endParaRPr lang="en-US" altLang="zh-CN">
              <a:ea typeface="宋体" charset="-122"/>
            </a:endParaRPr>
          </a:p>
          <a:p>
            <a:pPr fontAlgn="base"/>
            <a:endParaRPr lang="en-US" altLang="zh-CN" sz="2000" b="1">
              <a:solidFill>
                <a:srgbClr val="0070C0"/>
              </a:solidFill>
            </a:endParaRPr>
          </a:p>
          <a:p>
            <a:pPr fontAlgn="base"/>
            <a:endParaRPr lang="en-US" altLang="zh-CN" b="1"/>
          </a:p>
          <a:p>
            <a:pPr fontAlgn="base"/>
            <a:endParaRPr lang="en-US" altLang="zh-CN"/>
          </a:p>
        </p:txBody>
      </p:sp>
      <p:pic>
        <p:nvPicPr>
          <p:cNvPr id="183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411" y="1440135"/>
            <a:ext cx="5925765" cy="387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484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4278094"/>
          </a:xfrm>
          <a:prstGeom prst="rect">
            <a:avLst/>
          </a:prstGeom>
          <a:noFill/>
        </p:spPr>
        <p:txBody>
          <a:bodyPr wrap="square" rtlCol="0">
            <a:spAutoFit/>
          </a:bodyPr>
          <a:lstStyle/>
          <a:p>
            <a:pPr fontAlgn="base"/>
            <a:r>
              <a:rPr lang="zh-CN" altLang="en-US" sz="2000" b="1">
                <a:solidFill>
                  <a:srgbClr val="0070C0"/>
                </a:solidFill>
              </a:rPr>
              <a:t>方案说明：</a:t>
            </a:r>
            <a:endParaRPr lang="en-US" altLang="zh-CN" sz="2000" b="1">
              <a:solidFill>
                <a:srgbClr val="0070C0"/>
              </a:solidFill>
            </a:endParaRPr>
          </a:p>
          <a:p>
            <a:pPr fontAlgn="base"/>
            <a:endParaRPr lang="en-US" altLang="zh-CN"/>
          </a:p>
          <a:p>
            <a:pPr marL="342900" indent="-342900" fontAlgn="base">
              <a:buAutoNum type="arabicParenR"/>
            </a:pPr>
            <a:r>
              <a:rPr lang="en-US" altLang="zh-CN"/>
              <a:t>Select </a:t>
            </a:r>
            <a:r>
              <a:rPr lang="zh-CN" altLang="en-US"/>
              <a:t>是前面 </a:t>
            </a:r>
            <a:r>
              <a:rPr lang="en-US" altLang="zh-CN"/>
              <a:t>I/O </a:t>
            </a:r>
            <a:r>
              <a:rPr lang="zh-CN" altLang="en-US"/>
              <a:t>复用模型介绍的标准网络编程 </a:t>
            </a:r>
            <a:r>
              <a:rPr lang="en-US" altLang="zh-CN"/>
              <a:t>API</a:t>
            </a:r>
            <a:r>
              <a:rPr lang="zh-CN" altLang="en-US"/>
              <a:t>，可以实现应用程序通过一个阻塞对象监听多路连接请求</a:t>
            </a:r>
            <a:endParaRPr lang="en-US" altLang="zh-CN"/>
          </a:p>
          <a:p>
            <a:pPr marL="342900" indent="-342900" fontAlgn="base">
              <a:buAutoNum type="arabicParenR"/>
            </a:pPr>
            <a:r>
              <a:rPr lang="en-US" altLang="zh-CN"/>
              <a:t>Reactor </a:t>
            </a:r>
            <a:r>
              <a:rPr lang="zh-CN" altLang="en-US"/>
              <a:t>对象通过 </a:t>
            </a:r>
            <a:r>
              <a:rPr lang="en-US" altLang="zh-CN"/>
              <a:t>Select </a:t>
            </a:r>
            <a:r>
              <a:rPr lang="zh-CN" altLang="en-US"/>
              <a:t>监控客户端请求事件，收到事件后通过 </a:t>
            </a:r>
            <a:r>
              <a:rPr lang="en-US" altLang="zh-CN"/>
              <a:t>Dispatch </a:t>
            </a:r>
            <a:r>
              <a:rPr lang="zh-CN" altLang="en-US"/>
              <a:t>进行分发</a:t>
            </a:r>
            <a:endParaRPr lang="en-US" altLang="zh-CN"/>
          </a:p>
          <a:p>
            <a:pPr marL="342900" indent="-342900" fontAlgn="base">
              <a:buAutoNum type="arabicParenR"/>
            </a:pPr>
            <a:r>
              <a:rPr lang="zh-CN" altLang="en-US"/>
              <a:t>如果是建立连接请求事件，则由 </a:t>
            </a:r>
            <a:r>
              <a:rPr lang="en-US" altLang="zh-CN"/>
              <a:t>Acceptor </a:t>
            </a:r>
            <a:r>
              <a:rPr lang="zh-CN" altLang="en-US"/>
              <a:t>通过 </a:t>
            </a:r>
            <a:r>
              <a:rPr lang="en-US" altLang="zh-CN"/>
              <a:t>Accept </a:t>
            </a:r>
            <a:r>
              <a:rPr lang="zh-CN" altLang="en-US"/>
              <a:t>处理连接请求，然后创建一个 </a:t>
            </a:r>
            <a:r>
              <a:rPr lang="en-US" altLang="zh-CN"/>
              <a:t>Handler </a:t>
            </a:r>
            <a:r>
              <a:rPr lang="zh-CN" altLang="en-US"/>
              <a:t>对象处理连接完成后的后续业务处理</a:t>
            </a:r>
            <a:endParaRPr lang="en-US" altLang="zh-CN"/>
          </a:p>
          <a:p>
            <a:pPr marL="342900" indent="-342900" fontAlgn="base">
              <a:buAutoNum type="arabicParenR"/>
            </a:pPr>
            <a:r>
              <a:rPr lang="zh-CN" altLang="en-US"/>
              <a:t>如果不是建立连接事件，则 </a:t>
            </a:r>
            <a:r>
              <a:rPr lang="en-US" altLang="zh-CN"/>
              <a:t>Reactor </a:t>
            </a:r>
            <a:r>
              <a:rPr lang="zh-CN" altLang="en-US"/>
              <a:t>会分发调用连接对应的 </a:t>
            </a:r>
            <a:r>
              <a:rPr lang="en-US" altLang="zh-CN"/>
              <a:t>Handler </a:t>
            </a:r>
            <a:r>
              <a:rPr lang="zh-CN" altLang="en-US"/>
              <a:t>来响应</a:t>
            </a:r>
            <a:endParaRPr lang="en-US" altLang="zh-CN"/>
          </a:p>
          <a:p>
            <a:pPr marL="342900" indent="-342900" fontAlgn="base">
              <a:buAutoNum type="arabicParenR"/>
            </a:pPr>
            <a:r>
              <a:rPr lang="en-US" altLang="zh-CN"/>
              <a:t>Handler </a:t>
            </a:r>
            <a:r>
              <a:rPr lang="zh-CN" altLang="en-US"/>
              <a:t>会完成 </a:t>
            </a:r>
            <a:r>
              <a:rPr lang="en-US" altLang="zh-CN"/>
              <a:t>Read→</a:t>
            </a:r>
            <a:r>
              <a:rPr lang="zh-CN" altLang="en-US"/>
              <a:t>业务处理→</a:t>
            </a:r>
            <a:r>
              <a:rPr lang="en-US" altLang="zh-CN"/>
              <a:t>Send </a:t>
            </a:r>
            <a:r>
              <a:rPr lang="zh-CN" altLang="en-US"/>
              <a:t>的完整业务流程</a:t>
            </a:r>
            <a:endParaRPr lang="en-US" altLang="zh-CN"/>
          </a:p>
          <a:p>
            <a:pPr marL="342900" indent="-342900" fontAlgn="base">
              <a:buAutoNum type="arabicParenR"/>
            </a:pPr>
            <a:endParaRPr lang="en-US" altLang="zh-CN" b="1"/>
          </a:p>
          <a:p>
            <a:pPr fontAlgn="base"/>
            <a:r>
              <a:rPr lang="zh-CN" altLang="en-US" b="1"/>
              <a:t>结合实例：</a:t>
            </a:r>
            <a:r>
              <a:rPr lang="zh-CN" altLang="en-US"/>
              <a:t>服务器端用一个线程通过多路复用搞定所有的 </a:t>
            </a:r>
            <a:r>
              <a:rPr lang="en-US" altLang="zh-CN"/>
              <a:t>IO </a:t>
            </a:r>
            <a:r>
              <a:rPr lang="zh-CN" altLang="en-US"/>
              <a:t>操作（包括连接，读、写等），编码简单，清晰明了，但是如果客户端连接数量较多，将无法支撑，前面的 </a:t>
            </a:r>
            <a:r>
              <a:rPr lang="en-US" altLang="zh-CN"/>
              <a:t>NIO </a:t>
            </a:r>
            <a:r>
              <a:rPr lang="zh-CN" altLang="en-US"/>
              <a:t>案例就属于这种模型。</a:t>
            </a:r>
            <a:endParaRPr lang="en-US" altLang="zh-CN"/>
          </a:p>
          <a:p>
            <a:pPr fontAlgn="base"/>
            <a:endParaRPr lang="en-US" altLang="zh-CN" b="1"/>
          </a:p>
          <a:p>
            <a:pPr fontAlgn="base"/>
            <a:endParaRPr lang="en-US" altLang="zh-CN"/>
          </a:p>
        </p:txBody>
      </p:sp>
    </p:spTree>
    <p:extLst>
      <p:ext uri="{BB962C8B-B14F-4D97-AF65-F5344CB8AC3E}">
        <p14:creationId xmlns:p14="http://schemas.microsoft.com/office/powerpoint/2010/main" val="43234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Java BIO </a:t>
            </a:r>
            <a:r>
              <a:rPr lang="zh-CN" altLang="en-US" sz="4000" b="1" dirty="0">
                <a:solidFill>
                  <a:schemeClr val="accent1"/>
                </a:solidFill>
                <a:latin typeface="楷体" panose="02010609060101010101" pitchFamily="49" charset="-122"/>
                <a:ea typeface="楷体" panose="02010609060101010101" pitchFamily="49" charset="-122"/>
              </a:rPr>
              <a:t>工作机制</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Box 1">
            <a:extLst>
              <a:ext uri="{FF2B5EF4-FFF2-40B4-BE49-F238E27FC236}">
                <a16:creationId xmlns:a16="http://schemas.microsoft.com/office/drawing/2014/main" id="{08FAB114-5C37-4BBC-A9C1-F34FEDED3995}"/>
              </a:ext>
            </a:extLst>
          </p:cNvPr>
          <p:cNvSpPr txBox="1"/>
          <p:nvPr/>
        </p:nvSpPr>
        <p:spPr>
          <a:xfrm>
            <a:off x="270099" y="1152103"/>
            <a:ext cx="8967333" cy="2893100"/>
          </a:xfrm>
          <a:prstGeom prst="rect">
            <a:avLst/>
          </a:prstGeom>
          <a:noFill/>
        </p:spPr>
        <p:txBody>
          <a:bodyPr wrap="square" rtlCol="0">
            <a:spAutoFit/>
          </a:bodyPr>
          <a:lstStyle/>
          <a:p>
            <a:r>
              <a:rPr lang="zh-CN" altLang="en-US" sz="2000" b="1" dirty="0">
                <a:solidFill>
                  <a:srgbClr val="FF0000"/>
                </a:solidFill>
              </a:rPr>
              <a:t>工作原理图</a:t>
            </a:r>
            <a:endParaRPr lang="en-US" altLang="zh-CN" sz="2000" b="1" dirty="0">
              <a:solidFill>
                <a:srgbClr val="FF0000"/>
              </a:solidFill>
            </a:endParaRPr>
          </a:p>
          <a:p>
            <a:pPr fontAlgn="base"/>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6" name="Picture 2">
            <a:extLst>
              <a:ext uri="{FF2B5EF4-FFF2-40B4-BE49-F238E27FC236}">
                <a16:creationId xmlns:a16="http://schemas.microsoft.com/office/drawing/2014/main" id="{896F769B-A05B-4D09-9C8C-D315B485A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99" y="1803232"/>
            <a:ext cx="4824536" cy="27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2">
            <a:extLst>
              <a:ext uri="{FF2B5EF4-FFF2-40B4-BE49-F238E27FC236}">
                <a16:creationId xmlns:a16="http://schemas.microsoft.com/office/drawing/2014/main" id="{346851F3-65E5-4B86-956C-37867AC3BBB0}"/>
              </a:ext>
            </a:extLst>
          </p:cNvPr>
          <p:cNvSpPr txBox="1"/>
          <p:nvPr/>
        </p:nvSpPr>
        <p:spPr>
          <a:xfrm>
            <a:off x="5454675" y="1244431"/>
            <a:ext cx="3586933" cy="3354765"/>
          </a:xfrm>
          <a:prstGeom prst="rect">
            <a:avLst/>
          </a:prstGeom>
          <a:solidFill>
            <a:schemeClr val="bg1">
              <a:lumMod val="95000"/>
            </a:schemeClr>
          </a:solidFill>
        </p:spPr>
        <p:txBody>
          <a:bodyPr wrap="square" rtlCol="0">
            <a:spAutoFit/>
          </a:bodyPr>
          <a:lstStyle/>
          <a:p>
            <a:r>
              <a:rPr lang="en-US" altLang="zh-CN" b="1" dirty="0">
                <a:solidFill>
                  <a:srgbClr val="FF0000"/>
                </a:solidFill>
              </a:rPr>
              <a:t>BIO</a:t>
            </a:r>
            <a:r>
              <a:rPr lang="zh-CN" altLang="en-US" b="1" dirty="0">
                <a:solidFill>
                  <a:srgbClr val="FF0000"/>
                </a:solidFill>
              </a:rPr>
              <a:t>编程简单流程</a:t>
            </a:r>
            <a:endParaRPr lang="en-US" altLang="zh-CN" b="1" dirty="0">
              <a:solidFill>
                <a:srgbClr val="FF0000"/>
              </a:solidFill>
            </a:endParaRPr>
          </a:p>
          <a:p>
            <a:endParaRPr lang="en-US" altLang="zh-CN" b="1" dirty="0">
              <a:solidFill>
                <a:srgbClr val="0070C0"/>
              </a:solidFill>
            </a:endParaRPr>
          </a:p>
          <a:p>
            <a:pPr marL="342900" indent="-342900">
              <a:buAutoNum type="arabicParenR"/>
            </a:pPr>
            <a:r>
              <a:rPr lang="zh-CN" altLang="en-US" sz="1600" dirty="0"/>
              <a:t>服务器端启动一个</a:t>
            </a:r>
            <a:r>
              <a:rPr lang="en-US" altLang="zh-CN" sz="1600" dirty="0" err="1"/>
              <a:t>ServerSocket</a:t>
            </a:r>
            <a:endParaRPr lang="en-US" altLang="zh-CN" sz="1600" dirty="0"/>
          </a:p>
          <a:p>
            <a:pPr marL="342900" indent="-342900">
              <a:buAutoNum type="arabicParenR"/>
            </a:pPr>
            <a:r>
              <a:rPr lang="zh-CN" altLang="en-US" sz="1600" dirty="0"/>
              <a:t>客户端启动</a:t>
            </a:r>
            <a:r>
              <a:rPr lang="en-US" altLang="zh-CN" sz="1600" dirty="0"/>
              <a:t>Socket</a:t>
            </a:r>
            <a:r>
              <a:rPr lang="zh-CN" altLang="en-US" sz="1600" dirty="0"/>
              <a:t>对服务器进行通信，默认情况下服务器端需要对每个客户</a:t>
            </a:r>
            <a:r>
              <a:rPr lang="en-US" altLang="zh-CN" sz="1600" dirty="0"/>
              <a:t> </a:t>
            </a:r>
            <a:r>
              <a:rPr lang="zh-CN" altLang="en-US" sz="1600" dirty="0"/>
              <a:t>建立一个线程与之通讯</a:t>
            </a:r>
            <a:endParaRPr lang="en-US" altLang="zh-CN" sz="1600" dirty="0"/>
          </a:p>
          <a:p>
            <a:pPr marL="342900" indent="-342900">
              <a:buAutoNum type="arabicParenR"/>
            </a:pPr>
            <a:endParaRPr lang="en-US" altLang="zh-CN" sz="1600" dirty="0"/>
          </a:p>
          <a:p>
            <a:pPr marL="342900" indent="-342900">
              <a:buAutoNum type="arabicParenR"/>
            </a:pPr>
            <a:r>
              <a:rPr lang="zh-CN" altLang="en-US" sz="1600" dirty="0"/>
              <a:t>客户端发出请求后</a:t>
            </a:r>
            <a:r>
              <a:rPr lang="en-US" altLang="zh-CN" sz="1600" dirty="0"/>
              <a:t>, </a:t>
            </a:r>
            <a:r>
              <a:rPr lang="zh-CN" altLang="en-US" sz="1600" dirty="0"/>
              <a:t>先咨询服务器是否有线程响应，如果没有则会等待，或者被拒绝</a:t>
            </a:r>
            <a:endParaRPr lang="en-US" altLang="zh-CN" sz="1600" dirty="0"/>
          </a:p>
          <a:p>
            <a:pPr marL="342900" indent="-342900">
              <a:buAutoNum type="arabicParenR"/>
            </a:pPr>
            <a:endParaRPr lang="en-US" altLang="zh-CN" sz="1600" dirty="0"/>
          </a:p>
          <a:p>
            <a:pPr marL="342900" indent="-342900">
              <a:buAutoNum type="arabicParenR"/>
            </a:pPr>
            <a:r>
              <a:rPr lang="zh-CN" altLang="en-US" sz="1600" dirty="0"/>
              <a:t>如果有响应，客户端线程会等待请求结束后，在继续执行</a:t>
            </a:r>
          </a:p>
        </p:txBody>
      </p:sp>
    </p:spTree>
    <p:extLst>
      <p:ext uri="{BB962C8B-B14F-4D97-AF65-F5344CB8AC3E}">
        <p14:creationId xmlns:p14="http://schemas.microsoft.com/office/powerpoint/2010/main" val="2398902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 </a:t>
            </a:r>
            <a:r>
              <a:rPr lang="en-US" altLang="zh-CN" sz="2200" b="1"/>
              <a:t>Reactor </a:t>
            </a:r>
            <a:r>
              <a:rPr lang="zh-CN" altLang="en-US" sz="2200" b="1"/>
              <a:t>单线程</a:t>
            </a:r>
            <a:endParaRPr lang="en-US" altLang="zh-CN" sz="2200" b="1"/>
          </a:p>
        </p:txBody>
      </p:sp>
      <p:sp>
        <p:nvSpPr>
          <p:cNvPr id="2" name="TextBox 1"/>
          <p:cNvSpPr txBox="1"/>
          <p:nvPr/>
        </p:nvSpPr>
        <p:spPr>
          <a:xfrm>
            <a:off x="541681" y="1368127"/>
            <a:ext cx="8945442" cy="3170099"/>
          </a:xfrm>
          <a:prstGeom prst="rect">
            <a:avLst/>
          </a:prstGeom>
          <a:noFill/>
        </p:spPr>
        <p:txBody>
          <a:bodyPr wrap="square" rtlCol="0">
            <a:spAutoFit/>
          </a:bodyPr>
          <a:lstStyle/>
          <a:p>
            <a:pPr fontAlgn="base"/>
            <a:r>
              <a:rPr lang="zh-CN" altLang="en-US" sz="2000" b="1">
                <a:solidFill>
                  <a:srgbClr val="0070C0"/>
                </a:solidFill>
              </a:rPr>
              <a:t>方案优缺点分析：</a:t>
            </a:r>
            <a:endParaRPr lang="en-US" altLang="zh-CN" sz="2000" b="1">
              <a:solidFill>
                <a:srgbClr val="0070C0"/>
              </a:solidFill>
            </a:endParaRPr>
          </a:p>
          <a:p>
            <a:pPr fontAlgn="base"/>
            <a:endParaRPr lang="en-US" altLang="zh-CN" b="1"/>
          </a:p>
          <a:p>
            <a:pPr fontAlgn="base"/>
            <a:endParaRPr lang="en-US" altLang="zh-CN"/>
          </a:p>
          <a:p>
            <a:pPr marL="342900" indent="-342900" fontAlgn="base">
              <a:buAutoNum type="arabicParenR"/>
            </a:pPr>
            <a:r>
              <a:rPr lang="zh-CN" altLang="en-US" b="1"/>
              <a:t>优点：</a:t>
            </a:r>
            <a:r>
              <a:rPr lang="zh-CN" altLang="en-US"/>
              <a:t>模型简单，没有多线程、进程通信、竞争的问题，全部都在一个线程中完成</a:t>
            </a:r>
            <a:endParaRPr lang="en-US" altLang="zh-CN"/>
          </a:p>
          <a:p>
            <a:pPr marL="342900" indent="-342900" fontAlgn="base">
              <a:buAutoNum type="arabicParenR"/>
            </a:pPr>
            <a:r>
              <a:rPr lang="zh-CN" altLang="en-US" b="1"/>
              <a:t>缺点：</a:t>
            </a:r>
            <a:r>
              <a:rPr lang="zh-CN" altLang="en-US"/>
              <a:t>性能问题，只有一个线程，无法完全发挥多核 </a:t>
            </a:r>
            <a:r>
              <a:rPr lang="en-US" altLang="zh-CN"/>
              <a:t>CPU </a:t>
            </a:r>
            <a:r>
              <a:rPr lang="zh-CN" altLang="en-US"/>
              <a:t>的性能。</a:t>
            </a:r>
            <a:r>
              <a:rPr lang="en-US" altLang="zh-CN"/>
              <a:t>Handler </a:t>
            </a:r>
            <a:r>
              <a:rPr lang="zh-CN" altLang="en-US"/>
              <a:t>在处理某个连接上的业务时，整个进程无法处理其他连接事件，很容易导致性能瓶颈</a:t>
            </a:r>
            <a:endParaRPr lang="en-US" altLang="zh-CN"/>
          </a:p>
          <a:p>
            <a:pPr marL="342900" indent="-342900" fontAlgn="base">
              <a:buAutoNum type="arabicParenR"/>
            </a:pPr>
            <a:r>
              <a:rPr lang="zh-CN" altLang="en-US" b="1"/>
              <a:t>缺点：</a:t>
            </a:r>
            <a:r>
              <a:rPr lang="zh-CN" altLang="en-US"/>
              <a:t>可靠性问题，线程意外终止，或者进入死循环，会导致整个系统通信模块不可用，不能接收和处理外部消息，造成节点故障</a:t>
            </a:r>
            <a:endParaRPr lang="en-US" altLang="zh-CN"/>
          </a:p>
          <a:p>
            <a:pPr marL="342900" indent="-342900" fontAlgn="base">
              <a:buAutoNum type="arabicParenR"/>
            </a:pPr>
            <a:endParaRPr lang="en-US" altLang="zh-CN"/>
          </a:p>
          <a:p>
            <a:pPr marL="342900" indent="-342900" fontAlgn="base">
              <a:buAutoNum type="arabicParenR"/>
            </a:pPr>
            <a:r>
              <a:rPr lang="zh-CN" altLang="en-US" b="1"/>
              <a:t>使用场景：</a:t>
            </a:r>
            <a:r>
              <a:rPr lang="zh-CN" altLang="en-US"/>
              <a:t>客户端的数量有限，业务处理非常快速，比如 </a:t>
            </a:r>
            <a:r>
              <a:rPr lang="en-US" altLang="zh-CN"/>
              <a:t>Redis</a:t>
            </a:r>
            <a:r>
              <a:rPr lang="zh-CN" altLang="en-US"/>
              <a:t>在业务处理的时间复杂度 </a:t>
            </a:r>
            <a:r>
              <a:rPr lang="en-US" altLang="zh-CN"/>
              <a:t>O(1) </a:t>
            </a:r>
            <a:r>
              <a:rPr lang="zh-CN" altLang="en-US"/>
              <a:t>的情况</a:t>
            </a:r>
            <a:endParaRPr lang="en-US" altLang="zh-CN"/>
          </a:p>
        </p:txBody>
      </p:sp>
    </p:spTree>
    <p:extLst>
      <p:ext uri="{BB962C8B-B14F-4D97-AF65-F5344CB8AC3E}">
        <p14:creationId xmlns:p14="http://schemas.microsoft.com/office/powerpoint/2010/main" val="370808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4336930" cy="4862870"/>
          </a:xfrm>
          <a:prstGeom prst="rect">
            <a:avLst/>
          </a:prstGeom>
          <a:solidFill>
            <a:schemeClr val="bg1">
              <a:lumMod val="95000"/>
            </a:schemeClr>
          </a:solid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endParaRPr lang="en-US" altLang="zh-CN" sz="2000" b="1">
              <a:solidFill>
                <a:srgbClr val="0070C0"/>
              </a:solidFill>
            </a:endParaRPr>
          </a:p>
          <a:p>
            <a:pPr fontAlgn="base"/>
            <a:r>
              <a:rPr lang="zh-CN" altLang="en-US" sz="2000" b="1">
                <a:solidFill>
                  <a:srgbClr val="0070C0"/>
                </a:solidFill>
              </a:rPr>
              <a:t>方案说明</a:t>
            </a:r>
            <a:endParaRPr lang="en-US" altLang="zh-CN" sz="2000" b="1">
              <a:solidFill>
                <a:srgbClr val="0070C0"/>
              </a:solidFill>
            </a:endParaRPr>
          </a:p>
          <a:p>
            <a:pPr marL="342900" indent="-342900" fontAlgn="base">
              <a:buAutoNum type="arabicParenR"/>
            </a:pPr>
            <a:r>
              <a:rPr lang="en-US" altLang="zh-CN" sz="1400"/>
              <a:t>Reactor </a:t>
            </a:r>
            <a:r>
              <a:rPr lang="zh-CN" altLang="en-US" sz="1400"/>
              <a:t>对象通过</a:t>
            </a:r>
            <a:r>
              <a:rPr lang="en-US" altLang="zh-CN" sz="1400"/>
              <a:t>select </a:t>
            </a:r>
            <a:r>
              <a:rPr lang="zh-CN" altLang="en-US" sz="1400"/>
              <a:t>监控客户端请求</a:t>
            </a:r>
            <a:br>
              <a:rPr lang="en-US" altLang="zh-CN" sz="1400"/>
            </a:br>
            <a:r>
              <a:rPr lang="zh-CN" altLang="en-US" sz="1400"/>
              <a:t>事件</a:t>
            </a:r>
            <a:r>
              <a:rPr lang="en-US" altLang="zh-CN" sz="1400"/>
              <a:t>, </a:t>
            </a:r>
            <a:r>
              <a:rPr lang="zh-CN" altLang="en-US" sz="1400"/>
              <a:t>收到事件后，通过</a:t>
            </a:r>
            <a:r>
              <a:rPr lang="en-US" altLang="zh-CN" sz="1400"/>
              <a:t>dispatch</a:t>
            </a:r>
            <a:r>
              <a:rPr lang="zh-CN" altLang="en-US" sz="1400"/>
              <a:t>进行分发</a:t>
            </a:r>
            <a:endParaRPr lang="en-US" altLang="zh-CN" sz="1400"/>
          </a:p>
          <a:p>
            <a:pPr marL="342900" indent="-342900" fontAlgn="base">
              <a:buAutoNum type="arabicParenR"/>
            </a:pPr>
            <a:r>
              <a:rPr lang="zh-CN" altLang="en-US" sz="1400"/>
              <a:t>如果建立连接请求</a:t>
            </a:r>
            <a:r>
              <a:rPr lang="en-US" altLang="zh-CN" sz="1400"/>
              <a:t>, </a:t>
            </a:r>
            <a:r>
              <a:rPr lang="zh-CN" altLang="en-US" sz="1400"/>
              <a:t>则右</a:t>
            </a:r>
            <a:r>
              <a:rPr lang="en-US" altLang="zh-CN" sz="1400"/>
              <a:t>Acceptor </a:t>
            </a:r>
            <a:r>
              <a:rPr lang="zh-CN" altLang="en-US" sz="1400"/>
              <a:t>通过</a:t>
            </a:r>
            <a:br>
              <a:rPr lang="en-US" altLang="zh-CN" sz="1400"/>
            </a:br>
            <a:r>
              <a:rPr lang="en-US" altLang="zh-CN" sz="1400"/>
              <a:t>accept </a:t>
            </a:r>
            <a:r>
              <a:rPr lang="zh-CN" altLang="en-US" sz="1400"/>
              <a:t>处理连接请求</a:t>
            </a:r>
            <a:r>
              <a:rPr lang="en-US" altLang="zh-CN" sz="1400"/>
              <a:t>, </a:t>
            </a:r>
            <a:r>
              <a:rPr lang="zh-CN" altLang="en-US" sz="1400"/>
              <a:t>然后创建一个</a:t>
            </a:r>
            <a:r>
              <a:rPr lang="en-US" altLang="zh-CN" sz="1400"/>
              <a:t>Handler</a:t>
            </a:r>
            <a:r>
              <a:rPr lang="zh-CN" altLang="en-US" sz="1400"/>
              <a:t>对象处理完成连接后的各种事件</a:t>
            </a:r>
            <a:endParaRPr lang="en-US" altLang="zh-CN" sz="1400"/>
          </a:p>
          <a:p>
            <a:pPr marL="342900" indent="-342900" fontAlgn="base">
              <a:buAutoNum type="arabicParenR"/>
            </a:pPr>
            <a:r>
              <a:rPr lang="zh-CN" altLang="en-US" sz="1400"/>
              <a:t>如果不是连接请求，则由</a:t>
            </a:r>
            <a:r>
              <a:rPr lang="en-US" altLang="zh-CN" sz="1400"/>
              <a:t>reactor</a:t>
            </a:r>
            <a:r>
              <a:rPr lang="zh-CN" altLang="en-US" sz="1400"/>
              <a:t>分发调用连接对应的</a:t>
            </a:r>
            <a:r>
              <a:rPr lang="en-US" altLang="zh-CN" sz="1400"/>
              <a:t>handler </a:t>
            </a:r>
            <a:r>
              <a:rPr lang="zh-CN" altLang="en-US" sz="1400"/>
              <a:t>来处理</a:t>
            </a:r>
            <a:endParaRPr lang="en-US" altLang="zh-CN" sz="1400"/>
          </a:p>
          <a:p>
            <a:pPr marL="342900" indent="-342900" fontAlgn="base">
              <a:buAutoNum type="arabicParenR"/>
            </a:pPr>
            <a:r>
              <a:rPr lang="en-US" altLang="zh-CN" sz="1400"/>
              <a:t>handler </a:t>
            </a:r>
            <a:r>
              <a:rPr lang="zh-CN" altLang="en-US" sz="1400"/>
              <a:t>只负责响应事件，不做具体的业务处理</a:t>
            </a:r>
            <a:r>
              <a:rPr lang="en-US" altLang="zh-CN" sz="1400"/>
              <a:t>, </a:t>
            </a:r>
            <a:r>
              <a:rPr lang="zh-CN" altLang="en-US" sz="1400"/>
              <a:t>通过</a:t>
            </a:r>
            <a:r>
              <a:rPr lang="en-US" altLang="zh-CN" sz="1400"/>
              <a:t>read </a:t>
            </a:r>
            <a:r>
              <a:rPr lang="zh-CN" altLang="en-US" sz="1400"/>
              <a:t>读取数据后，会分发给后面的</a:t>
            </a:r>
            <a:r>
              <a:rPr lang="en-US" altLang="zh-CN" sz="1400"/>
              <a:t>worker</a:t>
            </a:r>
            <a:r>
              <a:rPr lang="zh-CN" altLang="en-US" sz="1400"/>
              <a:t>线程池的某个线程处理业务</a:t>
            </a:r>
            <a:endParaRPr lang="en-US" altLang="zh-CN" sz="1400"/>
          </a:p>
          <a:p>
            <a:pPr marL="342900" indent="-342900" fontAlgn="base">
              <a:buAutoNum type="arabicParenR"/>
            </a:pPr>
            <a:r>
              <a:rPr lang="en-US" altLang="zh-CN" sz="1400"/>
              <a:t>worker </a:t>
            </a:r>
            <a:r>
              <a:rPr lang="zh-CN" altLang="en-US" sz="1400"/>
              <a:t>线程池会分配独立线程完成真正的业务，并将结果返回给</a:t>
            </a:r>
            <a:r>
              <a:rPr lang="en-US" altLang="zh-CN" sz="1400"/>
              <a:t>handler</a:t>
            </a:r>
          </a:p>
          <a:p>
            <a:pPr marL="342900" indent="-342900" fontAlgn="base">
              <a:buAutoNum type="arabicParenR"/>
            </a:pPr>
            <a:r>
              <a:rPr lang="en-US" altLang="zh-CN" sz="1400"/>
              <a:t>handler</a:t>
            </a:r>
            <a:r>
              <a:rPr lang="zh-CN" altLang="en-US" sz="1400"/>
              <a:t>收到响应后，通过</a:t>
            </a:r>
            <a:r>
              <a:rPr lang="en-US" altLang="zh-CN" sz="1400"/>
              <a:t>send </a:t>
            </a:r>
            <a:r>
              <a:rPr lang="zh-CN" altLang="en-US" sz="1400"/>
              <a:t>将结果返回给</a:t>
            </a:r>
            <a:r>
              <a:rPr lang="en-US" altLang="zh-CN" sz="1400"/>
              <a:t>client</a:t>
            </a:r>
          </a:p>
          <a:p>
            <a:pPr fontAlgn="base"/>
            <a:endParaRPr lang="en-US" altLang="zh-CN"/>
          </a:p>
          <a:p>
            <a:pPr fontAlgn="base"/>
            <a:endParaRPr lang="en-US" altLang="zh-CN" b="1"/>
          </a:p>
          <a:p>
            <a:pPr fontAlgn="base"/>
            <a:endParaRPr lang="en-US" altLang="zh-CN"/>
          </a:p>
        </p:txBody>
      </p:sp>
      <p:pic>
        <p:nvPicPr>
          <p:cNvPr id="184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627" y="-144043"/>
            <a:ext cx="5798799"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850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a:t>
            </a:r>
            <a:r>
              <a:rPr lang="en-US" altLang="zh-CN" sz="2200" b="1"/>
              <a:t>Reactor</a:t>
            </a:r>
            <a:r>
              <a:rPr lang="zh-CN" altLang="en-US" sz="2200" b="1"/>
              <a:t>多线程</a:t>
            </a:r>
            <a:endParaRPr lang="en-US" altLang="zh-CN" sz="2200" b="1"/>
          </a:p>
        </p:txBody>
      </p:sp>
      <p:sp>
        <p:nvSpPr>
          <p:cNvPr id="2" name="TextBox 1"/>
          <p:cNvSpPr txBox="1"/>
          <p:nvPr/>
        </p:nvSpPr>
        <p:spPr>
          <a:xfrm>
            <a:off x="541681" y="1368127"/>
            <a:ext cx="8945442" cy="1508105"/>
          </a:xfrm>
          <a:prstGeom prst="rect">
            <a:avLst/>
          </a:prstGeom>
          <a:noFill/>
        </p:spPr>
        <p:txBody>
          <a:bodyPr wrap="square" rtlCol="0">
            <a:spAutoFit/>
          </a:bodyPr>
          <a:lstStyle/>
          <a:p>
            <a:pPr fontAlgn="base"/>
            <a:r>
              <a:rPr lang="zh-CN" altLang="en-US" sz="2000" b="1">
                <a:solidFill>
                  <a:srgbClr val="0070C0"/>
                </a:solidFill>
              </a:rPr>
              <a:t>方案优缺点分析：</a:t>
            </a:r>
            <a:endParaRPr lang="en-US" altLang="zh-CN" sz="2000" b="1">
              <a:solidFill>
                <a:srgbClr val="0070C0"/>
              </a:solidFill>
            </a:endParaRPr>
          </a:p>
          <a:p>
            <a:pPr fontAlgn="base"/>
            <a:endParaRPr lang="en-US" altLang="zh-CN"/>
          </a:p>
          <a:p>
            <a:pPr marL="342900" indent="-342900" fontAlgn="base">
              <a:buAutoNum type="arabicParenR"/>
            </a:pPr>
            <a:r>
              <a:rPr lang="zh-CN" altLang="en-US" b="1"/>
              <a:t>优点：</a:t>
            </a:r>
            <a:r>
              <a:rPr lang="zh-CN" altLang="en-US"/>
              <a:t>可以充分的利用多核</a:t>
            </a:r>
            <a:r>
              <a:rPr lang="en-US" altLang="zh-CN"/>
              <a:t>cpu </a:t>
            </a:r>
            <a:r>
              <a:rPr lang="zh-CN" altLang="en-US"/>
              <a:t>的处理能力</a:t>
            </a:r>
            <a:endParaRPr lang="en-US" altLang="zh-CN"/>
          </a:p>
          <a:p>
            <a:pPr marL="342900" indent="-342900" fontAlgn="base">
              <a:buAutoNum type="arabicParenR"/>
            </a:pPr>
            <a:r>
              <a:rPr lang="zh-CN" altLang="en-US" b="1"/>
              <a:t>缺点：</a:t>
            </a:r>
            <a:r>
              <a:rPr lang="zh-CN" altLang="en-US"/>
              <a:t>多线程数据共享和访问比较复杂， </a:t>
            </a:r>
            <a:r>
              <a:rPr lang="en-US" altLang="zh-CN"/>
              <a:t>reactor </a:t>
            </a:r>
            <a:r>
              <a:rPr lang="zh-CN" altLang="en-US"/>
              <a:t>处理所有的事件的监听和响应，在单线程运行， 在高并发场景容易出现性能瓶颈</a:t>
            </a:r>
            <a:r>
              <a:rPr lang="en-US" altLang="zh-CN"/>
              <a:t>.</a:t>
            </a:r>
          </a:p>
        </p:txBody>
      </p:sp>
    </p:spTree>
    <p:extLst>
      <p:ext uri="{BB962C8B-B14F-4D97-AF65-F5344CB8AC3E}">
        <p14:creationId xmlns:p14="http://schemas.microsoft.com/office/powerpoint/2010/main" val="838978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主从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4840986" cy="2339102"/>
          </a:xfrm>
          <a:prstGeom prst="rect">
            <a:avLst/>
          </a:prstGeom>
          <a:no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r>
              <a:rPr lang="zh-CN" altLang="en-US" sz="1600"/>
              <a:t>针对单 </a:t>
            </a:r>
            <a:r>
              <a:rPr lang="en-US" altLang="zh-CN" sz="1600"/>
              <a:t>Reactor </a:t>
            </a:r>
            <a:r>
              <a:rPr lang="zh-CN" altLang="en-US" sz="1600"/>
              <a:t>多线程模型中，</a:t>
            </a:r>
            <a:r>
              <a:rPr lang="en-US" altLang="zh-CN" sz="1600"/>
              <a:t>Reactor </a:t>
            </a:r>
            <a:r>
              <a:rPr lang="zh-CN" altLang="en-US" sz="1600"/>
              <a:t>在单线程中运行，高并发场景下容易成为性能瓶颈，可以让 </a:t>
            </a:r>
            <a:r>
              <a:rPr lang="en-US" altLang="zh-CN" sz="1600"/>
              <a:t>Reactor </a:t>
            </a:r>
            <a:r>
              <a:rPr lang="zh-CN" altLang="en-US" sz="1600"/>
              <a:t>在多线程中运行</a:t>
            </a:r>
            <a:endParaRPr lang="en-US" altLang="zh-CN" sz="1600"/>
          </a:p>
          <a:p>
            <a:pPr fontAlgn="base"/>
            <a:endParaRPr lang="en-US" altLang="zh-CN"/>
          </a:p>
          <a:p>
            <a:pPr fontAlgn="base"/>
            <a:r>
              <a:rPr lang="zh-CN" altLang="en-US" sz="2000" b="1">
                <a:solidFill>
                  <a:srgbClr val="0070C0"/>
                </a:solidFill>
              </a:rPr>
              <a:t>方案说明</a:t>
            </a:r>
            <a:endParaRPr lang="en-US" altLang="zh-CN" sz="2000" b="1">
              <a:solidFill>
                <a:srgbClr val="0070C0"/>
              </a:solidFill>
            </a:endParaRPr>
          </a:p>
          <a:p>
            <a:pPr fontAlgn="base"/>
            <a:endParaRPr lang="en-US" altLang="zh-CN" sz="2000" b="1">
              <a:solidFill>
                <a:srgbClr val="0070C0"/>
              </a:solidFill>
            </a:endParaRPr>
          </a:p>
          <a:p>
            <a:pPr fontAlgn="base"/>
            <a:endParaRPr lang="en-US" altLang="zh-CN" sz="2000" b="1">
              <a:solidFill>
                <a:srgbClr val="0070C0"/>
              </a:solidFill>
            </a:endParaRPr>
          </a:p>
        </p:txBody>
      </p:sp>
      <p:pic>
        <p:nvPicPr>
          <p:cNvPr id="185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15" y="-12405"/>
            <a:ext cx="5270376" cy="551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107" y="3096319"/>
            <a:ext cx="5472608" cy="3093154"/>
          </a:xfrm>
          <a:prstGeom prst="rect">
            <a:avLst/>
          </a:prstGeom>
          <a:solidFill>
            <a:schemeClr val="bg1">
              <a:lumMod val="95000"/>
            </a:schemeClr>
          </a:solidFill>
        </p:spPr>
        <p:txBody>
          <a:bodyPr wrap="square" rtlCol="0">
            <a:spAutoFit/>
          </a:bodyPr>
          <a:lstStyle/>
          <a:p>
            <a:pPr marL="342900" indent="-342900" fontAlgn="base">
              <a:buAutoNum type="arabicParenR"/>
            </a:pPr>
            <a:r>
              <a:rPr lang="en-US" altLang="zh-CN" sz="1500"/>
              <a:t>Reactor</a:t>
            </a:r>
            <a:r>
              <a:rPr lang="zh-CN" altLang="en-US" sz="1500"/>
              <a:t>主线程 </a:t>
            </a:r>
            <a:r>
              <a:rPr lang="en-US" altLang="zh-CN" sz="1500"/>
              <a:t>MainReactor </a:t>
            </a:r>
            <a:r>
              <a:rPr lang="zh-CN" altLang="en-US" sz="1500"/>
              <a:t>对象通过</a:t>
            </a:r>
            <a:r>
              <a:rPr lang="en-US" altLang="zh-CN" sz="1500"/>
              <a:t>select </a:t>
            </a:r>
            <a:r>
              <a:rPr lang="zh-CN" altLang="en-US" sz="1500"/>
              <a:t>监听连接事件</a:t>
            </a:r>
            <a:r>
              <a:rPr lang="en-US" altLang="zh-CN" sz="1500"/>
              <a:t>, </a:t>
            </a:r>
            <a:r>
              <a:rPr lang="zh-CN" altLang="en-US" sz="1500"/>
              <a:t>收到事件后，通过</a:t>
            </a:r>
            <a:r>
              <a:rPr lang="en-US" altLang="zh-CN" sz="1500"/>
              <a:t>Acceptor </a:t>
            </a:r>
            <a:r>
              <a:rPr lang="zh-CN" altLang="en-US" sz="1500"/>
              <a:t>处理连接事件</a:t>
            </a:r>
            <a:endParaRPr lang="en-US" altLang="zh-CN" sz="1500"/>
          </a:p>
          <a:p>
            <a:pPr marL="342900" indent="-342900" fontAlgn="base">
              <a:buAutoNum type="arabicParenR"/>
            </a:pPr>
            <a:r>
              <a:rPr lang="zh-CN" altLang="en-US" sz="1500"/>
              <a:t>当 </a:t>
            </a:r>
            <a:r>
              <a:rPr lang="en-US" altLang="zh-CN" sz="1500"/>
              <a:t>Acceptor  </a:t>
            </a:r>
            <a:r>
              <a:rPr lang="zh-CN" altLang="en-US" sz="1500"/>
              <a:t>处理连接事件后，</a:t>
            </a:r>
            <a:r>
              <a:rPr lang="en-US" altLang="zh-CN" sz="1500"/>
              <a:t>MainReactor </a:t>
            </a:r>
            <a:r>
              <a:rPr lang="zh-CN" altLang="en-US" sz="1500"/>
              <a:t>将连接分配给</a:t>
            </a:r>
            <a:r>
              <a:rPr lang="en-US" altLang="zh-CN" sz="1500"/>
              <a:t>SubReactor </a:t>
            </a:r>
          </a:p>
          <a:p>
            <a:pPr marL="342900" indent="-342900" fontAlgn="base">
              <a:buAutoNum type="arabicParenR"/>
            </a:pPr>
            <a:r>
              <a:rPr lang="en-US" altLang="zh-CN" sz="1500"/>
              <a:t>subreactor </a:t>
            </a:r>
            <a:r>
              <a:rPr lang="zh-CN" altLang="en-US" sz="1500"/>
              <a:t>将连接加入到连接队列进行监听</a:t>
            </a:r>
            <a:r>
              <a:rPr lang="en-US" altLang="zh-CN" sz="1500"/>
              <a:t>,</a:t>
            </a:r>
            <a:r>
              <a:rPr lang="zh-CN" altLang="en-US" sz="1500"/>
              <a:t>并创建</a:t>
            </a:r>
            <a:r>
              <a:rPr lang="en-US" altLang="zh-CN" sz="1500"/>
              <a:t>handler</a:t>
            </a:r>
            <a:r>
              <a:rPr lang="zh-CN" altLang="en-US" sz="1500"/>
              <a:t>进行各种事件处理</a:t>
            </a:r>
            <a:endParaRPr lang="en-US" altLang="zh-CN" sz="1500"/>
          </a:p>
          <a:p>
            <a:pPr marL="342900" indent="-342900" fontAlgn="base">
              <a:buAutoNum type="arabicParenR"/>
            </a:pPr>
            <a:r>
              <a:rPr lang="zh-CN" altLang="en-US" sz="1500"/>
              <a:t>当有新事件发生时， </a:t>
            </a:r>
            <a:r>
              <a:rPr lang="en-US" altLang="zh-CN" sz="1500"/>
              <a:t>subreactor </a:t>
            </a:r>
            <a:r>
              <a:rPr lang="zh-CN" altLang="en-US" sz="1500"/>
              <a:t>就会调用对应的</a:t>
            </a:r>
            <a:r>
              <a:rPr lang="en-US" altLang="zh-CN" sz="1500"/>
              <a:t>handler</a:t>
            </a:r>
            <a:r>
              <a:rPr lang="zh-CN" altLang="en-US" sz="1500"/>
              <a:t>处理</a:t>
            </a:r>
            <a:endParaRPr lang="en-US" altLang="zh-CN" sz="1500"/>
          </a:p>
          <a:p>
            <a:pPr marL="342900" indent="-342900" fontAlgn="base">
              <a:buAutoNum type="arabicParenR"/>
            </a:pPr>
            <a:r>
              <a:rPr lang="en-US" altLang="zh-CN" sz="1500"/>
              <a:t>handler </a:t>
            </a:r>
            <a:r>
              <a:rPr lang="zh-CN" altLang="en-US" sz="1500"/>
              <a:t>通过</a:t>
            </a:r>
            <a:r>
              <a:rPr lang="en-US" altLang="zh-CN" sz="1500"/>
              <a:t>read </a:t>
            </a:r>
            <a:r>
              <a:rPr lang="zh-CN" altLang="en-US" sz="1500"/>
              <a:t>读取数据，分发给后面的</a:t>
            </a:r>
            <a:r>
              <a:rPr lang="en-US" altLang="zh-CN" sz="1500"/>
              <a:t>worker </a:t>
            </a:r>
            <a:r>
              <a:rPr lang="zh-CN" altLang="en-US" sz="1500"/>
              <a:t>线程处理</a:t>
            </a:r>
            <a:endParaRPr lang="en-US" altLang="zh-CN" sz="1500"/>
          </a:p>
          <a:p>
            <a:pPr marL="342900" indent="-342900" fontAlgn="base">
              <a:buAutoNum type="arabicParenR"/>
            </a:pPr>
            <a:r>
              <a:rPr lang="en-US" altLang="zh-CN" sz="1500"/>
              <a:t>worker </a:t>
            </a:r>
            <a:r>
              <a:rPr lang="zh-CN" altLang="en-US" sz="1500"/>
              <a:t>线程池分配独立的</a:t>
            </a:r>
            <a:r>
              <a:rPr lang="en-US" altLang="zh-CN" sz="1500"/>
              <a:t>worker </a:t>
            </a:r>
            <a:r>
              <a:rPr lang="zh-CN" altLang="en-US" sz="1500"/>
              <a:t>线程进行业务处理，并返回结果</a:t>
            </a:r>
            <a:endParaRPr lang="en-US" altLang="zh-CN" sz="1500"/>
          </a:p>
          <a:p>
            <a:pPr marL="342900" indent="-342900" fontAlgn="base">
              <a:buAutoNum type="arabicParenR"/>
            </a:pPr>
            <a:r>
              <a:rPr lang="en-US" altLang="zh-CN" sz="1500"/>
              <a:t>handler </a:t>
            </a:r>
            <a:r>
              <a:rPr lang="zh-CN" altLang="en-US" sz="1500"/>
              <a:t>收到响应的结果后，再通过</a:t>
            </a:r>
            <a:r>
              <a:rPr lang="en-US" altLang="zh-CN" sz="1500"/>
              <a:t>send </a:t>
            </a:r>
            <a:r>
              <a:rPr lang="zh-CN" altLang="en-US" sz="1500"/>
              <a:t>将结果返回给</a:t>
            </a:r>
            <a:r>
              <a:rPr lang="en-US" altLang="zh-CN" sz="1500"/>
              <a:t>client</a:t>
            </a:r>
          </a:p>
          <a:p>
            <a:pPr marL="342900" indent="-342900" fontAlgn="base">
              <a:buAutoNum type="arabicParenR"/>
            </a:pPr>
            <a:r>
              <a:rPr lang="en-US" altLang="zh-CN" sz="1500"/>
              <a:t>Reactor </a:t>
            </a:r>
            <a:r>
              <a:rPr lang="zh-CN" altLang="en-US" sz="1500"/>
              <a:t>主线程可以对应多个</a:t>
            </a:r>
            <a:r>
              <a:rPr lang="en-US" altLang="zh-CN" sz="1500"/>
              <a:t>Reactor </a:t>
            </a:r>
            <a:r>
              <a:rPr lang="zh-CN" altLang="en-US" sz="1500"/>
              <a:t>子线程</a:t>
            </a:r>
            <a:r>
              <a:rPr lang="en-US" altLang="zh-CN" sz="1500"/>
              <a:t>, </a:t>
            </a:r>
            <a:r>
              <a:rPr lang="zh-CN" altLang="en-US" sz="1500"/>
              <a:t>即</a:t>
            </a:r>
            <a:r>
              <a:rPr lang="en-US" altLang="zh-CN" sz="1500"/>
              <a:t>MainRecator </a:t>
            </a:r>
            <a:r>
              <a:rPr lang="zh-CN" altLang="en-US" sz="1500"/>
              <a:t>可以关联多个</a:t>
            </a:r>
            <a:r>
              <a:rPr lang="en-US" altLang="zh-CN" sz="1500"/>
              <a:t>SubReactor</a:t>
            </a:r>
            <a:endParaRPr lang="zh-CN" altLang="en-US"/>
          </a:p>
        </p:txBody>
      </p:sp>
    </p:spTree>
    <p:extLst>
      <p:ext uri="{BB962C8B-B14F-4D97-AF65-F5344CB8AC3E}">
        <p14:creationId xmlns:p14="http://schemas.microsoft.com/office/powerpoint/2010/main" val="895358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主从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984885"/>
          </a:xfrm>
          <a:prstGeom prst="rect">
            <a:avLst/>
          </a:prstGeom>
          <a:noFill/>
        </p:spPr>
        <p:txBody>
          <a:bodyPr wrap="square" rtlCol="0">
            <a:spAutoFit/>
          </a:bodyPr>
          <a:lstStyle/>
          <a:p>
            <a:pPr fontAlgn="base"/>
            <a:r>
              <a:rPr lang="en-US" altLang="zh-CN" sz="2000" b="1">
                <a:solidFill>
                  <a:srgbClr val="0070C0"/>
                </a:solidFill>
              </a:rPr>
              <a:t>Scalable IO in Java </a:t>
            </a:r>
            <a:r>
              <a:rPr lang="zh-CN" altLang="en-US" sz="2000" b="1">
                <a:solidFill>
                  <a:srgbClr val="0070C0"/>
                </a:solidFill>
              </a:rPr>
              <a:t>对 </a:t>
            </a:r>
            <a:r>
              <a:rPr lang="en-US" altLang="zh-CN" sz="2000" b="1">
                <a:solidFill>
                  <a:srgbClr val="0070C0"/>
                </a:solidFill>
              </a:rPr>
              <a:t>Multiple Reactors </a:t>
            </a:r>
            <a:r>
              <a:rPr lang="zh-CN" altLang="en-US" sz="2000" b="1">
                <a:solidFill>
                  <a:srgbClr val="0070C0"/>
                </a:solidFill>
              </a:rPr>
              <a:t>的原理图解：</a:t>
            </a:r>
            <a:endParaRPr lang="en-US" altLang="zh-CN" sz="2000" b="1">
              <a:solidFill>
                <a:srgbClr val="0070C0"/>
              </a:solidFill>
            </a:endParaRPr>
          </a:p>
          <a:p>
            <a:pPr fontAlgn="base"/>
            <a:endParaRPr lang="en-US" altLang="zh-CN" sz="2000" b="1">
              <a:solidFill>
                <a:srgbClr val="0070C0"/>
              </a:solidFill>
            </a:endParaRPr>
          </a:p>
          <a:p>
            <a:pPr fontAlgn="base"/>
            <a:r>
              <a:rPr lang="en-US" altLang="zh-CN"/>
              <a:t>&lt;&lt;Scalable IO in Java </a:t>
            </a:r>
            <a:r>
              <a:rPr lang="zh-CN" altLang="en-US"/>
              <a:t>对 </a:t>
            </a:r>
            <a:r>
              <a:rPr lang="en-US" altLang="zh-CN"/>
              <a:t>Multiple Reactors </a:t>
            </a:r>
            <a:r>
              <a:rPr lang="zh-CN" altLang="en-US"/>
              <a:t>的原理图解</a:t>
            </a:r>
            <a:endParaRPr lang="en-US" altLang="zh-CN"/>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3" y="1994376"/>
            <a:ext cx="4680520" cy="3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19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603" y="1994376"/>
            <a:ext cx="7591772" cy="33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176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主从 </a:t>
            </a:r>
            <a:r>
              <a:rPr lang="en-US" altLang="zh-CN" sz="2200" b="1"/>
              <a:t>Reactor </a:t>
            </a:r>
            <a:r>
              <a:rPr lang="zh-CN" altLang="en-US" sz="2200" b="1"/>
              <a:t>多线程</a:t>
            </a:r>
            <a:endParaRPr lang="en-US" altLang="zh-CN" sz="2200" b="1"/>
          </a:p>
        </p:txBody>
      </p:sp>
      <p:sp>
        <p:nvSpPr>
          <p:cNvPr id="2" name="TextBox 1"/>
          <p:cNvSpPr txBox="1"/>
          <p:nvPr/>
        </p:nvSpPr>
        <p:spPr>
          <a:xfrm>
            <a:off x="541681" y="1368127"/>
            <a:ext cx="8945442" cy="2923877"/>
          </a:xfrm>
          <a:prstGeom prst="rect">
            <a:avLst/>
          </a:prstGeom>
          <a:noFill/>
        </p:spPr>
        <p:txBody>
          <a:bodyPr wrap="square" rtlCol="0">
            <a:spAutoFit/>
          </a:bodyPr>
          <a:lstStyle/>
          <a:p>
            <a:pPr fontAlgn="base"/>
            <a:r>
              <a:rPr lang="zh-CN" altLang="en-US" sz="2000" b="1">
                <a:solidFill>
                  <a:srgbClr val="0070C0"/>
                </a:solidFill>
              </a:rPr>
              <a:t>方案优缺点说明：</a:t>
            </a:r>
            <a:endParaRPr lang="en-US" altLang="zh-CN" sz="2000" b="1">
              <a:solidFill>
                <a:srgbClr val="0070C0"/>
              </a:solidFill>
            </a:endParaRPr>
          </a:p>
          <a:p>
            <a:pPr fontAlgn="base"/>
            <a:endParaRPr lang="en-US" altLang="zh-CN" sz="2000" b="1">
              <a:solidFill>
                <a:srgbClr val="0070C0"/>
              </a:solidFill>
            </a:endParaRPr>
          </a:p>
          <a:p>
            <a:pPr marL="457200" indent="-457200" fontAlgn="base">
              <a:buAutoNum type="arabicParenR"/>
            </a:pPr>
            <a:r>
              <a:rPr lang="zh-CN" altLang="en-US" b="1"/>
              <a:t>优点：</a:t>
            </a:r>
            <a:r>
              <a:rPr lang="zh-CN" altLang="en-US"/>
              <a:t>父线程与子线程的数据交互简单职责明确，父线程只需要接收新连接，子线程完成后续的业务处理。</a:t>
            </a:r>
            <a:endParaRPr lang="en-US" altLang="zh-CN"/>
          </a:p>
          <a:p>
            <a:pPr marL="457200" indent="-457200" fontAlgn="base">
              <a:buAutoNum type="arabicParenR"/>
            </a:pPr>
            <a:r>
              <a:rPr lang="zh-CN" altLang="en-US" b="1"/>
              <a:t>优点：</a:t>
            </a:r>
            <a:r>
              <a:rPr lang="zh-CN" altLang="en-US"/>
              <a:t>父线程与子线程的数据交互简单，</a:t>
            </a:r>
            <a:r>
              <a:rPr lang="en-US" altLang="zh-CN"/>
              <a:t>Reactor </a:t>
            </a:r>
            <a:r>
              <a:rPr lang="zh-CN" altLang="en-US"/>
              <a:t>主线程只需要把新连接传给子线程，子线程无需返回数据。</a:t>
            </a:r>
            <a:endParaRPr lang="en-US" altLang="zh-CN"/>
          </a:p>
          <a:p>
            <a:pPr marL="457200" indent="-457200" fontAlgn="base">
              <a:buAutoNum type="arabicParenR"/>
            </a:pPr>
            <a:r>
              <a:rPr lang="zh-CN" altLang="en-US" b="1"/>
              <a:t>缺点：</a:t>
            </a:r>
            <a:r>
              <a:rPr lang="zh-CN" altLang="en-US"/>
              <a:t>编程复杂度较高</a:t>
            </a:r>
            <a:br>
              <a:rPr lang="zh-CN" altLang="en-US"/>
            </a:br>
            <a:endParaRPr lang="en-US" altLang="zh-CN"/>
          </a:p>
          <a:p>
            <a:pPr fontAlgn="base"/>
            <a:r>
              <a:rPr lang="zh-CN" altLang="en-US" b="1"/>
              <a:t>结合实例：</a:t>
            </a:r>
            <a:r>
              <a:rPr lang="zh-CN" altLang="en-US"/>
              <a:t>这种模型在许多项目中广泛使用，包括 </a:t>
            </a:r>
            <a:r>
              <a:rPr lang="en-US" altLang="zh-CN"/>
              <a:t>Nginx </a:t>
            </a:r>
            <a:r>
              <a:rPr lang="zh-CN" altLang="en-US"/>
              <a:t>主从 </a:t>
            </a:r>
            <a:r>
              <a:rPr lang="en-US" altLang="zh-CN"/>
              <a:t>Reactor </a:t>
            </a:r>
            <a:r>
              <a:rPr lang="zh-CN" altLang="en-US"/>
              <a:t>多进程模型，</a:t>
            </a:r>
            <a:r>
              <a:rPr lang="en-US" altLang="zh-CN"/>
              <a:t>Memcached </a:t>
            </a:r>
            <a:r>
              <a:rPr lang="zh-CN" altLang="en-US"/>
              <a:t>主从多线程，</a:t>
            </a:r>
            <a:r>
              <a:rPr lang="en-US" altLang="zh-CN"/>
              <a:t>Netty </a:t>
            </a:r>
            <a:r>
              <a:rPr lang="zh-CN" altLang="en-US"/>
              <a:t>主从多线程模型的支持</a:t>
            </a:r>
            <a:endParaRPr lang="en-US" altLang="zh-CN" b="1">
              <a:solidFill>
                <a:srgbClr val="0070C0"/>
              </a:solidFill>
            </a:endParaRPr>
          </a:p>
        </p:txBody>
      </p:sp>
    </p:spTree>
    <p:extLst>
      <p:ext uri="{BB962C8B-B14F-4D97-AF65-F5344CB8AC3E}">
        <p14:creationId xmlns:p14="http://schemas.microsoft.com/office/powerpoint/2010/main" val="469853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Reactor </a:t>
            </a:r>
            <a:r>
              <a:rPr lang="zh-CN" altLang="en-US" sz="2200" b="1"/>
              <a:t>模式小结</a:t>
            </a:r>
            <a:endParaRPr lang="en-US" altLang="zh-CN" sz="2200" b="1"/>
          </a:p>
        </p:txBody>
      </p:sp>
      <p:sp>
        <p:nvSpPr>
          <p:cNvPr id="2" name="TextBox 1"/>
          <p:cNvSpPr txBox="1"/>
          <p:nvPr/>
        </p:nvSpPr>
        <p:spPr>
          <a:xfrm>
            <a:off x="342107" y="1368702"/>
            <a:ext cx="7920880" cy="4031873"/>
          </a:xfrm>
          <a:prstGeom prst="rect">
            <a:avLst/>
          </a:prstGeom>
          <a:noFill/>
        </p:spPr>
        <p:txBody>
          <a:bodyPr wrap="square" rtlCol="0">
            <a:spAutoFit/>
          </a:bodyPr>
          <a:lstStyle/>
          <a:p>
            <a:pPr fontAlgn="base"/>
            <a:r>
              <a:rPr lang="en-US" altLang="zh-CN" sz="2000" b="1">
                <a:solidFill>
                  <a:srgbClr val="0070C0"/>
                </a:solidFill>
              </a:rPr>
              <a:t>3 </a:t>
            </a:r>
            <a:r>
              <a:rPr lang="zh-CN" altLang="en-US" sz="2000" b="1">
                <a:solidFill>
                  <a:srgbClr val="0070C0"/>
                </a:solidFill>
              </a:rPr>
              <a:t>种模式用生活案例来理解</a:t>
            </a:r>
            <a:br>
              <a:rPr lang="zh-CN" altLang="en-US"/>
            </a:br>
            <a:endParaRPr lang="en-US" altLang="zh-CN"/>
          </a:p>
          <a:p>
            <a:pPr marL="342900" indent="-342900" fontAlgn="base">
              <a:buFontTx/>
              <a:buAutoNum type="arabicParenR"/>
            </a:pPr>
            <a:r>
              <a:rPr lang="zh-CN" altLang="en-US"/>
              <a:t>单 </a:t>
            </a:r>
            <a:r>
              <a:rPr lang="en-US" altLang="zh-CN"/>
              <a:t>Reactor </a:t>
            </a:r>
            <a:r>
              <a:rPr lang="zh-CN" altLang="en-US"/>
              <a:t>单线程，前台接待员和服务员是同一个人，全程为顾客服</a:t>
            </a:r>
            <a:endParaRPr lang="en-US" altLang="zh-CN"/>
          </a:p>
          <a:p>
            <a:pPr marL="342900" indent="-342900" fontAlgn="base">
              <a:buAutoNum type="arabicParenR"/>
            </a:pPr>
            <a:r>
              <a:rPr lang="zh-CN" altLang="en-US"/>
              <a:t>单 </a:t>
            </a:r>
            <a:r>
              <a:rPr lang="en-US" altLang="zh-CN"/>
              <a:t>Reactor </a:t>
            </a:r>
            <a:r>
              <a:rPr lang="zh-CN" altLang="en-US"/>
              <a:t>多线程，</a:t>
            </a:r>
            <a:r>
              <a:rPr lang="en-US" altLang="zh-CN"/>
              <a:t>1 </a:t>
            </a:r>
            <a:r>
              <a:rPr lang="zh-CN" altLang="en-US"/>
              <a:t>个前台接待员，多个服务员，接待员只负责接待</a:t>
            </a:r>
            <a:endParaRPr lang="en-US" altLang="zh-CN"/>
          </a:p>
          <a:p>
            <a:pPr marL="342900" indent="-342900" fontAlgn="base">
              <a:buAutoNum type="arabicParenR"/>
            </a:pPr>
            <a:r>
              <a:rPr lang="zh-CN" altLang="en-US"/>
              <a:t>主从 </a:t>
            </a:r>
            <a:r>
              <a:rPr lang="en-US" altLang="zh-CN"/>
              <a:t>Reactor </a:t>
            </a:r>
            <a:r>
              <a:rPr lang="zh-CN" altLang="en-US"/>
              <a:t>多线程，多个前台接待员，多个服务生</a:t>
            </a:r>
            <a:endParaRPr lang="en-US" altLang="zh-CN"/>
          </a:p>
          <a:p>
            <a:pPr fontAlgn="base"/>
            <a:br>
              <a:rPr lang="zh-CN" altLang="en-US"/>
            </a:br>
            <a:r>
              <a:rPr lang="en-US" altLang="zh-CN" sz="2000" b="1">
                <a:solidFill>
                  <a:srgbClr val="0070C0"/>
                </a:solidFill>
              </a:rPr>
              <a:t>Reactor </a:t>
            </a:r>
            <a:r>
              <a:rPr lang="zh-CN" altLang="en-US" sz="2000" b="1">
                <a:solidFill>
                  <a:srgbClr val="0070C0"/>
                </a:solidFill>
              </a:rPr>
              <a:t>模式具有如下的优点：</a:t>
            </a:r>
            <a:br>
              <a:rPr lang="zh-CN" altLang="en-US"/>
            </a:br>
            <a:endParaRPr lang="en-US" altLang="zh-CN"/>
          </a:p>
          <a:p>
            <a:pPr marL="342900" indent="-342900" fontAlgn="base">
              <a:buFontTx/>
              <a:buAutoNum type="arabicParenR"/>
            </a:pPr>
            <a:r>
              <a:rPr lang="zh-CN" altLang="en-US"/>
              <a:t>响应快，不必为单个同步时间所阻塞，虽然 </a:t>
            </a:r>
            <a:r>
              <a:rPr lang="en-US" altLang="zh-CN"/>
              <a:t>Reactor </a:t>
            </a:r>
            <a:r>
              <a:rPr lang="zh-CN" altLang="en-US"/>
              <a:t>本身依然是同步的</a:t>
            </a:r>
            <a:endParaRPr lang="en-US" altLang="zh-CN"/>
          </a:p>
          <a:p>
            <a:pPr marL="342900" indent="-342900" fontAlgn="base">
              <a:buAutoNum type="arabicParenR"/>
            </a:pPr>
            <a:r>
              <a:rPr lang="zh-CN" altLang="en-US"/>
              <a:t>可以最大程度的避免复杂的多线程及同步问题，并且避免了多线程</a:t>
            </a:r>
            <a:r>
              <a:rPr lang="en-US" altLang="zh-CN"/>
              <a:t>/</a:t>
            </a:r>
            <a:r>
              <a:rPr lang="zh-CN" altLang="en-US"/>
              <a:t>进程的切换开销</a:t>
            </a:r>
            <a:endParaRPr lang="en-US" altLang="zh-CN"/>
          </a:p>
          <a:p>
            <a:pPr marL="342900" indent="-342900" fontAlgn="base">
              <a:buAutoNum type="arabicParenR"/>
            </a:pPr>
            <a:r>
              <a:rPr lang="zh-CN" altLang="en-US"/>
              <a:t>扩展性好，可以方便的通过增加 </a:t>
            </a:r>
            <a:r>
              <a:rPr lang="en-US" altLang="zh-CN"/>
              <a:t>Reactor </a:t>
            </a:r>
            <a:r>
              <a:rPr lang="zh-CN" altLang="en-US"/>
              <a:t>实例个数来充分利用 </a:t>
            </a:r>
            <a:r>
              <a:rPr lang="en-US" altLang="zh-CN"/>
              <a:t>CPU </a:t>
            </a:r>
            <a:r>
              <a:rPr lang="zh-CN" altLang="en-US"/>
              <a:t>资源</a:t>
            </a:r>
            <a:endParaRPr lang="en-US" altLang="zh-CN"/>
          </a:p>
          <a:p>
            <a:pPr marL="342900" indent="-342900" fontAlgn="base">
              <a:buAutoNum type="arabicParenR"/>
            </a:pPr>
            <a:r>
              <a:rPr lang="zh-CN" altLang="en-US"/>
              <a:t>复用性好，</a:t>
            </a:r>
            <a:r>
              <a:rPr lang="en-US" altLang="zh-CN"/>
              <a:t>Reactor </a:t>
            </a:r>
            <a:r>
              <a:rPr lang="zh-CN" altLang="en-US"/>
              <a:t>模型本身与具体事件处理逻辑无关，具有很高的复用性</a:t>
            </a:r>
            <a:endParaRPr lang="en-US" altLang="zh-CN"/>
          </a:p>
        </p:txBody>
      </p:sp>
      <p:pic>
        <p:nvPicPr>
          <p:cNvPr id="186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86" y="3652024"/>
            <a:ext cx="1935063" cy="17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107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fontAlgn="base"/>
            <a:r>
              <a:rPr lang="zh-CN" altLang="en-US" b="1">
                <a:solidFill>
                  <a:srgbClr val="0070C0"/>
                </a:solidFill>
              </a:rPr>
              <a:t>工作原理示意图</a:t>
            </a:r>
            <a:r>
              <a:rPr lang="en-US" altLang="zh-CN" b="1">
                <a:solidFill>
                  <a:srgbClr val="0070C0"/>
                </a:solidFill>
              </a:rPr>
              <a:t>1-</a:t>
            </a:r>
            <a:r>
              <a:rPr lang="zh-CN" altLang="en-US" b="1">
                <a:solidFill>
                  <a:srgbClr val="0070C0"/>
                </a:solidFill>
              </a:rPr>
              <a:t>简单版</a:t>
            </a:r>
            <a:endParaRPr lang="en-US" altLang="zh-CN" b="1">
              <a:solidFill>
                <a:srgbClr val="0070C0"/>
              </a:solidFill>
            </a:endParaRPr>
          </a:p>
          <a:p>
            <a:pPr fontAlgn="base"/>
            <a:r>
              <a:rPr lang="en-US" altLang="zh-CN"/>
              <a:t>Netty </a:t>
            </a:r>
            <a:r>
              <a:rPr lang="zh-CN" altLang="en-US"/>
              <a:t>主要基于</a:t>
            </a:r>
            <a:r>
              <a:rPr lang="zh-CN" altLang="en-US" b="1"/>
              <a:t>主从 </a:t>
            </a:r>
            <a:r>
              <a:rPr lang="en-US" altLang="zh-CN" b="1"/>
              <a:t>Reactors </a:t>
            </a:r>
            <a:r>
              <a:rPr lang="zh-CN" altLang="en-US" b="1"/>
              <a:t>多线程模型</a:t>
            </a:r>
            <a:r>
              <a:rPr lang="zh-CN" altLang="en-US"/>
              <a:t>（如图）做了一定的改进，其中主从 </a:t>
            </a:r>
            <a:r>
              <a:rPr lang="en-US" altLang="zh-CN"/>
              <a:t>Reactor </a:t>
            </a:r>
            <a:r>
              <a:rPr lang="zh-CN" altLang="en-US"/>
              <a:t>多线程模型有多个 </a:t>
            </a:r>
            <a:r>
              <a:rPr lang="en-US" altLang="zh-CN"/>
              <a:t>Reactor</a:t>
            </a:r>
          </a:p>
          <a:p>
            <a:pPr fontAlgn="base"/>
            <a:endParaRPr lang="en-US" altLang="zh-CN"/>
          </a:p>
          <a:p>
            <a:pPr fontAlgn="base"/>
            <a:endParaRPr lang="en-US" altLang="zh-CN"/>
          </a:p>
          <a:p>
            <a:pPr fontAlgn="base"/>
            <a:br>
              <a:rPr lang="zh-CN" altLang="en-US"/>
            </a:b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860750701"/>
              </p:ext>
            </p:extLst>
          </p:nvPr>
        </p:nvGraphicFramePr>
        <p:xfrm>
          <a:off x="7692212" y="4792120"/>
          <a:ext cx="1850876" cy="497715"/>
        </p:xfrm>
        <a:graphic>
          <a:graphicData uri="http://schemas.openxmlformats.org/presentationml/2006/ole">
            <mc:AlternateContent xmlns:mc="http://schemas.openxmlformats.org/markup-compatibility/2006">
              <mc:Choice xmlns:v="urn:schemas-microsoft-com:vml" Requires="v">
                <p:oleObj spid="_x0000_s253004" name="包装程序外壳对象" showAsIcon="1" r:id="rId4" imgW="2644200" imgH="711360" progId="Package">
                  <p:embed/>
                </p:oleObj>
              </mc:Choice>
              <mc:Fallback>
                <p:oleObj name="包装程序外壳对象" showAsIcon="1" r:id="rId4" imgW="2644200" imgH="711360" progId="Package">
                  <p:embed/>
                  <p:pic>
                    <p:nvPicPr>
                      <p:cNvPr id="0" name=""/>
                      <p:cNvPicPr/>
                      <p:nvPr/>
                    </p:nvPicPr>
                    <p:blipFill>
                      <a:blip r:embed="rId5"/>
                      <a:stretch>
                        <a:fillRect/>
                      </a:stretch>
                    </p:blipFill>
                    <p:spPr>
                      <a:xfrm>
                        <a:off x="7692212" y="4792120"/>
                        <a:ext cx="1850876" cy="497715"/>
                      </a:xfrm>
                      <a:prstGeom prst="rect">
                        <a:avLst/>
                      </a:prstGeom>
                    </p:spPr>
                  </p:pic>
                </p:oleObj>
              </mc:Fallback>
            </mc:AlternateContent>
          </a:graphicData>
        </a:graphic>
      </p:graphicFrame>
      <p:sp>
        <p:nvSpPr>
          <p:cNvPr id="6" name="矩形 5"/>
          <p:cNvSpPr/>
          <p:nvPr/>
        </p:nvSpPr>
        <p:spPr>
          <a:xfrm>
            <a:off x="2934395" y="2808287"/>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BossGroup</a:t>
            </a:r>
            <a:endParaRPr lang="zh-CN" altLang="en-US"/>
          </a:p>
        </p:txBody>
      </p:sp>
      <p:sp>
        <p:nvSpPr>
          <p:cNvPr id="8" name="圆角矩形 7"/>
          <p:cNvSpPr/>
          <p:nvPr/>
        </p:nvSpPr>
        <p:spPr>
          <a:xfrm>
            <a:off x="3085370"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selector</a:t>
            </a:r>
            <a:endParaRPr lang="zh-CN" altLang="en-US"/>
          </a:p>
        </p:txBody>
      </p:sp>
      <p:sp>
        <p:nvSpPr>
          <p:cNvPr id="9" name="椭圆 8"/>
          <p:cNvSpPr/>
          <p:nvPr/>
        </p:nvSpPr>
        <p:spPr>
          <a:xfrm>
            <a:off x="541681" y="3096319"/>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c1</a:t>
            </a:r>
            <a:endParaRPr lang="zh-CN" altLang="en-US"/>
          </a:p>
        </p:txBody>
      </p:sp>
      <p:sp>
        <p:nvSpPr>
          <p:cNvPr id="10" name="椭圆 9"/>
          <p:cNvSpPr/>
          <p:nvPr/>
        </p:nvSpPr>
        <p:spPr>
          <a:xfrm>
            <a:off x="541681" y="4848233"/>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c3</a:t>
            </a:r>
            <a:endParaRPr lang="zh-CN" altLang="en-US"/>
          </a:p>
        </p:txBody>
      </p:sp>
      <p:sp>
        <p:nvSpPr>
          <p:cNvPr id="11" name="椭圆 10"/>
          <p:cNvSpPr/>
          <p:nvPr/>
        </p:nvSpPr>
        <p:spPr>
          <a:xfrm>
            <a:off x="506262" y="4059156"/>
            <a:ext cx="91440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c2</a:t>
            </a:r>
            <a:endParaRPr lang="zh-CN" altLang="en-US"/>
          </a:p>
        </p:txBody>
      </p:sp>
      <p:cxnSp>
        <p:nvCxnSpPr>
          <p:cNvPr id="13" name="曲线连接符 12"/>
          <p:cNvCxnSpPr/>
          <p:nvPr/>
        </p:nvCxnSpPr>
        <p:spPr>
          <a:xfrm flipV="1">
            <a:off x="1278211" y="3168327"/>
            <a:ext cx="1656184" cy="25202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6"/>
          </p:cNvCxnSpPr>
          <p:nvPr/>
        </p:nvCxnSpPr>
        <p:spPr>
          <a:xfrm flipV="1">
            <a:off x="1420662" y="3672383"/>
            <a:ext cx="1513733" cy="71080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278211" y="4059156"/>
            <a:ext cx="1800200" cy="111311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416645"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accept</a:t>
            </a:r>
            <a:endParaRPr lang="zh-CN" altLang="en-US"/>
          </a:p>
        </p:txBody>
      </p:sp>
      <p:sp>
        <p:nvSpPr>
          <p:cNvPr id="19" name="圆角矩形 18"/>
          <p:cNvSpPr/>
          <p:nvPr/>
        </p:nvSpPr>
        <p:spPr>
          <a:xfrm>
            <a:off x="3294435" y="4701239"/>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SocketChannel</a:t>
            </a:r>
            <a:endParaRPr lang="zh-CN" altLang="en-US"/>
          </a:p>
        </p:txBody>
      </p:sp>
      <p:cxnSp>
        <p:nvCxnSpPr>
          <p:cNvPr id="21" name="曲线连接符 20"/>
          <p:cNvCxnSpPr/>
          <p:nvPr/>
        </p:nvCxnSpPr>
        <p:spPr>
          <a:xfrm rot="5400000">
            <a:off x="4202649" y="4297817"/>
            <a:ext cx="818822" cy="12700"/>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2" name="圆角矩形 21"/>
          <p:cNvSpPr/>
          <p:nvPr/>
        </p:nvSpPr>
        <p:spPr>
          <a:xfrm>
            <a:off x="5812586" y="4633505"/>
            <a:ext cx="1973261" cy="58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NIOSocketChannel</a:t>
            </a:r>
            <a:endParaRPr lang="zh-CN" altLang="en-US"/>
          </a:p>
        </p:txBody>
      </p:sp>
      <p:cxnSp>
        <p:nvCxnSpPr>
          <p:cNvPr id="24" name="曲线连接符 23"/>
          <p:cNvCxnSpPr>
            <a:stCxn id="19" idx="3"/>
            <a:endCxn id="22" idx="1"/>
          </p:cNvCxnSpPr>
          <p:nvPr/>
        </p:nvCxnSpPr>
        <p:spPr>
          <a:xfrm flipV="1">
            <a:off x="5267696" y="4926173"/>
            <a:ext cx="544890" cy="6773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19824" y="2787959"/>
            <a:ext cx="3024336"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WorkerGroup</a:t>
            </a:r>
            <a:endParaRPr lang="zh-CN" altLang="en-US"/>
          </a:p>
        </p:txBody>
      </p:sp>
      <p:sp>
        <p:nvSpPr>
          <p:cNvPr id="26" name="圆角矩形 25"/>
          <p:cNvSpPr/>
          <p:nvPr/>
        </p:nvSpPr>
        <p:spPr>
          <a:xfrm>
            <a:off x="6678811" y="3294341"/>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selector</a:t>
            </a:r>
            <a:endParaRPr lang="zh-CN" altLang="en-US"/>
          </a:p>
        </p:txBody>
      </p:sp>
      <p:cxnSp>
        <p:nvCxnSpPr>
          <p:cNvPr id="31" name="曲线连接符 30"/>
          <p:cNvCxnSpPr>
            <a:stCxn id="22" idx="0"/>
            <a:endCxn id="26" idx="2"/>
          </p:cNvCxnSpPr>
          <p:nvPr/>
        </p:nvCxnSpPr>
        <p:spPr>
          <a:xfrm rot="5400000" flipH="1" flipV="1">
            <a:off x="6573488" y="3988122"/>
            <a:ext cx="871112" cy="419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19824" y="4197949"/>
            <a:ext cx="646331" cy="369332"/>
          </a:xfrm>
          <a:prstGeom prst="rect">
            <a:avLst/>
          </a:prstGeom>
          <a:noFill/>
        </p:spPr>
        <p:txBody>
          <a:bodyPr wrap="none" rtlCol="0">
            <a:spAutoFit/>
          </a:bodyPr>
          <a:lstStyle/>
          <a:p>
            <a:r>
              <a:rPr lang="zh-CN" altLang="en-US"/>
              <a:t>注册</a:t>
            </a:r>
          </a:p>
        </p:txBody>
      </p:sp>
      <p:sp>
        <p:nvSpPr>
          <p:cNvPr id="33" name="圆角矩形 32"/>
          <p:cNvSpPr/>
          <p:nvPr/>
        </p:nvSpPr>
        <p:spPr>
          <a:xfrm>
            <a:off x="8500778" y="4208158"/>
            <a:ext cx="1080120" cy="46805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a:t>handler</a:t>
            </a:r>
            <a:endParaRPr lang="zh-CN" altLang="en-US"/>
          </a:p>
        </p:txBody>
      </p:sp>
      <p:cxnSp>
        <p:nvCxnSpPr>
          <p:cNvPr id="35" name="曲线连接符 34"/>
          <p:cNvCxnSpPr>
            <a:endCxn id="33" idx="0"/>
          </p:cNvCxnSpPr>
          <p:nvPr/>
        </p:nvCxnSpPr>
        <p:spPr>
          <a:xfrm>
            <a:off x="8046963" y="3744391"/>
            <a:ext cx="993875" cy="463767"/>
          </a:xfrm>
          <a:prstGeom prst="curved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5050406" y="0"/>
            <a:ext cx="4850832" cy="1815882"/>
          </a:xfrm>
          <a:prstGeom prst="rect">
            <a:avLst/>
          </a:prstGeom>
          <a:solidFill>
            <a:schemeClr val="bg1">
              <a:lumMod val="95000"/>
            </a:schemeClr>
          </a:solidFill>
        </p:spPr>
        <p:txBody>
          <a:bodyPr wrap="square" rtlCol="0">
            <a:spAutoFit/>
          </a:bodyPr>
          <a:lstStyle/>
          <a:p>
            <a:pPr marL="342900" indent="-342900">
              <a:buAutoNum type="arabicParenR"/>
            </a:pPr>
            <a:r>
              <a:rPr lang="en-US" altLang="zh-CN" sz="1600"/>
              <a:t>BossGroup </a:t>
            </a:r>
            <a:r>
              <a:rPr lang="zh-CN" altLang="en-US" sz="1600"/>
              <a:t>线程维护</a:t>
            </a:r>
            <a:r>
              <a:rPr lang="en-US" altLang="zh-CN" sz="1600"/>
              <a:t>Selector , </a:t>
            </a:r>
            <a:r>
              <a:rPr lang="zh-CN" altLang="en-US" sz="1600"/>
              <a:t>只关注</a:t>
            </a:r>
            <a:r>
              <a:rPr lang="en-US" altLang="zh-CN" sz="1600"/>
              <a:t>Accecpt</a:t>
            </a:r>
          </a:p>
          <a:p>
            <a:pPr marL="342900" indent="-342900">
              <a:buAutoNum type="arabicParenR"/>
            </a:pPr>
            <a:r>
              <a:rPr lang="zh-CN" altLang="en-US" sz="1600"/>
              <a:t>当接收到</a:t>
            </a:r>
            <a:r>
              <a:rPr lang="en-US" altLang="zh-CN" sz="1600"/>
              <a:t>Accept</a:t>
            </a:r>
            <a:r>
              <a:rPr lang="zh-CN" altLang="en-US" sz="1600"/>
              <a:t>事件，获取到对应的</a:t>
            </a:r>
            <a:r>
              <a:rPr lang="en-US" altLang="zh-CN" sz="1600"/>
              <a:t>SocketChannel, </a:t>
            </a:r>
            <a:r>
              <a:rPr lang="zh-CN" altLang="en-US" sz="1600"/>
              <a:t>封装成 </a:t>
            </a:r>
            <a:r>
              <a:rPr lang="en-US" altLang="zh-CN" sz="1600"/>
              <a:t>NIOScoketChannel</a:t>
            </a:r>
            <a:r>
              <a:rPr lang="zh-CN" altLang="en-US" sz="1600"/>
              <a:t>并注册到</a:t>
            </a:r>
            <a:r>
              <a:rPr lang="en-US" altLang="zh-CN" sz="1600"/>
              <a:t>Worker </a:t>
            </a:r>
            <a:r>
              <a:rPr lang="zh-CN" altLang="en-US" sz="1600"/>
              <a:t>线程</a:t>
            </a:r>
            <a:r>
              <a:rPr lang="en-US" altLang="zh-CN" sz="1600"/>
              <a:t>(</a:t>
            </a:r>
            <a:r>
              <a:rPr lang="zh-CN" altLang="en-US" sz="1600"/>
              <a:t>事件循环</a:t>
            </a:r>
            <a:r>
              <a:rPr lang="en-US" altLang="zh-CN" sz="1600"/>
              <a:t>), </a:t>
            </a:r>
            <a:r>
              <a:rPr lang="zh-CN" altLang="en-US" sz="1600"/>
              <a:t>并进行维护</a:t>
            </a:r>
            <a:endParaRPr lang="en-US" altLang="zh-CN" sz="1600"/>
          </a:p>
          <a:p>
            <a:pPr marL="342900" indent="-342900">
              <a:buAutoNum type="arabicParenR"/>
            </a:pPr>
            <a:r>
              <a:rPr lang="zh-CN" altLang="en-US" sz="1600"/>
              <a:t>当</a:t>
            </a:r>
            <a:r>
              <a:rPr lang="en-US" altLang="zh-CN" sz="1600"/>
              <a:t>Worker</a:t>
            </a:r>
            <a:r>
              <a:rPr lang="zh-CN" altLang="en-US" sz="1600"/>
              <a:t>线程监听到</a:t>
            </a:r>
            <a:r>
              <a:rPr lang="en-US" altLang="zh-CN" sz="1600"/>
              <a:t>selector </a:t>
            </a:r>
            <a:r>
              <a:rPr lang="zh-CN" altLang="en-US" sz="1600"/>
              <a:t>中通道发生自己感兴趣的事件后，就进行处理</a:t>
            </a:r>
            <a:r>
              <a:rPr lang="en-US" altLang="zh-CN" sz="1600"/>
              <a:t>(</a:t>
            </a:r>
            <a:r>
              <a:rPr lang="zh-CN" altLang="en-US" sz="1600"/>
              <a:t>就由</a:t>
            </a:r>
            <a:r>
              <a:rPr lang="en-US" altLang="zh-CN" sz="1600"/>
              <a:t>handler)</a:t>
            </a:r>
            <a:r>
              <a:rPr lang="zh-CN" altLang="en-US" sz="1600"/>
              <a:t>， 注意</a:t>
            </a:r>
            <a:r>
              <a:rPr lang="en-US" altLang="zh-CN" sz="1600"/>
              <a:t>handler </a:t>
            </a:r>
            <a:r>
              <a:rPr lang="zh-CN" altLang="en-US" sz="1600"/>
              <a:t>已经加入到通道</a:t>
            </a:r>
            <a:endParaRPr lang="en-US" altLang="zh-CN" sz="1600"/>
          </a:p>
        </p:txBody>
      </p:sp>
    </p:spTree>
    <p:extLst>
      <p:ext uri="{BB962C8B-B14F-4D97-AF65-F5344CB8AC3E}">
        <p14:creationId xmlns:p14="http://schemas.microsoft.com/office/powerpoint/2010/main" val="583972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368702"/>
            <a:ext cx="2752754" cy="3139321"/>
          </a:xfrm>
          <a:prstGeom prst="rect">
            <a:avLst/>
          </a:prstGeom>
          <a:noFill/>
        </p:spPr>
        <p:txBody>
          <a:bodyPr wrap="square" rtlCol="0">
            <a:spAutoFit/>
          </a:bodyPr>
          <a:lstStyle/>
          <a:p>
            <a:pPr fontAlgn="base"/>
            <a:r>
              <a:rPr lang="zh-CN" altLang="en-US" b="1">
                <a:solidFill>
                  <a:srgbClr val="0070C0"/>
                </a:solidFill>
              </a:rPr>
              <a:t>工作原理示意图</a:t>
            </a:r>
            <a:r>
              <a:rPr lang="en-US" altLang="zh-CN" b="1">
                <a:solidFill>
                  <a:srgbClr val="0070C0"/>
                </a:solidFill>
              </a:rPr>
              <a:t>2-</a:t>
            </a:r>
            <a:r>
              <a:rPr lang="zh-CN" altLang="en-US" b="1">
                <a:solidFill>
                  <a:srgbClr val="0070C0"/>
                </a:solidFill>
              </a:rPr>
              <a:t>进阶版</a:t>
            </a:r>
            <a:endParaRPr lang="en-US" altLang="zh-CN" b="1">
              <a:solidFill>
                <a:srgbClr val="0070C0"/>
              </a:solidFill>
            </a:endParaRPr>
          </a:p>
          <a:p>
            <a:pPr fontAlgn="base"/>
            <a:endParaRPr lang="en-US" altLang="zh-CN" b="1">
              <a:solidFill>
                <a:srgbClr val="0070C0"/>
              </a:solidFill>
            </a:endParaRPr>
          </a:p>
          <a:p>
            <a:pPr fontAlgn="base"/>
            <a:r>
              <a:rPr lang="en-US" altLang="zh-CN"/>
              <a:t>Netty </a:t>
            </a:r>
            <a:r>
              <a:rPr lang="zh-CN" altLang="en-US"/>
              <a:t>主要基于</a:t>
            </a:r>
            <a:r>
              <a:rPr lang="zh-CN" altLang="en-US" b="1"/>
              <a:t>主从 </a:t>
            </a:r>
            <a:r>
              <a:rPr lang="en-US" altLang="zh-CN" b="1"/>
              <a:t>Reactors </a:t>
            </a:r>
            <a:r>
              <a:rPr lang="zh-CN" altLang="en-US" b="1"/>
              <a:t>多线程模型</a:t>
            </a:r>
            <a:r>
              <a:rPr lang="zh-CN" altLang="en-US"/>
              <a:t>（如图）做了一定的改进，其中主从 </a:t>
            </a:r>
            <a:r>
              <a:rPr lang="en-US" altLang="zh-CN"/>
              <a:t>Reactor </a:t>
            </a:r>
            <a:r>
              <a:rPr lang="zh-CN" altLang="en-US"/>
              <a:t>多线程模型有多个 </a:t>
            </a:r>
            <a:r>
              <a:rPr lang="en-US" altLang="zh-CN"/>
              <a:t>Reactor</a:t>
            </a:r>
          </a:p>
          <a:p>
            <a:pPr fontAlgn="base"/>
            <a:endParaRPr lang="en-US" altLang="zh-CN"/>
          </a:p>
          <a:p>
            <a:pPr fontAlgn="base"/>
            <a:endParaRPr lang="en-US" altLang="zh-CN"/>
          </a:p>
          <a:p>
            <a:pPr fontAlgn="base"/>
            <a:br>
              <a:rPr lang="zh-CN" altLang="en-US"/>
            </a:br>
            <a:endParaRPr lang="en-US" altLang="zh-CN"/>
          </a:p>
        </p:txBody>
      </p:sp>
      <p:pic>
        <p:nvPicPr>
          <p:cNvPr id="187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491" y="1603771"/>
            <a:ext cx="6391275"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56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167199"/>
            <a:ext cx="9017450" cy="1785104"/>
          </a:xfrm>
          <a:prstGeom prst="rect">
            <a:avLst/>
          </a:prstGeom>
          <a:noFill/>
        </p:spPr>
        <p:txBody>
          <a:bodyPr wrap="square" rtlCol="0">
            <a:spAutoFit/>
          </a:bodyPr>
          <a:lstStyle/>
          <a:p>
            <a:pPr fontAlgn="base"/>
            <a:r>
              <a:rPr lang="zh-CN" altLang="en-US" sz="2000" b="1">
                <a:solidFill>
                  <a:srgbClr val="0070C0"/>
                </a:solidFill>
              </a:rPr>
              <a:t>工作原理示意图</a:t>
            </a:r>
            <a:r>
              <a:rPr lang="en-US" altLang="zh-CN" sz="2000" b="1">
                <a:solidFill>
                  <a:srgbClr val="0070C0"/>
                </a:solidFill>
              </a:rPr>
              <a:t>-</a:t>
            </a:r>
            <a:r>
              <a:rPr lang="zh-CN" altLang="en-US" sz="2000" b="1">
                <a:solidFill>
                  <a:srgbClr val="0070C0"/>
                </a:solidFill>
              </a:rPr>
              <a:t>详细版  </a:t>
            </a:r>
            <a:endParaRPr lang="en-US" altLang="zh-CN" sz="2000" b="1">
              <a:solidFill>
                <a:srgbClr val="0070C0"/>
              </a:solidFill>
            </a:endParaRPr>
          </a:p>
          <a:p>
            <a:pPr fontAlgn="base"/>
            <a:endParaRPr lang="en-US" altLang="zh-CN"/>
          </a:p>
          <a:p>
            <a:pPr fontAlgn="base"/>
            <a:endParaRPr lang="en-US" altLang="zh-CN"/>
          </a:p>
          <a:p>
            <a:pPr fontAlgn="base"/>
            <a:endParaRPr lang="en-US" altLang="zh-CN"/>
          </a:p>
          <a:p>
            <a:pPr fontAlgn="base"/>
            <a:br>
              <a:rPr lang="zh-CN" altLang="en-US"/>
            </a:br>
            <a:endParaRPr lang="en-US" altLang="zh-CN"/>
          </a:p>
        </p:txBody>
      </p:sp>
      <p:pic>
        <p:nvPicPr>
          <p:cNvPr id="243714" name="Picture 2" descr="C:\Users\Administrator\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939" y="97351"/>
            <a:ext cx="6281368" cy="525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1584151"/>
            <a:ext cx="5814714" cy="4616648"/>
          </a:xfrm>
          <a:prstGeom prst="rect">
            <a:avLst/>
          </a:prstGeom>
          <a:solidFill>
            <a:schemeClr val="bg1">
              <a:lumMod val="95000"/>
            </a:schemeClr>
          </a:solidFill>
        </p:spPr>
        <p:txBody>
          <a:bodyPr wrap="square" rtlCol="0">
            <a:spAutoFit/>
          </a:bodyPr>
          <a:lstStyle/>
          <a:p>
            <a:pPr marL="228600" indent="-228600">
              <a:buAutoNum type="arabicParenR"/>
            </a:pPr>
            <a:r>
              <a:rPr lang="en-US" altLang="zh-CN" sz="1400"/>
              <a:t>Netty</a:t>
            </a:r>
            <a:r>
              <a:rPr lang="zh-CN" altLang="en-US" sz="1400"/>
              <a:t>抽象出两组线程池 </a:t>
            </a:r>
            <a:r>
              <a:rPr lang="en-US" altLang="zh-CN" sz="1400"/>
              <a:t>BossGroup </a:t>
            </a:r>
            <a:r>
              <a:rPr lang="zh-CN" altLang="en-US" sz="1400"/>
              <a:t>专门负责接收客户端的连接</a:t>
            </a:r>
            <a:r>
              <a:rPr lang="en-US" altLang="zh-CN" sz="1400"/>
              <a:t>, WorkerGroup </a:t>
            </a:r>
            <a:r>
              <a:rPr lang="zh-CN" altLang="en-US" sz="1400"/>
              <a:t>专门负责网络的读写</a:t>
            </a:r>
            <a:endParaRPr lang="en-US" altLang="zh-CN" sz="1400"/>
          </a:p>
          <a:p>
            <a:pPr marL="228600" indent="-228600">
              <a:buAutoNum type="arabicParenR"/>
            </a:pPr>
            <a:r>
              <a:rPr lang="en-US" altLang="zh-CN" sz="1400"/>
              <a:t>BossGroup </a:t>
            </a:r>
            <a:r>
              <a:rPr lang="zh-CN" altLang="en-US" sz="1400"/>
              <a:t>和 </a:t>
            </a:r>
            <a:r>
              <a:rPr lang="en-US" altLang="zh-CN" sz="1400"/>
              <a:t>WorkerGroup </a:t>
            </a:r>
            <a:r>
              <a:rPr lang="zh-CN" altLang="en-US" sz="1400"/>
              <a:t>类型都是 </a:t>
            </a:r>
            <a:r>
              <a:rPr lang="en-US" altLang="zh-CN" sz="1400"/>
              <a:t>NioEventLoopGroup</a:t>
            </a:r>
          </a:p>
          <a:p>
            <a:pPr marL="228600" indent="-228600">
              <a:buAutoNum type="arabicParenR"/>
            </a:pPr>
            <a:r>
              <a:rPr lang="en-US" altLang="zh-CN" sz="1400"/>
              <a:t>NioEventLoopGroup </a:t>
            </a:r>
            <a:r>
              <a:rPr lang="zh-CN" altLang="en-US" sz="1400"/>
              <a:t>相当于一个事件循环组</a:t>
            </a:r>
            <a:r>
              <a:rPr lang="en-US" altLang="zh-CN" sz="1400"/>
              <a:t>, </a:t>
            </a:r>
            <a:r>
              <a:rPr lang="zh-CN" altLang="en-US" sz="1400"/>
              <a:t>这个组中含有多个事件循环 ，每一个事件循环是 </a:t>
            </a:r>
            <a:r>
              <a:rPr lang="en-US" altLang="zh-CN" sz="1400"/>
              <a:t>NioEventLoop</a:t>
            </a:r>
          </a:p>
          <a:p>
            <a:pPr marL="228600" indent="-228600">
              <a:buAutoNum type="arabicParenR"/>
            </a:pPr>
            <a:r>
              <a:rPr lang="en-US" altLang="zh-CN" sz="1400"/>
              <a:t>NioEventLoop </a:t>
            </a:r>
            <a:r>
              <a:rPr lang="zh-CN" altLang="en-US" sz="1400"/>
              <a:t>表示一个不断循环的执行处理任务的线程， 每个</a:t>
            </a:r>
            <a:r>
              <a:rPr lang="en-US" altLang="zh-CN" sz="1400"/>
              <a:t>NioEventLoop </a:t>
            </a:r>
            <a:r>
              <a:rPr lang="zh-CN" altLang="en-US" sz="1400"/>
              <a:t>都有一个</a:t>
            </a:r>
            <a:r>
              <a:rPr lang="en-US" altLang="zh-CN" sz="1400"/>
              <a:t>selector , </a:t>
            </a:r>
            <a:r>
              <a:rPr lang="zh-CN" altLang="en-US" sz="1400"/>
              <a:t>用于监听绑定在其上的</a:t>
            </a:r>
            <a:r>
              <a:rPr lang="en-US" altLang="zh-CN" sz="1400"/>
              <a:t>socket</a:t>
            </a:r>
            <a:r>
              <a:rPr lang="zh-CN" altLang="en-US" sz="1400"/>
              <a:t>的网络通讯</a:t>
            </a:r>
            <a:endParaRPr lang="en-US" altLang="zh-CN" sz="1400"/>
          </a:p>
          <a:p>
            <a:pPr marL="228600" indent="-228600">
              <a:buAutoNum type="arabicParenR"/>
            </a:pPr>
            <a:r>
              <a:rPr lang="en-US" altLang="zh-CN" sz="1400"/>
              <a:t>NioEventLoopGroup </a:t>
            </a:r>
            <a:r>
              <a:rPr lang="zh-CN" altLang="en-US" sz="1400"/>
              <a:t>可以有多个线程</a:t>
            </a:r>
            <a:r>
              <a:rPr lang="en-US" altLang="zh-CN" sz="1400"/>
              <a:t>, </a:t>
            </a:r>
            <a:r>
              <a:rPr lang="zh-CN" altLang="en-US" sz="1400"/>
              <a:t>即可以含有多个</a:t>
            </a:r>
            <a:r>
              <a:rPr lang="en-US" altLang="zh-CN" sz="1400"/>
              <a:t>NioEventLoop</a:t>
            </a:r>
          </a:p>
          <a:p>
            <a:pPr marL="228600" indent="-228600">
              <a:buAutoNum type="arabicParenR"/>
            </a:pPr>
            <a:r>
              <a:rPr lang="zh-CN" altLang="en-US" sz="1400"/>
              <a:t>每个</a:t>
            </a:r>
            <a:r>
              <a:rPr lang="en-US" altLang="zh-CN" sz="1400"/>
              <a:t>Boss NioEventLoop </a:t>
            </a:r>
            <a:r>
              <a:rPr lang="zh-CN" altLang="en-US" sz="1400"/>
              <a:t>循环执行的步骤有</a:t>
            </a:r>
            <a:r>
              <a:rPr lang="en-US" altLang="zh-CN" sz="1400"/>
              <a:t>3</a:t>
            </a:r>
            <a:r>
              <a:rPr lang="zh-CN" altLang="en-US" sz="1400"/>
              <a:t>步</a:t>
            </a:r>
            <a:endParaRPr lang="en-US" altLang="zh-CN" sz="1400"/>
          </a:p>
          <a:p>
            <a:pPr marL="342900" indent="-342900">
              <a:buAutoNum type="arabicPeriod"/>
            </a:pPr>
            <a:r>
              <a:rPr lang="zh-CN" altLang="en-US" sz="1400"/>
              <a:t>轮询</a:t>
            </a:r>
            <a:r>
              <a:rPr lang="en-US" altLang="zh-CN" sz="1400"/>
              <a:t>accept </a:t>
            </a:r>
            <a:r>
              <a:rPr lang="zh-CN" altLang="en-US" sz="1400"/>
              <a:t>事件</a:t>
            </a:r>
            <a:endParaRPr lang="en-US" altLang="zh-CN" sz="1400"/>
          </a:p>
          <a:p>
            <a:pPr marL="342900" indent="-342900">
              <a:buAutoNum type="arabicPeriod"/>
            </a:pPr>
            <a:r>
              <a:rPr lang="zh-CN" altLang="en-US" sz="1400"/>
              <a:t>处理</a:t>
            </a:r>
            <a:r>
              <a:rPr lang="en-US" altLang="zh-CN" sz="1400"/>
              <a:t>accept </a:t>
            </a:r>
            <a:r>
              <a:rPr lang="zh-CN" altLang="en-US" sz="1400"/>
              <a:t>事件 </a:t>
            </a:r>
            <a:r>
              <a:rPr lang="en-US" altLang="zh-CN" sz="1400"/>
              <a:t>, </a:t>
            </a:r>
            <a:r>
              <a:rPr lang="zh-CN" altLang="en-US" sz="1400"/>
              <a:t>与</a:t>
            </a:r>
            <a:r>
              <a:rPr lang="en-US" altLang="zh-CN" sz="1400"/>
              <a:t>client</a:t>
            </a:r>
            <a:r>
              <a:rPr lang="zh-CN" altLang="en-US" sz="1400"/>
              <a:t>建立连接 </a:t>
            </a:r>
            <a:r>
              <a:rPr lang="en-US" altLang="zh-CN" sz="1400"/>
              <a:t>, </a:t>
            </a:r>
            <a:r>
              <a:rPr lang="zh-CN" altLang="en-US" sz="1400"/>
              <a:t>生成</a:t>
            </a:r>
            <a:r>
              <a:rPr lang="en-US" altLang="zh-CN" sz="1400"/>
              <a:t>NioScocketChannel , </a:t>
            </a:r>
            <a:r>
              <a:rPr lang="zh-CN" altLang="en-US" sz="1400"/>
              <a:t>并将其注册到某个</a:t>
            </a:r>
            <a:r>
              <a:rPr lang="en-US" altLang="zh-CN" sz="1400"/>
              <a:t>worker NIOEventLoop </a:t>
            </a:r>
            <a:r>
              <a:rPr lang="zh-CN" altLang="en-US" sz="1400"/>
              <a:t>上的 </a:t>
            </a:r>
            <a:r>
              <a:rPr lang="en-US" altLang="zh-CN" sz="1400"/>
              <a:t>selector </a:t>
            </a:r>
          </a:p>
          <a:p>
            <a:pPr marL="342900" indent="-342900">
              <a:buAutoNum type="arabicPeriod"/>
            </a:pPr>
            <a:r>
              <a:rPr lang="zh-CN" altLang="en-US" sz="1400"/>
              <a:t>处理任务队列的任务 ， 即 </a:t>
            </a:r>
            <a:r>
              <a:rPr lang="en-US" altLang="zh-CN" sz="1400"/>
              <a:t>runAllTasks</a:t>
            </a:r>
          </a:p>
          <a:p>
            <a:r>
              <a:rPr lang="en-US" altLang="zh-CN" sz="1400"/>
              <a:t>7) </a:t>
            </a:r>
            <a:r>
              <a:rPr lang="zh-CN" altLang="en-US" sz="1400"/>
              <a:t>每个 </a:t>
            </a:r>
            <a:r>
              <a:rPr lang="en-US" altLang="zh-CN" sz="1400"/>
              <a:t>Worker NIOEventLoop </a:t>
            </a:r>
            <a:r>
              <a:rPr lang="zh-CN" altLang="en-US" sz="1400"/>
              <a:t>循环执行的步骤</a:t>
            </a:r>
            <a:endParaRPr lang="en-US" altLang="zh-CN" sz="1400"/>
          </a:p>
          <a:p>
            <a:pPr marL="342900" indent="-342900">
              <a:buAutoNum type="arabicPeriod"/>
            </a:pPr>
            <a:r>
              <a:rPr lang="zh-CN" altLang="en-US" sz="1400"/>
              <a:t>轮询</a:t>
            </a:r>
            <a:r>
              <a:rPr lang="en-US" altLang="zh-CN" sz="1400"/>
              <a:t>read, write </a:t>
            </a:r>
            <a:r>
              <a:rPr lang="zh-CN" altLang="en-US" sz="1400"/>
              <a:t>事件</a:t>
            </a:r>
            <a:endParaRPr lang="en-US" altLang="zh-CN" sz="1400"/>
          </a:p>
          <a:p>
            <a:pPr marL="342900" indent="-342900">
              <a:buAutoNum type="arabicPeriod"/>
            </a:pPr>
            <a:r>
              <a:rPr lang="zh-CN" altLang="en-US" sz="1400"/>
              <a:t>处理</a:t>
            </a:r>
            <a:r>
              <a:rPr lang="en-US" altLang="zh-CN" sz="1400"/>
              <a:t>i/o</a:t>
            </a:r>
            <a:r>
              <a:rPr lang="zh-CN" altLang="en-US" sz="1400"/>
              <a:t>事件， 即</a:t>
            </a:r>
            <a:r>
              <a:rPr lang="en-US" altLang="zh-CN" sz="1400"/>
              <a:t>read , write </a:t>
            </a:r>
            <a:r>
              <a:rPr lang="zh-CN" altLang="en-US" sz="1400"/>
              <a:t>事件，在对应</a:t>
            </a:r>
            <a:r>
              <a:rPr lang="en-US" altLang="zh-CN" sz="1400"/>
              <a:t>NioScocketChannel </a:t>
            </a:r>
            <a:r>
              <a:rPr lang="zh-CN" altLang="en-US" sz="1400"/>
              <a:t>处理</a:t>
            </a:r>
            <a:endParaRPr lang="en-US" altLang="zh-CN" sz="1400"/>
          </a:p>
          <a:p>
            <a:pPr marL="342900" indent="-342900">
              <a:buFontTx/>
              <a:buAutoNum type="arabicPeriod"/>
            </a:pPr>
            <a:r>
              <a:rPr lang="zh-CN" altLang="en-US" sz="1400"/>
              <a:t>处理任务队列的任务 ， 即 </a:t>
            </a:r>
            <a:r>
              <a:rPr lang="en-US" altLang="zh-CN" sz="1400"/>
              <a:t>runAllTasks</a:t>
            </a:r>
          </a:p>
          <a:p>
            <a:r>
              <a:rPr lang="en-US" altLang="zh-CN" sz="1400"/>
              <a:t>8) </a:t>
            </a:r>
            <a:r>
              <a:rPr lang="zh-CN" altLang="en-US" sz="1400"/>
              <a:t>每个</a:t>
            </a:r>
            <a:r>
              <a:rPr lang="en-US" altLang="zh-CN" sz="1400"/>
              <a:t>Worker NIOEventLoop  </a:t>
            </a:r>
            <a:r>
              <a:rPr lang="zh-CN" altLang="en-US" sz="1400"/>
              <a:t>处理业务时，会使用</a:t>
            </a:r>
            <a:r>
              <a:rPr lang="en-US" altLang="zh-CN" sz="1400"/>
              <a:t>pipeline(</a:t>
            </a:r>
            <a:r>
              <a:rPr lang="zh-CN" altLang="en-US" sz="1400"/>
              <a:t>管道</a:t>
            </a:r>
            <a:r>
              <a:rPr lang="en-US" altLang="zh-CN" sz="1400"/>
              <a:t>), pipeline </a:t>
            </a:r>
            <a:r>
              <a:rPr lang="zh-CN" altLang="en-US" sz="1400"/>
              <a:t>中包含了 </a:t>
            </a:r>
            <a:r>
              <a:rPr lang="en-US" altLang="zh-CN" sz="1400"/>
              <a:t>channel , </a:t>
            </a:r>
            <a:r>
              <a:rPr lang="zh-CN" altLang="en-US" sz="1400"/>
              <a:t>即通过</a:t>
            </a:r>
            <a:r>
              <a:rPr lang="en-US" altLang="zh-CN" sz="1400"/>
              <a:t>pipeline </a:t>
            </a:r>
            <a:r>
              <a:rPr lang="zh-CN" altLang="en-US" sz="1400"/>
              <a:t>可以获取到对应通道</a:t>
            </a:r>
            <a:r>
              <a:rPr lang="en-US" altLang="zh-CN" sz="1400"/>
              <a:t>, </a:t>
            </a:r>
            <a:r>
              <a:rPr lang="zh-CN" altLang="en-US" sz="1400"/>
              <a:t>管道中维护了很多的 处理器</a:t>
            </a:r>
            <a:endParaRPr lang="en-US" altLang="zh-CN" sz="1400"/>
          </a:p>
        </p:txBody>
      </p:sp>
    </p:spTree>
    <p:extLst>
      <p:ext uri="{BB962C8B-B14F-4D97-AF65-F5344CB8AC3E}">
        <p14:creationId xmlns:p14="http://schemas.microsoft.com/office/powerpoint/2010/main" val="424640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Java BIO </a:t>
            </a:r>
            <a:r>
              <a:rPr lang="zh-CN" altLang="en-US" sz="4000" b="1" dirty="0">
                <a:solidFill>
                  <a:schemeClr val="accent1"/>
                </a:solidFill>
                <a:latin typeface="楷体" panose="02010609060101010101" pitchFamily="49" charset="-122"/>
                <a:ea typeface="楷体" panose="02010609060101010101" pitchFamily="49" charset="-122"/>
              </a:rPr>
              <a:t>的问题</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9" name="TextBox 1">
            <a:extLst>
              <a:ext uri="{FF2B5EF4-FFF2-40B4-BE49-F238E27FC236}">
                <a16:creationId xmlns:a16="http://schemas.microsoft.com/office/drawing/2014/main" id="{074CB806-50EA-4BE9-A2B5-101C40E81302}"/>
              </a:ext>
            </a:extLst>
          </p:cNvPr>
          <p:cNvSpPr txBox="1"/>
          <p:nvPr/>
        </p:nvSpPr>
        <p:spPr>
          <a:xfrm>
            <a:off x="126083" y="1008087"/>
            <a:ext cx="9001000" cy="3908762"/>
          </a:xfrm>
          <a:prstGeom prst="rect">
            <a:avLst/>
          </a:prstGeom>
          <a:noFill/>
        </p:spPr>
        <p:txBody>
          <a:bodyPr wrap="square" rtlCol="0">
            <a:spAutoFit/>
          </a:bodyPr>
          <a:lstStyle/>
          <a:p>
            <a:endParaRPr lang="en-US" altLang="zh-CN" dirty="0"/>
          </a:p>
          <a:p>
            <a:pPr marL="342900" indent="-342900">
              <a:buAutoNum type="arabicParenR"/>
            </a:pPr>
            <a:r>
              <a:rPr lang="zh-CN" altLang="en-US" sz="2000" dirty="0">
                <a:latin typeface="Arial" panose="020B0604020202020204" pitchFamily="34" charset="0"/>
                <a:cs typeface="Arial" pitchFamily="34" charset="0"/>
              </a:rPr>
              <a:t>每个请求都需要创建独立的线程，与对应的客户端进行数据 </a:t>
            </a:r>
            <a:r>
              <a:rPr lang="en-US" altLang="zh-CN" sz="2000" dirty="0">
                <a:latin typeface="Arial" panose="020B0604020202020204" pitchFamily="34" charset="0"/>
                <a:cs typeface="Arial" pitchFamily="34" charset="0"/>
              </a:rPr>
              <a:t>Read</a:t>
            </a:r>
            <a:r>
              <a:rPr lang="zh-CN" altLang="en-US" sz="2000" dirty="0">
                <a:latin typeface="Arial" panose="020B0604020202020204" pitchFamily="34" charset="0"/>
                <a:cs typeface="Arial" pitchFamily="34" charset="0"/>
              </a:rPr>
              <a:t>，业务处理，数据 </a:t>
            </a:r>
            <a:r>
              <a:rPr lang="en-US" altLang="zh-CN" sz="2000" dirty="0">
                <a:latin typeface="Arial" panose="020B0604020202020204" pitchFamily="34" charset="0"/>
                <a:cs typeface="Arial" pitchFamily="34" charset="0"/>
              </a:rPr>
              <a:t>Write </a:t>
            </a:r>
            <a:r>
              <a:rPr lang="zh-CN" altLang="en-US" sz="2000" dirty="0">
                <a:latin typeface="Arial" panose="020B0604020202020204" pitchFamily="34" charset="0"/>
                <a:cs typeface="Arial" pitchFamily="34" charset="0"/>
              </a:rPr>
              <a:t>。</a:t>
            </a:r>
            <a:endParaRPr lang="en-US" altLang="zh-CN" sz="2000" dirty="0">
              <a:latin typeface="Arial" pitchFamily="34" charset="0"/>
              <a:cs typeface="Arial" pitchFamily="34" charset="0"/>
            </a:endParaRPr>
          </a:p>
          <a:p>
            <a:pPr marL="342900" indent="-342900">
              <a:buAutoNum type="arabicParenR"/>
            </a:pPr>
            <a:endParaRPr lang="en-US" altLang="zh-CN" sz="2000" dirty="0">
              <a:latin typeface="Arial" pitchFamily="34" charset="0"/>
              <a:cs typeface="Arial" pitchFamily="34" charset="0"/>
            </a:endParaRPr>
          </a:p>
          <a:p>
            <a:pPr marL="342900" indent="-342900">
              <a:buAutoNum type="arabicParenR"/>
            </a:pPr>
            <a:r>
              <a:rPr lang="zh-CN" altLang="en-US" sz="2000" dirty="0">
                <a:latin typeface="Arial" panose="020B0604020202020204" pitchFamily="34" charset="0"/>
                <a:cs typeface="Arial" pitchFamily="34" charset="0"/>
              </a:rPr>
              <a:t>当并发数较大时，需要</a:t>
            </a:r>
            <a:r>
              <a:rPr lang="zh-CN" altLang="en-US" sz="2000" b="1" dirty="0">
                <a:solidFill>
                  <a:srgbClr val="EA0000"/>
                </a:solidFill>
                <a:latin typeface="Arial" panose="020B0604020202020204" pitchFamily="34" charset="0"/>
                <a:cs typeface="Arial" pitchFamily="34" charset="0"/>
              </a:rPr>
              <a:t>创建大量线程来处理连接</a:t>
            </a:r>
            <a:r>
              <a:rPr lang="zh-CN" altLang="en-US" sz="2000" dirty="0">
                <a:latin typeface="Arial" panose="020B0604020202020204" pitchFamily="34" charset="0"/>
                <a:cs typeface="Arial" pitchFamily="34" charset="0"/>
              </a:rPr>
              <a:t>，系统资源占用较大。</a:t>
            </a:r>
            <a:endParaRPr lang="en-US" altLang="zh-CN" sz="2000" dirty="0">
              <a:latin typeface="Arial" pitchFamily="34" charset="0"/>
              <a:cs typeface="Arial" pitchFamily="34" charset="0"/>
            </a:endParaRPr>
          </a:p>
          <a:p>
            <a:pPr marL="342900" indent="-342900">
              <a:buAutoNum type="arabicParenR"/>
            </a:pPr>
            <a:endParaRPr lang="en-US" altLang="zh-CN" sz="2000" dirty="0">
              <a:latin typeface="Arial" pitchFamily="34" charset="0"/>
              <a:cs typeface="Arial" pitchFamily="34" charset="0"/>
            </a:endParaRPr>
          </a:p>
          <a:p>
            <a:pPr marL="342900" indent="-342900">
              <a:buAutoNum type="arabicParenR"/>
            </a:pPr>
            <a:r>
              <a:rPr lang="zh-CN" altLang="en-US" sz="2000" dirty="0">
                <a:latin typeface="Arial" panose="020B0604020202020204" pitchFamily="34" charset="0"/>
                <a:cs typeface="Arial" pitchFamily="34" charset="0"/>
              </a:rPr>
              <a:t>连接建立后，如果当前线程暂时没有数据可读，则线程就阻塞在 </a:t>
            </a:r>
            <a:r>
              <a:rPr lang="en-US" altLang="zh-CN" sz="2000" dirty="0">
                <a:latin typeface="Arial" panose="020B0604020202020204" pitchFamily="34" charset="0"/>
                <a:cs typeface="Arial" pitchFamily="34" charset="0"/>
              </a:rPr>
              <a:t>Read </a:t>
            </a:r>
            <a:r>
              <a:rPr lang="zh-CN" altLang="en-US" sz="2000" dirty="0">
                <a:latin typeface="Arial" panose="020B0604020202020204" pitchFamily="34" charset="0"/>
                <a:cs typeface="Arial" pitchFamily="34" charset="0"/>
              </a:rPr>
              <a:t>操作上，造成线程资源浪费</a:t>
            </a:r>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4254596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快速入门实例</a:t>
            </a:r>
            <a:r>
              <a:rPr lang="en-US" altLang="zh-CN" sz="2200" b="1"/>
              <a:t>-TCP</a:t>
            </a:r>
            <a:r>
              <a:rPr lang="zh-CN" altLang="en-US" sz="2200" b="1"/>
              <a:t>服务 </a:t>
            </a:r>
            <a:endParaRPr lang="en-US" altLang="zh-CN" sz="2200" b="1"/>
          </a:p>
        </p:txBody>
      </p:sp>
      <p:sp>
        <p:nvSpPr>
          <p:cNvPr id="2" name="TextBox 1"/>
          <p:cNvSpPr txBox="1"/>
          <p:nvPr/>
        </p:nvSpPr>
        <p:spPr>
          <a:xfrm>
            <a:off x="541681" y="1368702"/>
            <a:ext cx="9017450" cy="2893100"/>
          </a:xfrm>
          <a:prstGeom prst="rect">
            <a:avLst/>
          </a:prstGeom>
          <a:noFill/>
        </p:spPr>
        <p:txBody>
          <a:bodyPr wrap="square" rtlCol="0">
            <a:spAutoFit/>
          </a:bodyPr>
          <a:lstStyle/>
          <a:p>
            <a:pPr fontAlgn="base"/>
            <a:endParaRPr lang="en-US" altLang="zh-CN" sz="2000" b="1">
              <a:solidFill>
                <a:srgbClr val="0070C0"/>
              </a:solidFill>
            </a:endParaRPr>
          </a:p>
          <a:p>
            <a:pPr marL="342900" indent="-342900">
              <a:buAutoNum type="arabicParenR"/>
            </a:pPr>
            <a:r>
              <a:rPr lang="zh-CN" altLang="en-US"/>
              <a:t>实例要求：使用</a:t>
            </a:r>
            <a:r>
              <a:rPr lang="en-US" altLang="zh-CN"/>
              <a:t>IDEA </a:t>
            </a:r>
            <a:r>
              <a:rPr lang="zh-CN" altLang="en-US"/>
              <a:t>创建</a:t>
            </a:r>
            <a:r>
              <a:rPr lang="en-US" altLang="zh-CN"/>
              <a:t>Netty</a:t>
            </a:r>
            <a:r>
              <a:rPr lang="zh-CN" altLang="en-US"/>
              <a:t>项目</a:t>
            </a:r>
            <a:endParaRPr lang="en-US" altLang="zh-CN"/>
          </a:p>
          <a:p>
            <a:pPr marL="342900" indent="-342900">
              <a:buAutoNum type="arabicParenR"/>
            </a:pPr>
            <a:r>
              <a:rPr lang="en-US" altLang="zh-CN"/>
              <a:t>Netty </a:t>
            </a:r>
            <a:r>
              <a:rPr lang="zh-CN" altLang="en-US"/>
              <a:t>服务器在 </a:t>
            </a:r>
            <a:r>
              <a:rPr lang="en-US" altLang="zh-CN"/>
              <a:t>6668 </a:t>
            </a:r>
            <a:r>
              <a:rPr lang="zh-CN" altLang="en-US"/>
              <a:t>端口监听，客户端能发送消息给服务器 </a:t>
            </a:r>
            <a:r>
              <a:rPr lang="en-US" altLang="zh-CN"/>
              <a:t>"hello, </a:t>
            </a:r>
            <a:r>
              <a:rPr lang="zh-CN" altLang="en-US"/>
              <a:t>服务器</a:t>
            </a:r>
            <a:r>
              <a:rPr lang="en-US" altLang="zh-CN"/>
              <a:t>~"</a:t>
            </a:r>
          </a:p>
          <a:p>
            <a:pPr marL="342900" indent="-342900">
              <a:buAutoNum type="arabicParenR"/>
            </a:pPr>
            <a:r>
              <a:rPr lang="zh-CN" altLang="en-US"/>
              <a:t>服务器可以回复消息给客户端 </a:t>
            </a:r>
            <a:r>
              <a:rPr lang="en-US" altLang="zh-CN"/>
              <a:t>"hello, </a:t>
            </a:r>
            <a:r>
              <a:rPr lang="zh-CN" altLang="en-US"/>
              <a:t>客户端</a:t>
            </a:r>
            <a:r>
              <a:rPr lang="en-US" altLang="zh-CN"/>
              <a:t>~"</a:t>
            </a:r>
          </a:p>
          <a:p>
            <a:pPr marL="342900" indent="-342900">
              <a:buAutoNum type="arabicParenR"/>
            </a:pPr>
            <a:endParaRPr lang="en-US" altLang="zh-CN"/>
          </a:p>
          <a:p>
            <a:pPr marL="342900" indent="-342900">
              <a:buAutoNum type="arabicParenR"/>
            </a:pPr>
            <a:r>
              <a:rPr lang="zh-CN" altLang="en-US"/>
              <a:t>目的：对</a:t>
            </a:r>
            <a:r>
              <a:rPr lang="en-US" altLang="zh-CN"/>
              <a:t>Netty </a:t>
            </a:r>
            <a:r>
              <a:rPr lang="zh-CN" altLang="en-US"/>
              <a:t>线程模型 有一个初步认识</a:t>
            </a:r>
            <a:r>
              <a:rPr lang="en-US" altLang="zh-CN"/>
              <a:t>, </a:t>
            </a:r>
            <a:r>
              <a:rPr lang="zh-CN" altLang="en-US"/>
              <a:t>便于理解</a:t>
            </a:r>
            <a:r>
              <a:rPr lang="en-US" altLang="zh-CN"/>
              <a:t>Netty </a:t>
            </a:r>
            <a:r>
              <a:rPr lang="zh-CN" altLang="en-US"/>
              <a:t>模型理论</a:t>
            </a:r>
            <a:endParaRPr lang="en-US" altLang="zh-CN"/>
          </a:p>
          <a:p>
            <a:pPr marL="342900" indent="-342900">
              <a:buAutoNum type="arabicParenR"/>
            </a:pPr>
            <a:r>
              <a:rPr lang="zh-CN" altLang="en-US"/>
              <a:t>看老师代码演示</a:t>
            </a:r>
            <a:endParaRPr lang="en-US" altLang="zh-CN"/>
          </a:p>
          <a:p>
            <a:r>
              <a:rPr lang="en-US" altLang="zh-CN"/>
              <a:t>5.1 </a:t>
            </a:r>
            <a:r>
              <a:rPr lang="zh-CN" altLang="en-US"/>
              <a:t>编写服务端  </a:t>
            </a:r>
            <a:r>
              <a:rPr lang="en-US" altLang="zh-CN"/>
              <a:t>5.2 </a:t>
            </a:r>
            <a:r>
              <a:rPr lang="zh-CN" altLang="en-US"/>
              <a:t>编写客户端 </a:t>
            </a:r>
            <a:r>
              <a:rPr lang="en-US" altLang="zh-CN"/>
              <a:t>5.3 </a:t>
            </a:r>
            <a:r>
              <a:rPr lang="zh-CN" altLang="en-US"/>
              <a:t>对</a:t>
            </a:r>
            <a:r>
              <a:rPr lang="en-US" altLang="zh-CN"/>
              <a:t>netty </a:t>
            </a:r>
            <a:r>
              <a:rPr lang="zh-CN" altLang="en-US"/>
              <a:t>程序进行分析，看看</a:t>
            </a:r>
            <a:r>
              <a:rPr lang="en-US" altLang="zh-CN"/>
              <a:t>netty</a:t>
            </a:r>
            <a:r>
              <a:rPr lang="zh-CN" altLang="en-US"/>
              <a:t>模型特点</a:t>
            </a:r>
            <a:endParaRPr lang="en-US" altLang="zh-CN"/>
          </a:p>
          <a:p>
            <a:endParaRPr lang="en-US" altLang="zh-CN"/>
          </a:p>
          <a:p>
            <a:r>
              <a:rPr lang="zh-CN" altLang="en-US" b="1"/>
              <a:t>说明</a:t>
            </a:r>
            <a:r>
              <a:rPr lang="en-US" altLang="zh-CN" b="1"/>
              <a:t>: </a:t>
            </a:r>
            <a:r>
              <a:rPr lang="zh-CN" altLang="en-US"/>
              <a:t>创建</a:t>
            </a:r>
            <a:r>
              <a:rPr lang="en-US" altLang="zh-CN"/>
              <a:t>Maven</a:t>
            </a:r>
            <a:r>
              <a:rPr lang="zh-CN" altLang="en-US"/>
              <a:t>项目，并引入</a:t>
            </a:r>
            <a:r>
              <a:rPr lang="en-US" altLang="zh-CN"/>
              <a:t>Netty </a:t>
            </a:r>
            <a:r>
              <a:rPr lang="zh-CN" altLang="en-US"/>
              <a:t>包</a:t>
            </a: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517121877"/>
              </p:ext>
            </p:extLst>
          </p:nvPr>
        </p:nvGraphicFramePr>
        <p:xfrm>
          <a:off x="702147" y="4392463"/>
          <a:ext cx="1411287" cy="711200"/>
        </p:xfrm>
        <a:graphic>
          <a:graphicData uri="http://schemas.openxmlformats.org/presentationml/2006/ole">
            <mc:AlternateContent xmlns:mc="http://schemas.openxmlformats.org/markup-compatibility/2006">
              <mc:Choice xmlns:v="urn:schemas-microsoft-com:vml" Requires="v">
                <p:oleObj spid="_x0000_s251034" name="包装程序外壳对象" showAsIcon="1" r:id="rId4" imgW="1411200" imgH="711360" progId="Package">
                  <p:embed/>
                </p:oleObj>
              </mc:Choice>
              <mc:Fallback>
                <p:oleObj name="包装程序外壳对象" showAsIcon="1" r:id="rId4" imgW="1411200" imgH="711360" progId="Package">
                  <p:embed/>
                  <p:pic>
                    <p:nvPicPr>
                      <p:cNvPr id="0" name=""/>
                      <p:cNvPicPr/>
                      <p:nvPr/>
                    </p:nvPicPr>
                    <p:blipFill>
                      <a:blip r:embed="rId5"/>
                      <a:stretch>
                        <a:fillRect/>
                      </a:stretch>
                    </p:blipFill>
                    <p:spPr>
                      <a:xfrm>
                        <a:off x="702147" y="4392463"/>
                        <a:ext cx="14112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51007416"/>
              </p:ext>
            </p:extLst>
          </p:nvPr>
        </p:nvGraphicFramePr>
        <p:xfrm>
          <a:off x="2214315" y="4392463"/>
          <a:ext cx="2682875" cy="711200"/>
        </p:xfrm>
        <a:graphic>
          <a:graphicData uri="http://schemas.openxmlformats.org/presentationml/2006/ole">
            <mc:AlternateContent xmlns:mc="http://schemas.openxmlformats.org/markup-compatibility/2006">
              <mc:Choice xmlns:v="urn:schemas-microsoft-com:vml" Requires="v">
                <p:oleObj spid="_x0000_s251035" name="包装程序外壳对象" showAsIcon="1" r:id="rId6" imgW="2682360" imgH="711360" progId="Package">
                  <p:embed/>
                </p:oleObj>
              </mc:Choice>
              <mc:Fallback>
                <p:oleObj name="包装程序外壳对象" showAsIcon="1" r:id="rId6" imgW="2682360" imgH="711360" progId="Package">
                  <p:embed/>
                  <p:pic>
                    <p:nvPicPr>
                      <p:cNvPr id="0" name=""/>
                      <p:cNvPicPr/>
                      <p:nvPr/>
                    </p:nvPicPr>
                    <p:blipFill>
                      <a:blip r:embed="rId7"/>
                      <a:stretch>
                        <a:fillRect/>
                      </a:stretch>
                    </p:blipFill>
                    <p:spPr>
                      <a:xfrm>
                        <a:off x="2214315" y="4392463"/>
                        <a:ext cx="2682875" cy="711200"/>
                      </a:xfrm>
                      <a:prstGeom prst="rect">
                        <a:avLst/>
                      </a:prstGeom>
                    </p:spPr>
                  </p:pic>
                </p:oleObj>
              </mc:Fallback>
            </mc:AlternateContent>
          </a:graphicData>
        </a:graphic>
      </p:graphicFrame>
    </p:spTree>
    <p:extLst>
      <p:ext uri="{BB962C8B-B14F-4D97-AF65-F5344CB8AC3E}">
        <p14:creationId xmlns:p14="http://schemas.microsoft.com/office/powerpoint/2010/main" val="526446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167199"/>
            <a:ext cx="9017450" cy="4278094"/>
          </a:xfrm>
          <a:prstGeom prst="rect">
            <a:avLst/>
          </a:prstGeom>
          <a:noFill/>
        </p:spPr>
        <p:txBody>
          <a:bodyPr wrap="square" rtlCol="0">
            <a:spAutoFit/>
          </a:bodyPr>
          <a:lstStyle/>
          <a:p>
            <a:pPr fontAlgn="base"/>
            <a:r>
              <a:rPr lang="zh-CN" altLang="en-US" sz="2000" b="1">
                <a:solidFill>
                  <a:srgbClr val="0070C0"/>
                </a:solidFill>
              </a:rPr>
              <a:t>任务队列中的 </a:t>
            </a:r>
            <a:r>
              <a:rPr lang="en-US" altLang="zh-CN" sz="2000" b="1">
                <a:solidFill>
                  <a:srgbClr val="0070C0"/>
                </a:solidFill>
              </a:rPr>
              <a:t>Task </a:t>
            </a:r>
            <a:r>
              <a:rPr lang="zh-CN" altLang="en-US" sz="2000" b="1">
                <a:solidFill>
                  <a:srgbClr val="0070C0"/>
                </a:solidFill>
              </a:rPr>
              <a:t>有 </a:t>
            </a:r>
            <a:r>
              <a:rPr lang="en-US" altLang="zh-CN" sz="2000" b="1">
                <a:solidFill>
                  <a:srgbClr val="0070C0"/>
                </a:solidFill>
              </a:rPr>
              <a:t>3 </a:t>
            </a:r>
            <a:r>
              <a:rPr lang="zh-CN" altLang="en-US" sz="2000" b="1">
                <a:solidFill>
                  <a:srgbClr val="0070C0"/>
                </a:solidFill>
              </a:rPr>
              <a:t>种典型使用场景</a:t>
            </a:r>
            <a:endParaRPr lang="en-US" altLang="zh-CN" sz="2000" b="1">
              <a:solidFill>
                <a:srgbClr val="0070C0"/>
              </a:solidFill>
            </a:endParaRPr>
          </a:p>
          <a:p>
            <a:pPr fontAlgn="base"/>
            <a:endParaRPr lang="en-US" altLang="zh-CN"/>
          </a:p>
          <a:p>
            <a:pPr marL="342900" indent="-342900" fontAlgn="base">
              <a:buAutoNum type="arabicParenR"/>
            </a:pPr>
            <a:r>
              <a:rPr lang="zh-CN" altLang="en-US">
                <a:latin typeface="Arial" pitchFamily="34" charset="0"/>
                <a:cs typeface="Arial" pitchFamily="34" charset="0"/>
              </a:rPr>
              <a:t>用户程序自定义的普通任务 </a:t>
            </a:r>
            <a:r>
              <a:rPr lang="en-US" altLang="zh-CN">
                <a:latin typeface="Arial" pitchFamily="34" charset="0"/>
                <a:cs typeface="Arial" pitchFamily="34" charset="0"/>
              </a:rPr>
              <a:t>[</a:t>
            </a:r>
            <a:r>
              <a:rPr lang="zh-CN" altLang="en-US" sz="1400">
                <a:latin typeface="Arial" pitchFamily="34" charset="0"/>
                <a:cs typeface="Arial" pitchFamily="34" charset="0"/>
              </a:rPr>
              <a:t>举例说明</a:t>
            </a:r>
            <a:r>
              <a:rPr lang="en-US" altLang="zh-CN">
                <a:latin typeface="Arial" pitchFamily="34" charset="0"/>
                <a:cs typeface="Arial" pitchFamily="34" charset="0"/>
              </a:rPr>
              <a:t>]</a:t>
            </a:r>
          </a:p>
          <a:p>
            <a:pPr marL="342900" indent="-342900" fontAlgn="base">
              <a:buAutoNum type="arabicParenR"/>
            </a:pPr>
            <a:endParaRPr lang="en-US" altLang="zh-CN">
              <a:latin typeface="Arial" pitchFamily="34" charset="0"/>
              <a:cs typeface="Arial" pitchFamily="34" charset="0"/>
            </a:endParaRPr>
          </a:p>
          <a:p>
            <a:pPr marL="342900" indent="-342900" fontAlgn="base">
              <a:buFontTx/>
              <a:buAutoNum type="arabicParenR"/>
            </a:pPr>
            <a:r>
              <a:rPr lang="zh-CN" altLang="en-US">
                <a:latin typeface="Arial" pitchFamily="34" charset="0"/>
                <a:cs typeface="Arial" pitchFamily="34" charset="0"/>
              </a:rPr>
              <a:t>用户自定义定时任务</a:t>
            </a: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fontAlgn="base">
              <a:buAutoNum type="arabicParenR"/>
            </a:pPr>
            <a:r>
              <a:rPr lang="zh-CN" altLang="en-US">
                <a:latin typeface="Arial" pitchFamily="34" charset="0"/>
                <a:cs typeface="Arial" pitchFamily="34" charset="0"/>
              </a:rPr>
              <a:t>非当前 </a:t>
            </a:r>
            <a:r>
              <a:rPr lang="en-US" altLang="zh-CN">
                <a:latin typeface="Arial" pitchFamily="34" charset="0"/>
                <a:cs typeface="Arial" pitchFamily="34" charset="0"/>
              </a:rPr>
              <a:t>Reactor </a:t>
            </a:r>
            <a:r>
              <a:rPr lang="zh-CN" altLang="en-US">
                <a:latin typeface="Arial" pitchFamily="34" charset="0"/>
                <a:cs typeface="Arial" pitchFamily="34" charset="0"/>
              </a:rPr>
              <a:t>线程调用 </a:t>
            </a:r>
            <a:r>
              <a:rPr lang="en-US" altLang="zh-CN">
                <a:latin typeface="Arial" pitchFamily="34" charset="0"/>
                <a:cs typeface="Arial" pitchFamily="34" charset="0"/>
              </a:rPr>
              <a:t>Channel </a:t>
            </a:r>
            <a:r>
              <a:rPr lang="zh-CN" altLang="en-US">
                <a:latin typeface="Arial" pitchFamily="34" charset="0"/>
                <a:cs typeface="Arial" pitchFamily="34" charset="0"/>
              </a:rPr>
              <a:t>的各种方法</a:t>
            </a:r>
            <a:br>
              <a:rPr lang="en-US" altLang="zh-CN">
                <a:latin typeface="Arial" pitchFamily="34" charset="0"/>
                <a:cs typeface="Arial" pitchFamily="34" charset="0"/>
              </a:rPr>
            </a:br>
            <a:br>
              <a:rPr lang="en-US" altLang="zh-CN">
                <a:latin typeface="Arial" pitchFamily="34" charset="0"/>
                <a:cs typeface="Arial" pitchFamily="34" charset="0"/>
              </a:rPr>
            </a:br>
            <a:r>
              <a:rPr lang="zh-CN" altLang="en-US"/>
              <a:t>例如在</a:t>
            </a:r>
            <a:r>
              <a:rPr lang="zh-CN" altLang="en-US" b="1" i="1">
                <a:solidFill>
                  <a:srgbClr val="EA0000"/>
                </a:solidFill>
              </a:rPr>
              <a:t>推送系统</a:t>
            </a:r>
            <a:r>
              <a:rPr lang="zh-CN" altLang="en-US"/>
              <a:t>的业务线程里面，根据</a:t>
            </a:r>
            <a:r>
              <a:rPr lang="zh-CN" altLang="en-US" b="1">
                <a:solidFill>
                  <a:srgbClr val="EA0000"/>
                </a:solidFill>
              </a:rPr>
              <a:t>用户的标识</a:t>
            </a:r>
            <a:r>
              <a:rPr lang="zh-CN" altLang="en-US"/>
              <a:t>，找到对应的 </a:t>
            </a:r>
            <a:r>
              <a:rPr lang="en-US" altLang="zh-CN" b="1">
                <a:solidFill>
                  <a:srgbClr val="EA0000"/>
                </a:solidFill>
              </a:rPr>
              <a:t>Channel </a:t>
            </a:r>
            <a:r>
              <a:rPr lang="zh-CN" altLang="en-US" b="1">
                <a:solidFill>
                  <a:srgbClr val="EA0000"/>
                </a:solidFill>
              </a:rPr>
              <a:t>引用</a:t>
            </a:r>
            <a:r>
              <a:rPr lang="zh-CN" altLang="en-US"/>
              <a:t>，然后调用 </a:t>
            </a:r>
            <a:r>
              <a:rPr lang="en-US" altLang="zh-CN"/>
              <a:t>Write </a:t>
            </a:r>
            <a:r>
              <a:rPr lang="zh-CN" altLang="en-US"/>
              <a:t>类方法向该用户推送消息，就会进入到这种场景。最终的 </a:t>
            </a:r>
            <a:r>
              <a:rPr lang="en-US" altLang="zh-CN"/>
              <a:t>Write </a:t>
            </a:r>
            <a:r>
              <a:rPr lang="zh-CN" altLang="en-US"/>
              <a:t>会提交到任务队列中后被</a:t>
            </a:r>
            <a:r>
              <a:rPr lang="zh-CN" altLang="en-US" b="1">
                <a:solidFill>
                  <a:srgbClr val="EA0000"/>
                </a:solidFill>
              </a:rPr>
              <a:t>异步消费</a:t>
            </a:r>
            <a:br>
              <a:rPr lang="en-US" altLang="zh-CN"/>
            </a:br>
            <a:endParaRPr lang="en-US" altLang="zh-CN">
              <a:latin typeface="Arial" pitchFamily="34" charset="0"/>
              <a:cs typeface="Arial" pitchFamily="34" charset="0"/>
            </a:endParaRPr>
          </a:p>
          <a:p>
            <a:pPr marL="342900" indent="-342900" fontAlgn="base">
              <a:buAutoNum type="arabicParenR"/>
            </a:pPr>
            <a:endParaRPr lang="en-US" altLang="zh-CN">
              <a:latin typeface="Arial" pitchFamily="34" charset="0"/>
              <a:cs typeface="Arial" pitchFamily="34" charset="0"/>
            </a:endParaRPr>
          </a:p>
          <a:p>
            <a:pPr fontAlgn="base"/>
            <a:br>
              <a:rPr lang="zh-CN" altLang="en-US"/>
            </a:br>
            <a:endParaRPr lang="en-US" altLang="zh-CN"/>
          </a:p>
        </p:txBody>
      </p:sp>
    </p:spTree>
    <p:extLst>
      <p:ext uri="{BB962C8B-B14F-4D97-AF65-F5344CB8AC3E}">
        <p14:creationId xmlns:p14="http://schemas.microsoft.com/office/powerpoint/2010/main" val="2188999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模型</a:t>
            </a:r>
            <a:endParaRPr lang="en-US" altLang="zh-CN" sz="2200" b="1"/>
          </a:p>
        </p:txBody>
      </p:sp>
      <p:sp>
        <p:nvSpPr>
          <p:cNvPr id="2" name="TextBox 1"/>
          <p:cNvSpPr txBox="1"/>
          <p:nvPr/>
        </p:nvSpPr>
        <p:spPr>
          <a:xfrm>
            <a:off x="541681" y="1368702"/>
            <a:ext cx="9017450" cy="4278094"/>
          </a:xfrm>
          <a:prstGeom prst="rect">
            <a:avLst/>
          </a:prstGeom>
          <a:noFill/>
        </p:spPr>
        <p:txBody>
          <a:bodyPr wrap="square" rtlCol="0">
            <a:spAutoFit/>
          </a:bodyPr>
          <a:lstStyle/>
          <a:p>
            <a:pPr fontAlgn="base"/>
            <a:r>
              <a:rPr lang="zh-CN" altLang="en-US" sz="2000" b="1">
                <a:solidFill>
                  <a:srgbClr val="0070C0"/>
                </a:solidFill>
              </a:rPr>
              <a:t>方案再说明</a:t>
            </a:r>
            <a:endParaRPr lang="en-US" altLang="zh-CN" sz="2000" b="1">
              <a:solidFill>
                <a:srgbClr val="0070C0"/>
              </a:solidFill>
            </a:endParaRPr>
          </a:p>
          <a:p>
            <a:pPr marL="342900" indent="-342900" fontAlgn="base">
              <a:buAutoNum type="arabicParenR"/>
            </a:pPr>
            <a:r>
              <a:rPr lang="en-US" altLang="zh-CN"/>
              <a:t>Netty </a:t>
            </a:r>
            <a:r>
              <a:rPr lang="zh-CN" altLang="en-US"/>
              <a:t>抽象出两组</a:t>
            </a:r>
            <a:r>
              <a:rPr lang="zh-CN" altLang="en-US" b="1"/>
              <a:t>线程池</a:t>
            </a:r>
            <a:r>
              <a:rPr lang="zh-CN" altLang="en-US"/>
              <a:t>，</a:t>
            </a:r>
            <a:r>
              <a:rPr lang="en-US" altLang="zh-CN"/>
              <a:t>BossGroup </a:t>
            </a:r>
            <a:r>
              <a:rPr lang="zh-CN" altLang="en-US"/>
              <a:t>专门负责接收客户端连接，</a:t>
            </a:r>
            <a:r>
              <a:rPr lang="en-US" altLang="zh-CN"/>
              <a:t>WorkerGroup </a:t>
            </a:r>
            <a:r>
              <a:rPr lang="zh-CN" altLang="en-US"/>
              <a:t>专门负责网络读写操作。</a:t>
            </a:r>
            <a:endParaRPr lang="en-US" altLang="zh-CN"/>
          </a:p>
          <a:p>
            <a:pPr marL="342900" indent="-342900" fontAlgn="base">
              <a:buAutoNum type="arabicParenR"/>
            </a:pPr>
            <a:r>
              <a:rPr lang="en-US" altLang="zh-CN"/>
              <a:t>NioEventLoop </a:t>
            </a:r>
            <a:r>
              <a:rPr lang="zh-CN" altLang="en-US"/>
              <a:t>表示一个不断循环执行处理任务的线程，每个 </a:t>
            </a:r>
            <a:r>
              <a:rPr lang="en-US" altLang="zh-CN"/>
              <a:t>NioEventLoop </a:t>
            </a:r>
            <a:r>
              <a:rPr lang="zh-CN" altLang="en-US"/>
              <a:t>都有一个 </a:t>
            </a:r>
            <a:r>
              <a:rPr lang="en-US" altLang="zh-CN"/>
              <a:t>selector</a:t>
            </a:r>
            <a:r>
              <a:rPr lang="zh-CN" altLang="en-US"/>
              <a:t>，用于监听绑定在其上的 </a:t>
            </a:r>
            <a:r>
              <a:rPr lang="en-US" altLang="zh-CN"/>
              <a:t>socket </a:t>
            </a:r>
            <a:r>
              <a:rPr lang="zh-CN" altLang="en-US"/>
              <a:t>网络通道。</a:t>
            </a:r>
            <a:endParaRPr lang="en-US" altLang="zh-CN"/>
          </a:p>
          <a:p>
            <a:pPr marL="342900" indent="-342900" fontAlgn="base">
              <a:buAutoNum type="arabicParenR"/>
            </a:pPr>
            <a:r>
              <a:rPr lang="en-US" altLang="zh-CN"/>
              <a:t>NioEventLoop </a:t>
            </a:r>
            <a:r>
              <a:rPr lang="zh-CN" altLang="en-US"/>
              <a:t>内部采用串行化设计，从消息的读取</a:t>
            </a:r>
            <a:r>
              <a:rPr lang="en-US" altLang="zh-CN"/>
              <a:t>-&gt;</a:t>
            </a:r>
            <a:r>
              <a:rPr lang="zh-CN" altLang="en-US"/>
              <a:t>解码</a:t>
            </a:r>
            <a:r>
              <a:rPr lang="en-US" altLang="zh-CN"/>
              <a:t>-&gt;</a:t>
            </a:r>
            <a:r>
              <a:rPr lang="zh-CN" altLang="en-US"/>
              <a:t>处理</a:t>
            </a:r>
            <a:r>
              <a:rPr lang="en-US" altLang="zh-CN"/>
              <a:t>-&gt;</a:t>
            </a:r>
            <a:r>
              <a:rPr lang="zh-CN" altLang="en-US"/>
              <a:t>编码</a:t>
            </a:r>
            <a:r>
              <a:rPr lang="en-US" altLang="zh-CN"/>
              <a:t>-&gt;</a:t>
            </a:r>
            <a:r>
              <a:rPr lang="zh-CN" altLang="en-US"/>
              <a:t>发送，始终由 </a:t>
            </a:r>
            <a:r>
              <a:rPr lang="en-US" altLang="zh-CN"/>
              <a:t>IO </a:t>
            </a:r>
            <a:r>
              <a:rPr lang="zh-CN" altLang="en-US"/>
              <a:t>线程 </a:t>
            </a:r>
            <a:r>
              <a:rPr lang="en-US" altLang="zh-CN"/>
              <a:t>NioEventLoop </a:t>
            </a:r>
            <a:r>
              <a:rPr lang="zh-CN" altLang="en-US"/>
              <a:t>负责</a:t>
            </a:r>
            <a:endParaRPr lang="en-US" altLang="zh-CN"/>
          </a:p>
          <a:p>
            <a:pPr fontAlgn="base"/>
            <a:endParaRPr lang="en-US" altLang="zh-CN"/>
          </a:p>
          <a:p>
            <a:pPr marL="285750" indent="-285750" fontAlgn="base">
              <a:buFont typeface="Arial" pitchFamily="34" charset="0"/>
              <a:buChar char="•"/>
            </a:pPr>
            <a:r>
              <a:rPr lang="en-US" altLang="zh-CN"/>
              <a:t>      NioEventLoopGroup </a:t>
            </a:r>
            <a:r>
              <a:rPr lang="zh-CN" altLang="en-US"/>
              <a:t>下包含多个 </a:t>
            </a:r>
            <a:r>
              <a:rPr lang="en-US" altLang="zh-CN"/>
              <a:t>NioEventLoop</a:t>
            </a:r>
          </a:p>
          <a:p>
            <a:pPr marL="285750" indent="-285750" fontAlgn="base">
              <a:buFont typeface="Arial" pitchFamily="34" charset="0"/>
              <a:buChar char="•"/>
            </a:pPr>
            <a:r>
              <a:rPr lang="en-US" altLang="zh-CN"/>
              <a:t> </a:t>
            </a:r>
            <a:r>
              <a:rPr lang="zh-CN" altLang="en-US"/>
              <a:t>每个 </a:t>
            </a:r>
            <a:r>
              <a:rPr lang="en-US" altLang="zh-CN"/>
              <a:t>NioEventLoop </a:t>
            </a:r>
            <a:r>
              <a:rPr lang="zh-CN" altLang="en-US"/>
              <a:t>中包含有一个 </a:t>
            </a:r>
            <a:r>
              <a:rPr lang="en-US" altLang="zh-CN"/>
              <a:t>Selector</a:t>
            </a:r>
            <a:r>
              <a:rPr lang="zh-CN" altLang="en-US"/>
              <a:t>，一个 </a:t>
            </a:r>
            <a:r>
              <a:rPr lang="en-US" altLang="zh-CN"/>
              <a:t>taskQueue</a:t>
            </a:r>
          </a:p>
          <a:p>
            <a:pPr marL="285750" indent="-285750" fontAlgn="base">
              <a:buFont typeface="Arial" pitchFamily="34" charset="0"/>
              <a:buChar char="•"/>
            </a:pPr>
            <a:r>
              <a:rPr lang="en-US" altLang="zh-CN"/>
              <a:t> </a:t>
            </a:r>
            <a:r>
              <a:rPr lang="zh-CN" altLang="en-US"/>
              <a:t>每个 </a:t>
            </a:r>
            <a:r>
              <a:rPr lang="en-US" altLang="zh-CN"/>
              <a:t>NioEventLoop </a:t>
            </a:r>
            <a:r>
              <a:rPr lang="zh-CN" altLang="en-US"/>
              <a:t>的 </a:t>
            </a:r>
            <a:r>
              <a:rPr lang="en-US" altLang="zh-CN"/>
              <a:t>Selector </a:t>
            </a:r>
            <a:r>
              <a:rPr lang="zh-CN" altLang="en-US"/>
              <a:t>上可以注册监听多个 </a:t>
            </a:r>
            <a:r>
              <a:rPr lang="en-US" altLang="zh-CN"/>
              <a:t>NioChannel</a:t>
            </a:r>
          </a:p>
          <a:p>
            <a:pPr marL="285750" indent="-285750" fontAlgn="base">
              <a:buFont typeface="Arial" pitchFamily="34" charset="0"/>
              <a:buChar char="•"/>
            </a:pPr>
            <a:r>
              <a:rPr lang="en-US" altLang="zh-CN"/>
              <a:t> </a:t>
            </a:r>
            <a:r>
              <a:rPr lang="zh-CN" altLang="en-US"/>
              <a:t>每个 </a:t>
            </a:r>
            <a:r>
              <a:rPr lang="en-US" altLang="zh-CN"/>
              <a:t>NioChannel </a:t>
            </a:r>
            <a:r>
              <a:rPr lang="zh-CN" altLang="en-US"/>
              <a:t>只会绑定在唯一的 </a:t>
            </a:r>
            <a:r>
              <a:rPr lang="en-US" altLang="zh-CN"/>
              <a:t>NioEventLoop </a:t>
            </a:r>
            <a:r>
              <a:rPr lang="zh-CN" altLang="en-US"/>
              <a:t>上</a:t>
            </a:r>
          </a:p>
          <a:p>
            <a:pPr marL="285750" indent="-285750" fontAlgn="base">
              <a:buFont typeface="Arial" pitchFamily="34" charset="0"/>
              <a:buChar char="•"/>
            </a:pPr>
            <a:r>
              <a:rPr lang="zh-CN" altLang="en-US"/>
              <a:t> 每个 </a:t>
            </a:r>
            <a:r>
              <a:rPr lang="en-US" altLang="zh-CN"/>
              <a:t>NioChannel </a:t>
            </a:r>
            <a:r>
              <a:rPr lang="zh-CN" altLang="en-US"/>
              <a:t>都绑定有一个自己的 </a:t>
            </a:r>
            <a:r>
              <a:rPr lang="en-US" altLang="zh-CN"/>
              <a:t>ChannelPipeline</a:t>
            </a:r>
          </a:p>
          <a:p>
            <a:pPr fontAlgn="base"/>
            <a:br>
              <a:rPr lang="zh-CN" altLang="en-US"/>
            </a:br>
            <a:endParaRPr lang="en-US" altLang="zh-CN"/>
          </a:p>
        </p:txBody>
      </p:sp>
    </p:spTree>
    <p:extLst>
      <p:ext uri="{BB962C8B-B14F-4D97-AF65-F5344CB8AC3E}">
        <p14:creationId xmlns:p14="http://schemas.microsoft.com/office/powerpoint/2010/main" val="4082959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4031873"/>
          </a:xfrm>
          <a:prstGeom prst="rect">
            <a:avLst/>
          </a:prstGeom>
          <a:noFill/>
        </p:spPr>
        <p:txBody>
          <a:bodyPr wrap="square" rtlCol="0">
            <a:spAutoFit/>
          </a:bodyPr>
          <a:lstStyle/>
          <a:p>
            <a:pPr fontAlgn="base"/>
            <a:r>
              <a:rPr lang="zh-CN" altLang="en-US" sz="2000" b="1">
                <a:solidFill>
                  <a:srgbClr val="0070C0"/>
                </a:solidFill>
              </a:rPr>
              <a:t>基本介绍</a:t>
            </a:r>
            <a:endParaRPr lang="en-US" altLang="zh-CN" sz="2000" b="1">
              <a:solidFill>
                <a:srgbClr val="0070C0"/>
              </a:solidFill>
            </a:endParaRPr>
          </a:p>
          <a:p>
            <a:pPr fontAlgn="base"/>
            <a:endParaRPr lang="en-US" altLang="zh-CN" sz="2000" b="1">
              <a:solidFill>
                <a:srgbClr val="0070C0"/>
              </a:solidFill>
            </a:endParaRPr>
          </a:p>
          <a:p>
            <a:pPr marL="342900" indent="-342900">
              <a:buAutoNum type="arabicParenR"/>
            </a:pPr>
            <a:r>
              <a:rPr lang="zh-CN" altLang="en-US"/>
              <a:t>异步的概念和同步相对。当一个异步过程调用发出后，调用者不能立刻得到结果。实际处理这个调用的组件在完成后，通过状态、通知和回调来通知调用者。</a:t>
            </a:r>
            <a:endParaRPr lang="en-US" altLang="zh-CN"/>
          </a:p>
          <a:p>
            <a:pPr marL="342900" indent="-342900">
              <a:buAutoNum type="arabicParenR"/>
            </a:pPr>
            <a:r>
              <a:rPr lang="en-US" altLang="zh-CN"/>
              <a:t>Netty </a:t>
            </a:r>
            <a:r>
              <a:rPr lang="zh-CN" altLang="en-US"/>
              <a:t>中的 </a:t>
            </a:r>
            <a:r>
              <a:rPr lang="en-US" altLang="zh-CN"/>
              <a:t>I/O </a:t>
            </a:r>
            <a:r>
              <a:rPr lang="zh-CN" altLang="en-US"/>
              <a:t>操作是异步的，包括 </a:t>
            </a:r>
            <a:r>
              <a:rPr lang="en-US" altLang="zh-CN"/>
              <a:t>Bind</a:t>
            </a:r>
            <a:r>
              <a:rPr lang="zh-CN" altLang="en-US"/>
              <a:t>、</a:t>
            </a:r>
            <a:r>
              <a:rPr lang="en-US" altLang="zh-CN"/>
              <a:t>Write</a:t>
            </a:r>
            <a:r>
              <a:rPr lang="zh-CN" altLang="en-US"/>
              <a:t>、</a:t>
            </a:r>
            <a:r>
              <a:rPr lang="en-US" altLang="zh-CN"/>
              <a:t>Connect </a:t>
            </a:r>
            <a:r>
              <a:rPr lang="zh-CN" altLang="en-US"/>
              <a:t>等操作会简单的返回一个 </a:t>
            </a:r>
            <a:r>
              <a:rPr lang="en-US" altLang="zh-CN"/>
              <a:t>ChannelFuture</a:t>
            </a:r>
            <a:r>
              <a:rPr lang="zh-CN" altLang="en-US"/>
              <a:t>。</a:t>
            </a:r>
            <a:endParaRPr lang="en-US" altLang="zh-CN"/>
          </a:p>
          <a:p>
            <a:pPr marL="342900" indent="-342900">
              <a:buAutoNum type="arabicParenR"/>
            </a:pPr>
            <a:r>
              <a:rPr lang="zh-CN" altLang="en-US"/>
              <a:t>调用者并不能立刻获得结果，而是通过 </a:t>
            </a:r>
            <a:r>
              <a:rPr lang="en-US" altLang="zh-CN"/>
              <a:t>Future-Listener </a:t>
            </a:r>
            <a:r>
              <a:rPr lang="zh-CN" altLang="en-US"/>
              <a:t>机制，用户可以方便的主动获取或者通过通知机制获得 </a:t>
            </a:r>
            <a:r>
              <a:rPr lang="en-US" altLang="zh-CN"/>
              <a:t>IO </a:t>
            </a:r>
            <a:r>
              <a:rPr lang="zh-CN" altLang="en-US"/>
              <a:t>操作结果</a:t>
            </a:r>
            <a:endParaRPr lang="en-US" altLang="zh-CN"/>
          </a:p>
          <a:p>
            <a:pPr marL="342900" indent="-342900">
              <a:buAutoNum type="arabicParenR"/>
            </a:pPr>
            <a:r>
              <a:rPr lang="en-US" altLang="zh-CN"/>
              <a:t>Netty </a:t>
            </a:r>
            <a:r>
              <a:rPr lang="zh-CN" altLang="en-US"/>
              <a:t>的异步模型是建立在 </a:t>
            </a:r>
            <a:r>
              <a:rPr lang="en-US" altLang="zh-CN"/>
              <a:t>future </a:t>
            </a:r>
            <a:r>
              <a:rPr lang="zh-CN" altLang="en-US"/>
              <a:t>和 </a:t>
            </a:r>
            <a:r>
              <a:rPr lang="en-US" altLang="zh-CN"/>
              <a:t>callback </a:t>
            </a:r>
            <a:r>
              <a:rPr lang="zh-CN" altLang="en-US"/>
              <a:t>的之上的。</a:t>
            </a:r>
            <a:r>
              <a:rPr lang="en-US" altLang="zh-CN"/>
              <a:t>callback </a:t>
            </a:r>
            <a:r>
              <a:rPr lang="zh-CN" altLang="en-US"/>
              <a:t>就是回调。重点说 </a:t>
            </a:r>
            <a:r>
              <a:rPr lang="en-US" altLang="zh-CN"/>
              <a:t>Future</a:t>
            </a:r>
            <a:r>
              <a:rPr lang="zh-CN" altLang="en-US"/>
              <a:t>，它的核心思想是：假设一个方法 </a:t>
            </a:r>
            <a:r>
              <a:rPr lang="en-US" altLang="zh-CN"/>
              <a:t>fun</a:t>
            </a:r>
            <a:r>
              <a:rPr lang="zh-CN" altLang="en-US"/>
              <a:t>，计算过程可能非常耗时，等待 </a:t>
            </a:r>
            <a:r>
              <a:rPr lang="en-US" altLang="zh-CN"/>
              <a:t>fun</a:t>
            </a:r>
            <a:r>
              <a:rPr lang="zh-CN" altLang="en-US"/>
              <a:t>返回显然不合适。那么可以在调用 </a:t>
            </a:r>
            <a:r>
              <a:rPr lang="en-US" altLang="zh-CN"/>
              <a:t>fun </a:t>
            </a:r>
            <a:r>
              <a:rPr lang="zh-CN" altLang="en-US"/>
              <a:t>的时候，立马返回一个 </a:t>
            </a:r>
            <a:r>
              <a:rPr lang="en-US" altLang="zh-CN"/>
              <a:t>Future</a:t>
            </a:r>
            <a:r>
              <a:rPr lang="zh-CN" altLang="en-US"/>
              <a:t>，后续可以通过 </a:t>
            </a:r>
            <a:r>
              <a:rPr lang="en-US" altLang="zh-CN"/>
              <a:t>Future</a:t>
            </a:r>
            <a:r>
              <a:rPr lang="zh-CN" altLang="en-US"/>
              <a:t>去监控方法 </a:t>
            </a:r>
            <a:r>
              <a:rPr lang="en-US" altLang="zh-CN"/>
              <a:t>fun </a:t>
            </a:r>
            <a:r>
              <a:rPr lang="zh-CN" altLang="en-US"/>
              <a:t>的处理过程</a:t>
            </a:r>
            <a:r>
              <a:rPr lang="en-US" altLang="zh-CN"/>
              <a:t>(</a:t>
            </a:r>
            <a:r>
              <a:rPr lang="zh-CN" altLang="en-US"/>
              <a:t>即 ： </a:t>
            </a:r>
            <a:r>
              <a:rPr lang="en-US" altLang="zh-CN"/>
              <a:t>Future-Listener </a:t>
            </a:r>
            <a:r>
              <a:rPr lang="zh-CN" altLang="en-US"/>
              <a:t>机制</a:t>
            </a:r>
            <a:r>
              <a:rPr lang="en-US" altLang="zh-CN"/>
              <a:t>)</a:t>
            </a:r>
          </a:p>
          <a:p>
            <a:pPr fontAlgn="base"/>
            <a:br>
              <a:rPr lang="zh-CN" altLang="en-US"/>
            </a:br>
            <a:endParaRPr lang="en-US" altLang="zh-CN"/>
          </a:p>
        </p:txBody>
      </p:sp>
    </p:spTree>
    <p:extLst>
      <p:ext uri="{BB962C8B-B14F-4D97-AF65-F5344CB8AC3E}">
        <p14:creationId xmlns:p14="http://schemas.microsoft.com/office/powerpoint/2010/main" val="3853580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2092881"/>
          </a:xfrm>
          <a:prstGeom prst="rect">
            <a:avLst/>
          </a:prstGeom>
          <a:noFill/>
        </p:spPr>
        <p:txBody>
          <a:bodyPr wrap="square" rtlCol="0">
            <a:spAutoFit/>
          </a:bodyPr>
          <a:lstStyle/>
          <a:p>
            <a:pPr fontAlgn="base"/>
            <a:r>
              <a:rPr lang="en-US" altLang="zh-CN" sz="2000" b="1">
                <a:solidFill>
                  <a:srgbClr val="0070C0"/>
                </a:solidFill>
              </a:rPr>
              <a:t>Future </a:t>
            </a:r>
            <a:r>
              <a:rPr lang="zh-CN" altLang="en-US" sz="2000" b="1">
                <a:solidFill>
                  <a:srgbClr val="0070C0"/>
                </a:solidFill>
              </a:rPr>
              <a:t>说明</a:t>
            </a:r>
            <a:endParaRPr lang="en-US" altLang="zh-CN" sz="2000" b="1">
              <a:solidFill>
                <a:srgbClr val="0070C0"/>
              </a:solidFill>
            </a:endParaRPr>
          </a:p>
          <a:p>
            <a:pPr fontAlgn="base"/>
            <a:endParaRPr lang="en-US" altLang="zh-CN" sz="2000" b="1">
              <a:solidFill>
                <a:srgbClr val="0070C0"/>
              </a:solidFill>
            </a:endParaRPr>
          </a:p>
          <a:p>
            <a:pPr marL="342900" indent="-342900">
              <a:buAutoNum type="arabicParenR"/>
            </a:pPr>
            <a:r>
              <a:rPr lang="zh-CN" altLang="en-US"/>
              <a:t>表示异步的执行结果</a:t>
            </a:r>
            <a:r>
              <a:rPr lang="en-US" altLang="zh-CN"/>
              <a:t>, </a:t>
            </a:r>
            <a:r>
              <a:rPr lang="zh-CN" altLang="en-US"/>
              <a:t>可以通过它提供的方法来检测执行是否完成，比如检索计算等等</a:t>
            </a:r>
            <a:r>
              <a:rPr lang="en-US" altLang="zh-CN"/>
              <a:t>.</a:t>
            </a:r>
          </a:p>
          <a:p>
            <a:pPr marL="342900" indent="-342900">
              <a:buAutoNum type="arabicParenR"/>
            </a:pPr>
            <a:r>
              <a:rPr lang="en-US" altLang="zh-CN"/>
              <a:t>ChannelFuture </a:t>
            </a:r>
            <a:r>
              <a:rPr lang="zh-CN" altLang="en-US"/>
              <a:t>是一个接口 ： </a:t>
            </a:r>
            <a:r>
              <a:rPr lang="en-US" altLang="zh-CN" b="1"/>
              <a:t>public interface </a:t>
            </a:r>
            <a:r>
              <a:rPr lang="en-US" altLang="zh-CN"/>
              <a:t>ChannelFuture </a:t>
            </a:r>
            <a:r>
              <a:rPr lang="en-US" altLang="zh-CN" b="1"/>
              <a:t>extends </a:t>
            </a:r>
            <a:r>
              <a:rPr lang="en-US" altLang="zh-CN"/>
              <a:t>Future&lt;Void&gt;</a:t>
            </a:r>
            <a:br>
              <a:rPr lang="en-US" altLang="zh-CN"/>
            </a:br>
            <a:r>
              <a:rPr lang="zh-CN" altLang="en-US"/>
              <a:t>我们可以添加监听器，当监听的事件发生时，就会通知到监听器</a:t>
            </a:r>
            <a:r>
              <a:rPr lang="en-US" altLang="zh-CN"/>
              <a:t>. </a:t>
            </a:r>
            <a:r>
              <a:rPr lang="zh-CN" altLang="en-US"/>
              <a:t>案例说明</a:t>
            </a:r>
            <a:br>
              <a:rPr lang="zh-CN" altLang="en-US"/>
            </a:br>
            <a:endParaRPr lang="en-US" altLang="zh-CN"/>
          </a:p>
        </p:txBody>
      </p:sp>
    </p:spTree>
    <p:extLst>
      <p:ext uri="{BB962C8B-B14F-4D97-AF65-F5344CB8AC3E}">
        <p14:creationId xmlns:p14="http://schemas.microsoft.com/office/powerpoint/2010/main" val="1715751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3477875"/>
          </a:xfrm>
          <a:prstGeom prst="rect">
            <a:avLst/>
          </a:prstGeom>
          <a:noFill/>
        </p:spPr>
        <p:txBody>
          <a:bodyPr wrap="square" rtlCol="0">
            <a:spAutoFit/>
          </a:bodyPr>
          <a:lstStyle/>
          <a:p>
            <a:pPr fontAlgn="base"/>
            <a:r>
              <a:rPr lang="zh-CN" altLang="en-US" sz="2000" b="1">
                <a:solidFill>
                  <a:srgbClr val="0070C0"/>
                </a:solidFill>
              </a:rPr>
              <a:t>工作原理示意图</a:t>
            </a:r>
            <a:endParaRPr lang="en-US" altLang="zh-CN" sz="2000" b="1">
              <a:solidFill>
                <a:srgbClr val="0070C0"/>
              </a:solidFill>
            </a:endParaRPr>
          </a:p>
          <a:p>
            <a:pPr fontAlgn="base"/>
            <a:endParaRPr lang="en-US" altLang="zh-CN" sz="2000" b="1">
              <a:solidFill>
                <a:srgbClr val="0070C0"/>
              </a:solidFill>
            </a:endParaRPr>
          </a:p>
          <a:p>
            <a:br>
              <a:rPr lang="zh-CN" altLang="en-US"/>
            </a:b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88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61" y="1872183"/>
            <a:ext cx="60642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838" y="4176439"/>
            <a:ext cx="8904293" cy="1200329"/>
          </a:xfrm>
          <a:prstGeom prst="rect">
            <a:avLst/>
          </a:prstGeom>
          <a:noFill/>
        </p:spPr>
        <p:txBody>
          <a:bodyPr wrap="square" rtlCol="0">
            <a:spAutoFit/>
          </a:bodyPr>
          <a:lstStyle/>
          <a:p>
            <a:r>
              <a:rPr lang="zh-CN" altLang="en-US" b="1"/>
              <a:t>说明</a:t>
            </a:r>
            <a:r>
              <a:rPr lang="en-US" altLang="zh-CN" b="1"/>
              <a:t>:</a:t>
            </a:r>
          </a:p>
          <a:p>
            <a:pPr marL="342900" indent="-342900">
              <a:buAutoNum type="arabicParenR"/>
            </a:pPr>
            <a:r>
              <a:rPr lang="zh-CN" altLang="en-US"/>
              <a:t>在使用 </a:t>
            </a:r>
            <a:r>
              <a:rPr lang="en-US" altLang="zh-CN"/>
              <a:t>Netty </a:t>
            </a:r>
            <a:r>
              <a:rPr lang="zh-CN" altLang="en-US"/>
              <a:t>进行编程时，拦截操作和转换出入站数据只需要您提供 </a:t>
            </a:r>
            <a:r>
              <a:rPr lang="en-US" altLang="zh-CN"/>
              <a:t>callback </a:t>
            </a:r>
            <a:r>
              <a:rPr lang="zh-CN" altLang="en-US"/>
              <a:t>或利用</a:t>
            </a:r>
            <a:r>
              <a:rPr lang="en-US" altLang="zh-CN"/>
              <a:t>future </a:t>
            </a:r>
            <a:r>
              <a:rPr lang="zh-CN" altLang="en-US"/>
              <a:t>即可。这使得</a:t>
            </a:r>
            <a:r>
              <a:rPr lang="zh-CN" altLang="en-US" b="1">
                <a:solidFill>
                  <a:srgbClr val="DA0000"/>
                </a:solidFill>
              </a:rPr>
              <a:t>链式操作</a:t>
            </a:r>
            <a:r>
              <a:rPr lang="zh-CN" altLang="en-US"/>
              <a:t>简单、高效</a:t>
            </a:r>
            <a:r>
              <a:rPr lang="en-US" altLang="zh-CN"/>
              <a:t>, </a:t>
            </a:r>
            <a:r>
              <a:rPr lang="zh-CN" altLang="en-US"/>
              <a:t>并有利于编写可重用的、通用的代码。</a:t>
            </a:r>
            <a:endParaRPr lang="en-US" altLang="zh-CN"/>
          </a:p>
          <a:p>
            <a:pPr marL="342900" indent="-342900">
              <a:buAutoNum type="arabicParenR"/>
            </a:pPr>
            <a:r>
              <a:rPr lang="en-US" altLang="zh-CN"/>
              <a:t>Netty </a:t>
            </a:r>
            <a:r>
              <a:rPr lang="zh-CN" altLang="en-US"/>
              <a:t>框架的目标就是让你的业务逻辑从网络基础应用编码中分离出来、解脱出来</a:t>
            </a:r>
          </a:p>
        </p:txBody>
      </p:sp>
      <p:graphicFrame>
        <p:nvGraphicFramePr>
          <p:cNvPr id="4" name="对象 3"/>
          <p:cNvGraphicFramePr>
            <a:graphicFrameLocks noChangeAspect="1"/>
          </p:cNvGraphicFramePr>
          <p:nvPr>
            <p:extLst>
              <p:ext uri="{D42A27DB-BD31-4B8C-83A1-F6EECF244321}">
                <p14:modId xmlns:p14="http://schemas.microsoft.com/office/powerpoint/2010/main" val="2941259091"/>
              </p:ext>
            </p:extLst>
          </p:nvPr>
        </p:nvGraphicFramePr>
        <p:xfrm>
          <a:off x="6715555" y="3434567"/>
          <a:ext cx="1665287" cy="711200"/>
        </p:xfrm>
        <a:graphic>
          <a:graphicData uri="http://schemas.openxmlformats.org/presentationml/2006/ole">
            <mc:AlternateContent xmlns:mc="http://schemas.openxmlformats.org/markup-compatibility/2006">
              <mc:Choice xmlns:v="urn:schemas-microsoft-com:vml" Requires="v">
                <p:oleObj spid="_x0000_s188578" name="包装程序外壳对象" showAsIcon="1" r:id="rId5" imgW="1665360" imgH="711360" progId="Package">
                  <p:embed/>
                </p:oleObj>
              </mc:Choice>
              <mc:Fallback>
                <p:oleObj name="包装程序外壳对象" showAsIcon="1" r:id="rId5" imgW="1665360" imgH="711360" progId="Package">
                  <p:embed/>
                  <p:pic>
                    <p:nvPicPr>
                      <p:cNvPr id="0" name=""/>
                      <p:cNvPicPr/>
                      <p:nvPr/>
                    </p:nvPicPr>
                    <p:blipFill>
                      <a:blip r:embed="rId6"/>
                      <a:stretch>
                        <a:fillRect/>
                      </a:stretch>
                    </p:blipFill>
                    <p:spPr>
                      <a:xfrm>
                        <a:off x="6715555" y="3434567"/>
                        <a:ext cx="1665287" cy="711200"/>
                      </a:xfrm>
                      <a:prstGeom prst="rect">
                        <a:avLst/>
                      </a:prstGeom>
                    </p:spPr>
                  </p:pic>
                </p:oleObj>
              </mc:Fallback>
            </mc:AlternateContent>
          </a:graphicData>
        </a:graphic>
      </p:graphicFrame>
    </p:spTree>
    <p:extLst>
      <p:ext uri="{BB962C8B-B14F-4D97-AF65-F5344CB8AC3E}">
        <p14:creationId xmlns:p14="http://schemas.microsoft.com/office/powerpoint/2010/main" val="3403197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3754874"/>
          </a:xfrm>
          <a:prstGeom prst="rect">
            <a:avLst/>
          </a:prstGeom>
          <a:noFill/>
        </p:spPr>
        <p:txBody>
          <a:bodyPr wrap="square" rtlCol="0">
            <a:spAutoFit/>
          </a:bodyPr>
          <a:lstStyle/>
          <a:p>
            <a:pPr fontAlgn="base"/>
            <a:r>
              <a:rPr lang="en-US" altLang="zh-CN" sz="2000" b="1">
                <a:solidFill>
                  <a:srgbClr val="0070C0"/>
                </a:solidFill>
              </a:rPr>
              <a:t>Future-Listener </a:t>
            </a:r>
            <a:r>
              <a:rPr lang="zh-CN" altLang="en-US" sz="2000" b="1">
                <a:solidFill>
                  <a:srgbClr val="0070C0"/>
                </a:solidFill>
              </a:rPr>
              <a:t>机制</a:t>
            </a:r>
            <a:endParaRPr lang="en-US" altLang="zh-CN" sz="2000" b="1">
              <a:solidFill>
                <a:srgbClr val="0070C0"/>
              </a:solidFill>
            </a:endParaRPr>
          </a:p>
          <a:p>
            <a:pPr fontAlgn="base"/>
            <a:endParaRPr lang="en-US" altLang="zh-CN" sz="2000" b="1">
              <a:solidFill>
                <a:srgbClr val="0070C0"/>
              </a:solidFill>
            </a:endParaRPr>
          </a:p>
          <a:p>
            <a:pPr marL="342900" indent="-342900">
              <a:buAutoNum type="arabicParenR"/>
            </a:pPr>
            <a:r>
              <a:rPr lang="zh-CN" altLang="en-US"/>
              <a:t>当 </a:t>
            </a:r>
            <a:r>
              <a:rPr lang="en-US" altLang="zh-CN"/>
              <a:t>Future </a:t>
            </a:r>
            <a:r>
              <a:rPr lang="zh-CN" altLang="en-US"/>
              <a:t>对象刚刚创建时，处于非完成状态，调用者可以通过返回的 </a:t>
            </a:r>
            <a:r>
              <a:rPr lang="en-US" altLang="zh-CN"/>
              <a:t>ChannelFuture </a:t>
            </a:r>
            <a:r>
              <a:rPr lang="zh-CN" altLang="en-US"/>
              <a:t>来获取操作执行的状态，注册监听函数来执行完成后的操作。</a:t>
            </a:r>
            <a:endParaRPr lang="en-US" altLang="zh-CN"/>
          </a:p>
          <a:p>
            <a:pPr marL="342900" indent="-342900">
              <a:buAutoNum type="arabicParenR"/>
            </a:pPr>
            <a:r>
              <a:rPr lang="zh-CN" altLang="en-US"/>
              <a:t>常见有如下操作</a:t>
            </a:r>
          </a:p>
          <a:p>
            <a:endParaRPr lang="en-US" altLang="zh-CN"/>
          </a:p>
          <a:p>
            <a:pPr marL="285750" indent="-285750">
              <a:buFont typeface="Arial" pitchFamily="34" charset="0"/>
              <a:buChar char="•"/>
            </a:pPr>
            <a:r>
              <a:rPr lang="zh-CN" altLang="en-US"/>
              <a:t>通过 </a:t>
            </a:r>
            <a:r>
              <a:rPr lang="en-US" altLang="zh-CN"/>
              <a:t>isDone </a:t>
            </a:r>
            <a:r>
              <a:rPr lang="zh-CN" altLang="en-US"/>
              <a:t>方法来判断当前操作是否完成；</a:t>
            </a:r>
          </a:p>
          <a:p>
            <a:pPr marL="285750" indent="-285750">
              <a:buFont typeface="Arial" pitchFamily="34" charset="0"/>
              <a:buChar char="•"/>
            </a:pPr>
            <a:r>
              <a:rPr lang="zh-CN" altLang="en-US"/>
              <a:t>通过 </a:t>
            </a:r>
            <a:r>
              <a:rPr lang="en-US" altLang="zh-CN"/>
              <a:t>isSuccess </a:t>
            </a:r>
            <a:r>
              <a:rPr lang="zh-CN" altLang="en-US"/>
              <a:t>方法来判断已完成的当前操作是否成功；</a:t>
            </a:r>
          </a:p>
          <a:p>
            <a:pPr marL="285750" indent="-285750">
              <a:buFont typeface="Arial" pitchFamily="34" charset="0"/>
              <a:buChar char="•"/>
            </a:pPr>
            <a:r>
              <a:rPr lang="zh-CN" altLang="en-US"/>
              <a:t>通过 </a:t>
            </a:r>
            <a:r>
              <a:rPr lang="en-US" altLang="zh-CN"/>
              <a:t>getCause </a:t>
            </a:r>
            <a:r>
              <a:rPr lang="zh-CN" altLang="en-US"/>
              <a:t>方法来获取已完成的当前操作失败的原因；</a:t>
            </a:r>
          </a:p>
          <a:p>
            <a:pPr marL="285750" indent="-285750">
              <a:buFont typeface="Arial" pitchFamily="34" charset="0"/>
              <a:buChar char="•"/>
            </a:pPr>
            <a:r>
              <a:rPr lang="zh-CN" altLang="en-US"/>
              <a:t>通过 </a:t>
            </a:r>
            <a:r>
              <a:rPr lang="en-US" altLang="zh-CN"/>
              <a:t>isCancelled </a:t>
            </a:r>
            <a:r>
              <a:rPr lang="zh-CN" altLang="en-US"/>
              <a:t>方法来判断已完成的当前操作是否被取消；</a:t>
            </a:r>
          </a:p>
          <a:p>
            <a:pPr marL="285750" indent="-285750">
              <a:buFont typeface="Arial" pitchFamily="34" charset="0"/>
              <a:buChar char="•"/>
            </a:pPr>
            <a:r>
              <a:rPr lang="zh-CN" altLang="en-US"/>
              <a:t>通过 </a:t>
            </a:r>
            <a:r>
              <a:rPr lang="en-US" altLang="zh-CN"/>
              <a:t>addListener </a:t>
            </a:r>
            <a:r>
              <a:rPr lang="zh-CN" altLang="en-US"/>
              <a:t>方法来注册监听器，当操作已完成</a:t>
            </a:r>
            <a:r>
              <a:rPr lang="en-US" altLang="zh-CN"/>
              <a:t>(isDone </a:t>
            </a:r>
            <a:r>
              <a:rPr lang="zh-CN" altLang="en-US"/>
              <a:t>方法返回完成</a:t>
            </a:r>
            <a:r>
              <a:rPr lang="en-US" altLang="zh-CN"/>
              <a:t>)</a:t>
            </a:r>
            <a:r>
              <a:rPr lang="zh-CN" altLang="en-US"/>
              <a:t>，将会通知指定的监听器；如果 </a:t>
            </a:r>
            <a:r>
              <a:rPr lang="en-US" altLang="zh-CN"/>
              <a:t>Future </a:t>
            </a:r>
            <a:r>
              <a:rPr lang="zh-CN" altLang="en-US"/>
              <a:t>对象已完成，则通知指定的监听器</a:t>
            </a:r>
          </a:p>
          <a:p>
            <a:endParaRPr lang="en-US" altLang="zh-CN"/>
          </a:p>
        </p:txBody>
      </p:sp>
    </p:spTree>
    <p:extLst>
      <p:ext uri="{BB962C8B-B14F-4D97-AF65-F5344CB8AC3E}">
        <p14:creationId xmlns:p14="http://schemas.microsoft.com/office/powerpoint/2010/main" val="2091757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异步模型</a:t>
            </a:r>
            <a:endParaRPr lang="en-US" altLang="zh-CN" sz="2200" b="1"/>
          </a:p>
        </p:txBody>
      </p:sp>
      <p:sp>
        <p:nvSpPr>
          <p:cNvPr id="2" name="TextBox 1"/>
          <p:cNvSpPr txBox="1"/>
          <p:nvPr/>
        </p:nvSpPr>
        <p:spPr>
          <a:xfrm>
            <a:off x="541681" y="1368702"/>
            <a:ext cx="9017450" cy="954107"/>
          </a:xfrm>
          <a:prstGeom prst="rect">
            <a:avLst/>
          </a:prstGeom>
          <a:noFill/>
        </p:spPr>
        <p:txBody>
          <a:bodyPr wrap="square" rtlCol="0">
            <a:spAutoFit/>
          </a:bodyPr>
          <a:lstStyle/>
          <a:p>
            <a:pPr fontAlgn="base"/>
            <a:r>
              <a:rPr lang="en-US" altLang="zh-CN" sz="2000" b="1">
                <a:solidFill>
                  <a:srgbClr val="0070C0"/>
                </a:solidFill>
              </a:rPr>
              <a:t>Future-Listener </a:t>
            </a:r>
            <a:r>
              <a:rPr lang="zh-CN" altLang="en-US" sz="2000" b="1">
                <a:solidFill>
                  <a:srgbClr val="0070C0"/>
                </a:solidFill>
              </a:rPr>
              <a:t>机制</a:t>
            </a:r>
            <a:endParaRPr lang="en-US" altLang="zh-CN" sz="2000" b="1">
              <a:solidFill>
                <a:srgbClr val="0070C0"/>
              </a:solidFill>
            </a:endParaRPr>
          </a:p>
          <a:p>
            <a:pPr marL="342900" indent="-342900">
              <a:buAutoNum type="arabicParenR" startAt="3"/>
            </a:pPr>
            <a:r>
              <a:rPr lang="zh-CN" altLang="en-US"/>
              <a:t>举例说明</a:t>
            </a:r>
            <a:endParaRPr lang="en-US" altLang="zh-CN"/>
          </a:p>
          <a:p>
            <a:r>
              <a:rPr lang="zh-CN" altLang="en-US"/>
              <a:t>演示：绑定端口是异步操作，当绑定操作处理完，将会调用相应的监听器处理逻辑</a:t>
            </a:r>
            <a:endParaRPr lang="en-US" altLang="zh-CN"/>
          </a:p>
        </p:txBody>
      </p:sp>
      <p:sp>
        <p:nvSpPr>
          <p:cNvPr id="3" name="TextBox 2"/>
          <p:cNvSpPr txBox="1"/>
          <p:nvPr/>
        </p:nvSpPr>
        <p:spPr>
          <a:xfrm>
            <a:off x="414115" y="2448247"/>
            <a:ext cx="9145016" cy="3139321"/>
          </a:xfrm>
          <a:prstGeom prst="rect">
            <a:avLst/>
          </a:prstGeom>
          <a:solidFill>
            <a:schemeClr val="bg1">
              <a:lumMod val="95000"/>
            </a:schemeClr>
          </a:solidFill>
        </p:spPr>
        <p:txBody>
          <a:bodyPr wrap="square" rtlCol="0">
            <a:spAutoFit/>
          </a:bodyPr>
          <a:lstStyle/>
          <a:p>
            <a:r>
              <a:rPr lang="en-US" altLang="zh-CN"/>
              <a:t>serverBootstrap.bind(port).addListener(future -&gt; {</a:t>
            </a:r>
          </a:p>
          <a:p>
            <a:r>
              <a:rPr lang="en-US" altLang="zh-CN"/>
              <a:t>       if(future.isSuccess()) {</a:t>
            </a:r>
          </a:p>
          <a:p>
            <a:r>
              <a:rPr lang="en-US" altLang="zh-CN"/>
              <a:t>           System.out.println(newDate() + ": </a:t>
            </a:r>
            <a:r>
              <a:rPr lang="zh-CN" altLang="en-US"/>
              <a:t>端口</a:t>
            </a:r>
            <a:r>
              <a:rPr lang="en-US" altLang="zh-CN"/>
              <a:t>["+ port + "]</a:t>
            </a:r>
            <a:r>
              <a:rPr lang="zh-CN" altLang="en-US"/>
              <a:t>绑定成功</a:t>
            </a:r>
            <a:r>
              <a:rPr lang="en-US" altLang="zh-CN"/>
              <a:t>!");</a:t>
            </a:r>
          </a:p>
          <a:p>
            <a:r>
              <a:rPr lang="en-US" altLang="zh-CN"/>
              <a:t>       } else{</a:t>
            </a:r>
          </a:p>
          <a:p>
            <a:r>
              <a:rPr lang="en-US" altLang="zh-CN"/>
              <a:t>           System.err.println("</a:t>
            </a:r>
            <a:r>
              <a:rPr lang="zh-CN" altLang="en-US"/>
              <a:t>端口</a:t>
            </a:r>
            <a:r>
              <a:rPr lang="en-US" altLang="zh-CN"/>
              <a:t>["+ port + "]</a:t>
            </a:r>
            <a:r>
              <a:rPr lang="zh-CN" altLang="en-US"/>
              <a:t>绑定失败</a:t>
            </a:r>
            <a:r>
              <a:rPr lang="en-US" altLang="zh-CN"/>
              <a:t>!");</a:t>
            </a:r>
          </a:p>
          <a:p>
            <a:r>
              <a:rPr lang="en-US" altLang="zh-CN"/>
              <a:t>       }</a:t>
            </a:r>
          </a:p>
          <a:p>
            <a:r>
              <a:rPr lang="en-US" altLang="zh-CN"/>
              <a:t>   });</a:t>
            </a:r>
          </a:p>
          <a:p>
            <a:endParaRPr lang="en-US" altLang="zh-CN"/>
          </a:p>
          <a:p>
            <a:r>
              <a:rPr lang="zh-CN" altLang="en-US" b="1">
                <a:solidFill>
                  <a:srgbClr val="DA0000"/>
                </a:solidFill>
              </a:rPr>
              <a:t>小结：</a:t>
            </a:r>
            <a:r>
              <a:rPr lang="zh-CN" altLang="en-US"/>
              <a:t>相比传统阻塞 </a:t>
            </a:r>
            <a:r>
              <a:rPr lang="en-US" altLang="zh-CN"/>
              <a:t>I/O</a:t>
            </a:r>
            <a:r>
              <a:rPr lang="zh-CN" altLang="en-US"/>
              <a:t>，执行 </a:t>
            </a:r>
            <a:r>
              <a:rPr lang="en-US" altLang="zh-CN"/>
              <a:t>I/O </a:t>
            </a:r>
            <a:r>
              <a:rPr lang="zh-CN" altLang="en-US"/>
              <a:t>操作后线程会被阻塞住</a:t>
            </a:r>
            <a:r>
              <a:rPr lang="en-US" altLang="zh-CN"/>
              <a:t>, </a:t>
            </a:r>
            <a:r>
              <a:rPr lang="zh-CN" altLang="en-US"/>
              <a:t>直到操作完成；异步处理的好处是不会造成线程阻塞，线程在 </a:t>
            </a:r>
            <a:r>
              <a:rPr lang="en-US" altLang="zh-CN"/>
              <a:t>I/O </a:t>
            </a:r>
            <a:r>
              <a:rPr lang="zh-CN" altLang="en-US"/>
              <a:t>操作期间可以执行别的程序，在高并发情形下会更稳定和更高的吞吐量</a:t>
            </a:r>
            <a:endParaRPr lang="en-US" altLang="zh-CN"/>
          </a:p>
        </p:txBody>
      </p:sp>
    </p:spTree>
    <p:extLst>
      <p:ext uri="{BB962C8B-B14F-4D97-AF65-F5344CB8AC3E}">
        <p14:creationId xmlns:p14="http://schemas.microsoft.com/office/powerpoint/2010/main" val="60010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快速入门实例</a:t>
            </a:r>
            <a:r>
              <a:rPr lang="en-US" altLang="zh-CN" sz="2200" b="1"/>
              <a:t>-HTTP</a:t>
            </a:r>
            <a:r>
              <a:rPr lang="zh-CN" altLang="en-US" sz="2200" b="1"/>
              <a:t>服务</a:t>
            </a:r>
            <a:endParaRPr lang="en-US" altLang="zh-CN" sz="2200" b="1"/>
          </a:p>
        </p:txBody>
      </p:sp>
      <p:sp>
        <p:nvSpPr>
          <p:cNvPr id="2" name="TextBox 1"/>
          <p:cNvSpPr txBox="1"/>
          <p:nvPr/>
        </p:nvSpPr>
        <p:spPr>
          <a:xfrm>
            <a:off x="541681" y="1368702"/>
            <a:ext cx="6209138" cy="3170099"/>
          </a:xfrm>
          <a:prstGeom prst="rect">
            <a:avLst/>
          </a:prstGeom>
          <a:noFill/>
        </p:spPr>
        <p:txBody>
          <a:bodyPr wrap="square" rtlCol="0">
            <a:spAutoFit/>
          </a:bodyPr>
          <a:lstStyle/>
          <a:p>
            <a:pPr fontAlgn="base"/>
            <a:endParaRPr lang="en-US" altLang="zh-CN" sz="2000" b="1">
              <a:solidFill>
                <a:srgbClr val="0070C0"/>
              </a:solidFill>
            </a:endParaRPr>
          </a:p>
          <a:p>
            <a:pPr marL="342900" indent="-342900">
              <a:buAutoNum type="arabicParenR"/>
            </a:pPr>
            <a:r>
              <a:rPr lang="zh-CN" altLang="en-US"/>
              <a:t>实例要求：使用</a:t>
            </a:r>
            <a:r>
              <a:rPr lang="en-US" altLang="zh-CN"/>
              <a:t>IDEA </a:t>
            </a:r>
            <a:r>
              <a:rPr lang="zh-CN" altLang="en-US"/>
              <a:t>创建</a:t>
            </a:r>
            <a:r>
              <a:rPr lang="en-US" altLang="zh-CN"/>
              <a:t>Netty</a:t>
            </a:r>
            <a:r>
              <a:rPr lang="zh-CN" altLang="en-US"/>
              <a:t>项目</a:t>
            </a:r>
            <a:endParaRPr lang="en-US" altLang="zh-CN"/>
          </a:p>
          <a:p>
            <a:pPr marL="342900" indent="-342900">
              <a:buAutoNum type="arabicParenR"/>
            </a:pPr>
            <a:r>
              <a:rPr lang="en-US" altLang="zh-CN"/>
              <a:t>Netty </a:t>
            </a:r>
            <a:r>
              <a:rPr lang="zh-CN" altLang="en-US"/>
              <a:t>服务器在 </a:t>
            </a:r>
            <a:r>
              <a:rPr lang="en-US" altLang="zh-CN"/>
              <a:t>6668 </a:t>
            </a:r>
            <a:r>
              <a:rPr lang="zh-CN" altLang="en-US"/>
              <a:t>端口监听，浏览器发出请求 </a:t>
            </a:r>
            <a:r>
              <a:rPr lang="en-US" altLang="zh-CN"/>
              <a:t>"http://localhost:6668/ "</a:t>
            </a:r>
          </a:p>
          <a:p>
            <a:pPr marL="342900" indent="-342900">
              <a:buAutoNum type="arabicParenR"/>
            </a:pPr>
            <a:r>
              <a:rPr lang="zh-CN" altLang="en-US"/>
              <a:t>服务器可以回复消息给客户端 </a:t>
            </a:r>
            <a:r>
              <a:rPr lang="en-US" altLang="zh-CN"/>
              <a:t>"Hello! </a:t>
            </a:r>
            <a:r>
              <a:rPr lang="zh-CN" altLang="en-US"/>
              <a:t>我是服务器 </a:t>
            </a:r>
            <a:r>
              <a:rPr lang="en-US" altLang="zh-CN"/>
              <a:t>5</a:t>
            </a:r>
            <a:r>
              <a:rPr lang="zh-CN" altLang="en-US"/>
              <a:t> </a:t>
            </a:r>
            <a:r>
              <a:rPr lang="en-US" altLang="zh-CN"/>
              <a:t>" ,  </a:t>
            </a:r>
            <a:r>
              <a:rPr lang="zh-CN" altLang="en-US"/>
              <a:t>并对特定请求资源进行过滤</a:t>
            </a:r>
            <a:r>
              <a:rPr lang="en-US" altLang="zh-CN"/>
              <a:t>.</a:t>
            </a:r>
          </a:p>
          <a:p>
            <a:pPr marL="342900" indent="-342900">
              <a:buAutoNum type="arabicParenR"/>
            </a:pPr>
            <a:endParaRPr lang="en-US" altLang="zh-CN"/>
          </a:p>
          <a:p>
            <a:pPr marL="342900" indent="-342900">
              <a:buAutoNum type="arabicParenR"/>
            </a:pPr>
            <a:r>
              <a:rPr lang="zh-CN" altLang="en-US"/>
              <a:t>目的：</a:t>
            </a:r>
            <a:r>
              <a:rPr lang="en-US" altLang="zh-CN"/>
              <a:t>Netty </a:t>
            </a:r>
            <a:r>
              <a:rPr lang="zh-CN" altLang="en-US"/>
              <a:t>可以做</a:t>
            </a:r>
            <a:r>
              <a:rPr lang="en-US" altLang="zh-CN"/>
              <a:t>Http</a:t>
            </a:r>
            <a:r>
              <a:rPr lang="zh-CN" altLang="en-US"/>
              <a:t>服务开发，并且理解</a:t>
            </a:r>
            <a:r>
              <a:rPr lang="en-US" altLang="zh-CN"/>
              <a:t>Handler</a:t>
            </a:r>
            <a:r>
              <a:rPr lang="zh-CN" altLang="en-US"/>
              <a:t>实例和客户端及其请求的关系</a:t>
            </a:r>
            <a:r>
              <a:rPr lang="en-US" altLang="zh-CN"/>
              <a:t>.</a:t>
            </a:r>
          </a:p>
          <a:p>
            <a:pPr marL="342900" indent="-342900">
              <a:buAutoNum type="arabicParenR"/>
            </a:pPr>
            <a:r>
              <a:rPr lang="zh-CN" altLang="en-US"/>
              <a:t>看老师代码演示</a:t>
            </a:r>
            <a:endParaRPr lang="en-US" altLang="zh-CN"/>
          </a:p>
          <a:p>
            <a:endParaRPr lang="en-US" altLang="zh-CN"/>
          </a:p>
        </p:txBody>
      </p:sp>
      <p:pic>
        <p:nvPicPr>
          <p:cNvPr id="2406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71" y="4531124"/>
            <a:ext cx="26098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363704738"/>
              </p:ext>
            </p:extLst>
          </p:nvPr>
        </p:nvGraphicFramePr>
        <p:xfrm>
          <a:off x="6750819" y="4642249"/>
          <a:ext cx="698500" cy="711200"/>
        </p:xfrm>
        <a:graphic>
          <a:graphicData uri="http://schemas.openxmlformats.org/presentationml/2006/ole">
            <mc:AlternateContent xmlns:mc="http://schemas.openxmlformats.org/markup-compatibility/2006">
              <mc:Choice xmlns:v="urn:schemas-microsoft-com:vml" Requires="v">
                <p:oleObj spid="_x0000_s240750" name="包装程序外壳对象" showAsIcon="1" r:id="rId5" imgW="699120" imgH="711360" progId="Package">
                  <p:embed/>
                </p:oleObj>
              </mc:Choice>
              <mc:Fallback>
                <p:oleObj name="包装程序外壳对象" showAsIcon="1" r:id="rId5" imgW="699120" imgH="711360" progId="Package">
                  <p:embed/>
                  <p:pic>
                    <p:nvPicPr>
                      <p:cNvPr id="0" name=""/>
                      <p:cNvPicPr/>
                      <p:nvPr/>
                    </p:nvPicPr>
                    <p:blipFill>
                      <a:blip r:embed="rId6"/>
                      <a:stretch>
                        <a:fillRect/>
                      </a:stretch>
                    </p:blipFill>
                    <p:spPr>
                      <a:xfrm>
                        <a:off x="6750819" y="4642249"/>
                        <a:ext cx="698500" cy="711200"/>
                      </a:xfrm>
                      <a:prstGeom prst="rect">
                        <a:avLst/>
                      </a:prstGeom>
                    </p:spPr>
                  </p:pic>
                </p:oleObj>
              </mc:Fallback>
            </mc:AlternateContent>
          </a:graphicData>
        </a:graphic>
      </p:graphicFrame>
      <p:pic>
        <p:nvPicPr>
          <p:cNvPr id="2406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819" y="1872183"/>
            <a:ext cx="29622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509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 </a:t>
            </a:r>
            <a:r>
              <a:rPr lang="zh-CN" altLang="en-US" sz="2400" b="1">
                <a:solidFill>
                  <a:schemeClr val="bg1">
                    <a:lumMod val="65000"/>
                  </a:schemeClr>
                </a:solidFill>
              </a:rPr>
              <a:t>核心模块组件</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238257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Java NIO </a:t>
            </a:r>
            <a:r>
              <a:rPr lang="zh-CN" altLang="en-US" sz="4000" b="1" dirty="0">
                <a:solidFill>
                  <a:schemeClr val="accent1"/>
                </a:solidFill>
                <a:latin typeface="楷体" panose="02010609060101010101" pitchFamily="49" charset="-122"/>
                <a:ea typeface="楷体" panose="02010609060101010101" pitchFamily="49" charset="-122"/>
              </a:rPr>
              <a:t>基本介绍</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Box 1">
            <a:extLst>
              <a:ext uri="{FF2B5EF4-FFF2-40B4-BE49-F238E27FC236}">
                <a16:creationId xmlns:a16="http://schemas.microsoft.com/office/drawing/2014/main" id="{366F51CE-24C1-4839-A82F-8F9D812EFB23}"/>
              </a:ext>
            </a:extLst>
          </p:cNvPr>
          <p:cNvSpPr txBox="1"/>
          <p:nvPr/>
        </p:nvSpPr>
        <p:spPr>
          <a:xfrm>
            <a:off x="1" y="720055"/>
            <a:ext cx="9901238" cy="4708981"/>
          </a:xfrm>
          <a:prstGeom prst="rect">
            <a:avLst/>
          </a:prstGeom>
          <a:noFill/>
        </p:spPr>
        <p:txBody>
          <a:bodyPr wrap="square" rtlCol="0">
            <a:spAutoFit/>
          </a:bodyPr>
          <a:lstStyle/>
          <a:p>
            <a:pPr marL="342900" indent="-342900">
              <a:buAutoNum type="arabicParenR"/>
            </a:pPr>
            <a:r>
              <a:rPr lang="en-US" altLang="zh-CN" sz="2000" dirty="0">
                <a:latin typeface="Arial" pitchFamily="34" charset="0"/>
                <a:cs typeface="Arial" pitchFamily="34" charset="0"/>
              </a:rPr>
              <a:t>Java NIO </a:t>
            </a:r>
            <a:r>
              <a:rPr lang="zh-CN" altLang="en-US" sz="2000" dirty="0">
                <a:latin typeface="Arial" pitchFamily="34" charset="0"/>
                <a:cs typeface="Arial" pitchFamily="34" charset="0"/>
              </a:rPr>
              <a:t>全称 </a:t>
            </a:r>
            <a:r>
              <a:rPr lang="en-US" altLang="zh-CN" sz="2000" dirty="0">
                <a:latin typeface="Arial" pitchFamily="34" charset="0"/>
                <a:cs typeface="Arial" pitchFamily="34" charset="0"/>
              </a:rPr>
              <a:t>java non-blocking IO</a:t>
            </a:r>
            <a:r>
              <a:rPr lang="zh-CN" altLang="en-US" sz="2000" dirty="0">
                <a:latin typeface="Arial" pitchFamily="34" charset="0"/>
                <a:cs typeface="Arial" pitchFamily="34" charset="0"/>
              </a:rPr>
              <a:t>，是指 </a:t>
            </a:r>
            <a:r>
              <a:rPr lang="en-US" altLang="zh-CN" sz="2000" dirty="0">
                <a:latin typeface="Arial" pitchFamily="34" charset="0"/>
                <a:cs typeface="Arial" pitchFamily="34" charset="0"/>
              </a:rPr>
              <a:t>JDK </a:t>
            </a:r>
            <a:r>
              <a:rPr lang="zh-CN" altLang="en-US" sz="2000" dirty="0">
                <a:latin typeface="Arial" pitchFamily="34" charset="0"/>
                <a:cs typeface="Arial" pitchFamily="34" charset="0"/>
              </a:rPr>
              <a:t>提供的新 </a:t>
            </a:r>
            <a:r>
              <a:rPr lang="en-US" altLang="zh-CN" sz="2000" dirty="0">
                <a:latin typeface="Arial" pitchFamily="34" charset="0"/>
                <a:cs typeface="Arial" pitchFamily="34" charset="0"/>
              </a:rPr>
              <a:t>API</a:t>
            </a:r>
            <a:r>
              <a:rPr lang="zh-CN" altLang="en-US" sz="2000" dirty="0">
                <a:latin typeface="Arial" pitchFamily="34" charset="0"/>
                <a:cs typeface="Arial" pitchFamily="34" charset="0"/>
              </a:rPr>
              <a:t>。从 </a:t>
            </a:r>
            <a:r>
              <a:rPr lang="en-US" altLang="zh-CN" sz="2000" dirty="0">
                <a:latin typeface="Arial" pitchFamily="34" charset="0"/>
                <a:cs typeface="Arial" pitchFamily="34" charset="0"/>
              </a:rPr>
              <a:t>JDK1.4 </a:t>
            </a:r>
            <a:r>
              <a:rPr lang="zh-CN" altLang="en-US" sz="2000" dirty="0">
                <a:latin typeface="Arial" pitchFamily="34" charset="0"/>
                <a:cs typeface="Arial" pitchFamily="34" charset="0"/>
              </a:rPr>
              <a:t>开始，</a:t>
            </a:r>
            <a:r>
              <a:rPr lang="en-US" altLang="zh-CN" sz="2000" dirty="0">
                <a:latin typeface="Arial" pitchFamily="34" charset="0"/>
                <a:cs typeface="Arial" pitchFamily="34" charset="0"/>
              </a:rPr>
              <a:t>Java </a:t>
            </a:r>
            <a:r>
              <a:rPr lang="zh-CN" altLang="en-US" sz="2000" dirty="0">
                <a:latin typeface="Arial" pitchFamily="34" charset="0"/>
                <a:cs typeface="Arial" pitchFamily="34" charset="0"/>
              </a:rPr>
              <a:t>提供了一系列改进的输入</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输出的新特性，被统称为 </a:t>
            </a:r>
            <a:r>
              <a:rPr lang="en-US" altLang="zh-CN" sz="2000" dirty="0">
                <a:latin typeface="Arial" pitchFamily="34" charset="0"/>
                <a:cs typeface="Arial" pitchFamily="34" charset="0"/>
              </a:rPr>
              <a:t>NIO(</a:t>
            </a:r>
            <a:r>
              <a:rPr lang="zh-CN" altLang="en-US" sz="2000" dirty="0">
                <a:latin typeface="Arial" pitchFamily="34" charset="0"/>
                <a:cs typeface="Arial" pitchFamily="34" charset="0"/>
              </a:rPr>
              <a:t>即 </a:t>
            </a:r>
            <a:r>
              <a:rPr lang="en-US" altLang="zh-CN" sz="2000" dirty="0">
                <a:latin typeface="Arial" pitchFamily="34" charset="0"/>
                <a:cs typeface="Arial" pitchFamily="34" charset="0"/>
              </a:rPr>
              <a:t>New IO)</a:t>
            </a:r>
            <a:r>
              <a:rPr lang="zh-CN" altLang="en-US" sz="2000" dirty="0">
                <a:latin typeface="Arial" pitchFamily="34" charset="0"/>
                <a:cs typeface="Arial" pitchFamily="34" charset="0"/>
              </a:rPr>
              <a:t>，是</a:t>
            </a:r>
            <a:r>
              <a:rPr lang="zh-CN" altLang="en-US" sz="2000" b="1" dirty="0">
                <a:solidFill>
                  <a:srgbClr val="EA0000"/>
                </a:solidFill>
                <a:latin typeface="Arial" pitchFamily="34" charset="0"/>
                <a:cs typeface="Arial" pitchFamily="34" charset="0"/>
              </a:rPr>
              <a:t>同步非阻塞</a:t>
            </a:r>
            <a:r>
              <a:rPr lang="zh-CN" altLang="en-US" sz="2000" dirty="0">
                <a:latin typeface="Arial" pitchFamily="34" charset="0"/>
                <a:cs typeface="Arial" pitchFamily="34" charset="0"/>
              </a:rPr>
              <a:t>的</a:t>
            </a:r>
            <a:endParaRPr lang="en-US" altLang="zh-CN" sz="2000" dirty="0">
              <a:latin typeface="Arial" pitchFamily="34" charset="0"/>
              <a:cs typeface="Arial" pitchFamily="34" charset="0"/>
            </a:endParaRPr>
          </a:p>
          <a:p>
            <a:pPr marL="342900" lvl="0" indent="-342900">
              <a:buFontTx/>
              <a:buAutoNum type="arabicParenR"/>
            </a:pPr>
            <a:r>
              <a:rPr lang="en-US" altLang="zh-CN" sz="2000" dirty="0">
                <a:solidFill>
                  <a:prstClr val="black"/>
                </a:solidFill>
                <a:latin typeface="Arial" pitchFamily="34" charset="0"/>
                <a:cs typeface="Arial" pitchFamily="34" charset="0"/>
              </a:rPr>
              <a:t>NIO </a:t>
            </a:r>
            <a:r>
              <a:rPr lang="zh-CN" altLang="en-US" sz="2000" dirty="0">
                <a:solidFill>
                  <a:prstClr val="black"/>
                </a:solidFill>
                <a:latin typeface="Arial" pitchFamily="34" charset="0"/>
                <a:cs typeface="Arial" pitchFamily="34" charset="0"/>
              </a:rPr>
              <a:t>有三大核心部分：</a:t>
            </a:r>
            <a:r>
              <a:rPr lang="en-US" altLang="zh-CN" sz="2000" b="1" dirty="0">
                <a:solidFill>
                  <a:srgbClr val="DA0000"/>
                </a:solidFill>
                <a:latin typeface="Arial" pitchFamily="34" charset="0"/>
                <a:cs typeface="Arial" pitchFamily="34" charset="0"/>
              </a:rPr>
              <a:t>Channel(</a:t>
            </a:r>
            <a:r>
              <a:rPr lang="zh-CN" altLang="en-US" sz="2000" b="1" dirty="0">
                <a:solidFill>
                  <a:srgbClr val="DA0000"/>
                </a:solidFill>
                <a:latin typeface="Arial" pitchFamily="34" charset="0"/>
                <a:cs typeface="Arial" pitchFamily="34" charset="0"/>
              </a:rPr>
              <a:t>通道</a:t>
            </a:r>
            <a:r>
              <a:rPr lang="en-US" altLang="zh-CN" sz="2000" b="1" dirty="0">
                <a:solidFill>
                  <a:srgbClr val="DA0000"/>
                </a:solidFill>
                <a:latin typeface="Arial" pitchFamily="34" charset="0"/>
                <a:cs typeface="Arial" pitchFamily="34" charset="0"/>
              </a:rPr>
              <a:t>)</a:t>
            </a:r>
            <a:r>
              <a:rPr lang="zh-CN" altLang="en-US" sz="2000" dirty="0">
                <a:solidFill>
                  <a:prstClr val="black"/>
                </a:solidFill>
                <a:latin typeface="Arial" pitchFamily="34" charset="0"/>
                <a:cs typeface="Arial" pitchFamily="34" charset="0"/>
              </a:rPr>
              <a:t>，</a:t>
            </a:r>
            <a:r>
              <a:rPr lang="en-US" altLang="zh-CN" sz="2000" b="1" dirty="0">
                <a:solidFill>
                  <a:srgbClr val="DA0000"/>
                </a:solidFill>
                <a:latin typeface="Arial" pitchFamily="34" charset="0"/>
                <a:cs typeface="Arial" pitchFamily="34" charset="0"/>
              </a:rPr>
              <a:t>Buffer(</a:t>
            </a:r>
            <a:r>
              <a:rPr lang="zh-CN" altLang="en-US" sz="2000" b="1" dirty="0">
                <a:solidFill>
                  <a:srgbClr val="DA0000"/>
                </a:solidFill>
                <a:latin typeface="Arial" pitchFamily="34" charset="0"/>
                <a:cs typeface="Arial" pitchFamily="34" charset="0"/>
              </a:rPr>
              <a:t>缓冲区</a:t>
            </a:r>
            <a:r>
              <a:rPr lang="en-US" altLang="zh-CN" sz="2000" b="1" dirty="0">
                <a:solidFill>
                  <a:srgbClr val="DA0000"/>
                </a:solidFill>
                <a:latin typeface="Arial" pitchFamily="34" charset="0"/>
                <a:cs typeface="Arial" pitchFamily="34" charset="0"/>
              </a:rPr>
              <a:t>)</a:t>
            </a:r>
            <a:r>
              <a:rPr lang="en-US" altLang="zh-CN" sz="2000" dirty="0">
                <a:solidFill>
                  <a:prstClr val="black"/>
                </a:solidFill>
                <a:latin typeface="Arial" pitchFamily="34" charset="0"/>
                <a:cs typeface="Arial" pitchFamily="34" charset="0"/>
              </a:rPr>
              <a:t>, </a:t>
            </a:r>
            <a:r>
              <a:rPr lang="en-US" altLang="zh-CN" sz="2000" b="1" dirty="0">
                <a:solidFill>
                  <a:srgbClr val="DA0000"/>
                </a:solidFill>
                <a:latin typeface="Arial" pitchFamily="34" charset="0"/>
                <a:cs typeface="Arial" pitchFamily="34" charset="0"/>
              </a:rPr>
              <a:t>Selector(</a:t>
            </a:r>
            <a:r>
              <a:rPr lang="zh-CN" altLang="en-US" sz="2000" b="1" dirty="0">
                <a:solidFill>
                  <a:srgbClr val="DA0000"/>
                </a:solidFill>
                <a:latin typeface="Arial" pitchFamily="34" charset="0"/>
                <a:cs typeface="Arial" pitchFamily="34" charset="0"/>
              </a:rPr>
              <a:t>选择器</a:t>
            </a:r>
            <a:r>
              <a:rPr lang="en-US" altLang="zh-CN" sz="2000" b="1" dirty="0">
                <a:solidFill>
                  <a:srgbClr val="DA0000"/>
                </a:solidFill>
                <a:latin typeface="Arial" pitchFamily="34" charset="0"/>
                <a:cs typeface="Arial" pitchFamily="34" charset="0"/>
              </a:rPr>
              <a:t>) </a:t>
            </a:r>
            <a:endParaRPr lang="en-US" altLang="zh-CN" sz="2000" dirty="0">
              <a:latin typeface="Arial" pitchFamily="34" charset="0"/>
              <a:cs typeface="Arial" pitchFamily="34" charset="0"/>
            </a:endParaRPr>
          </a:p>
          <a:p>
            <a:pPr marL="342900" indent="-342900">
              <a:buAutoNum type="arabicParenR"/>
            </a:pPr>
            <a:r>
              <a:rPr lang="en-US" altLang="zh-CN" sz="2000" dirty="0">
                <a:latin typeface="Arial" pitchFamily="34" charset="0"/>
                <a:cs typeface="Arial" pitchFamily="34" charset="0"/>
              </a:rPr>
              <a:t>NIO</a:t>
            </a:r>
            <a:r>
              <a:rPr lang="zh-CN" altLang="en-US" sz="2000" dirty="0">
                <a:latin typeface="Arial" pitchFamily="34" charset="0"/>
                <a:cs typeface="Arial" pitchFamily="34" charset="0"/>
              </a:rPr>
              <a:t>是 面向</a:t>
            </a:r>
            <a:r>
              <a:rPr lang="zh-CN" altLang="en-US" sz="2000" b="1" dirty="0">
                <a:solidFill>
                  <a:srgbClr val="DA0000"/>
                </a:solidFill>
                <a:latin typeface="Arial" pitchFamily="34" charset="0"/>
                <a:cs typeface="Arial" pitchFamily="34" charset="0"/>
              </a:rPr>
              <a:t>缓冲区 ，或者面向块</a:t>
            </a:r>
            <a:r>
              <a:rPr lang="zh-CN" altLang="en-US" sz="2000" dirty="0">
                <a:latin typeface="Arial" pitchFamily="34" charset="0"/>
                <a:cs typeface="Arial" pitchFamily="34" charset="0"/>
              </a:rPr>
              <a:t> 编程的。数据读取到一个它稍后处理的缓冲区，需要时可在缓冲区中前后移动，这就增加了处理过程中的灵活性，使用它可以提供</a:t>
            </a:r>
            <a:r>
              <a:rPr lang="zh-CN" altLang="en-US" sz="2000" b="1" dirty="0">
                <a:latin typeface="Arial" pitchFamily="34" charset="0"/>
                <a:cs typeface="Arial" pitchFamily="34" charset="0"/>
              </a:rPr>
              <a:t>非阻塞</a:t>
            </a:r>
            <a:r>
              <a:rPr lang="zh-CN" altLang="en-US" sz="2000" dirty="0">
                <a:latin typeface="Arial" pitchFamily="34" charset="0"/>
                <a:cs typeface="Arial" pitchFamily="34" charset="0"/>
              </a:rPr>
              <a:t>式的高伸缩性网络</a:t>
            </a:r>
            <a:endParaRPr lang="en-US" altLang="zh-CN" sz="2000" dirty="0">
              <a:latin typeface="Arial" pitchFamily="34" charset="0"/>
              <a:cs typeface="Arial" pitchFamily="34" charset="0"/>
            </a:endParaRPr>
          </a:p>
          <a:p>
            <a:pPr marL="342900" indent="-342900">
              <a:buAutoNum type="arabicParenR"/>
            </a:pPr>
            <a:r>
              <a:rPr lang="en-US" altLang="zh-CN" sz="2000" dirty="0"/>
              <a:t>Java NIO</a:t>
            </a:r>
            <a:r>
              <a:rPr lang="zh-CN" altLang="en-US" sz="2000" dirty="0"/>
              <a:t>的非阻塞模式，使一个线程从某通道发送请求或者读取数据，但是它仅能得到目前可用的数据，如果目前没有数据可用时，就什么都不会获取，而</a:t>
            </a:r>
            <a:r>
              <a:rPr lang="zh-CN" altLang="en-US" sz="2000" b="1" dirty="0">
                <a:solidFill>
                  <a:srgbClr val="EA0000"/>
                </a:solidFill>
              </a:rPr>
              <a:t>不是保持线程阻塞</a:t>
            </a:r>
            <a:r>
              <a:rPr lang="zh-CN" altLang="en-US" sz="2000" dirty="0"/>
              <a:t>，所以直至数据变的可以读取之前，该线程可以继续做其他的事情。 非阻塞写也是如此，一个线程请求写入一些数据到某通道，但不需要等待它完全写入，这个线程同时可以去做别的事情</a:t>
            </a:r>
            <a:endParaRPr lang="en-US" altLang="zh-CN" sz="2000" dirty="0"/>
          </a:p>
          <a:p>
            <a:pPr marL="342900" indent="-342900">
              <a:buAutoNum type="arabicParenR" startAt="5"/>
            </a:pPr>
            <a:r>
              <a:rPr lang="zh-CN" altLang="en-US" sz="2000" dirty="0"/>
              <a:t>通俗理解：</a:t>
            </a:r>
            <a:r>
              <a:rPr lang="en-US" altLang="zh-CN" sz="2000" dirty="0"/>
              <a:t>NIO</a:t>
            </a:r>
            <a:r>
              <a:rPr lang="zh-CN" altLang="en-US" sz="2000" dirty="0"/>
              <a:t>是可以做到用一个线程来处理多个操作的。假设有</a:t>
            </a:r>
            <a:r>
              <a:rPr lang="en-US" altLang="zh-CN" sz="2000" dirty="0"/>
              <a:t>10000</a:t>
            </a:r>
            <a:r>
              <a:rPr lang="zh-CN" altLang="en-US" sz="2000" dirty="0"/>
              <a:t>个请求过来</a:t>
            </a:r>
            <a:r>
              <a:rPr lang="en-US" altLang="zh-CN" sz="2000" dirty="0"/>
              <a:t>,</a:t>
            </a:r>
            <a:r>
              <a:rPr lang="zh-CN" altLang="en-US" sz="2000" dirty="0"/>
              <a:t>根据实际情况，可以分配</a:t>
            </a:r>
            <a:r>
              <a:rPr lang="en-US" altLang="zh-CN" sz="2000" dirty="0"/>
              <a:t>50</a:t>
            </a:r>
            <a:r>
              <a:rPr lang="zh-CN" altLang="en-US" sz="2000" dirty="0"/>
              <a:t>或者</a:t>
            </a:r>
            <a:r>
              <a:rPr lang="en-US" altLang="zh-CN" sz="2000" dirty="0"/>
              <a:t>100</a:t>
            </a:r>
            <a:r>
              <a:rPr lang="zh-CN" altLang="en-US" sz="2000" dirty="0"/>
              <a:t>个线程来处理。不像之前的阻塞</a:t>
            </a:r>
            <a:r>
              <a:rPr lang="en-US" altLang="zh-CN" sz="2000" dirty="0"/>
              <a:t>IO</a:t>
            </a:r>
            <a:r>
              <a:rPr lang="zh-CN" altLang="en-US" sz="2000" dirty="0"/>
              <a:t>那样，非得分配</a:t>
            </a:r>
            <a:r>
              <a:rPr lang="en-US" altLang="zh-CN" sz="2000" dirty="0"/>
              <a:t>10000</a:t>
            </a:r>
            <a:r>
              <a:rPr lang="zh-CN" altLang="en-US" sz="2000" dirty="0"/>
              <a:t>个。</a:t>
            </a:r>
            <a:endParaRPr lang="en-US" altLang="zh-CN" sz="2000" dirty="0"/>
          </a:p>
        </p:txBody>
      </p:sp>
    </p:spTree>
    <p:extLst>
      <p:ext uri="{BB962C8B-B14F-4D97-AF65-F5344CB8AC3E}">
        <p14:creationId xmlns:p14="http://schemas.microsoft.com/office/powerpoint/2010/main" val="185810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Bootstrap</a:t>
            </a:r>
            <a:r>
              <a:rPr lang="zh-CN" altLang="en-US" sz="2200" b="1"/>
              <a:t>、</a:t>
            </a:r>
            <a:r>
              <a:rPr lang="en-US" altLang="zh-CN" sz="2200" b="1"/>
              <a:t>ServerBootstrap</a:t>
            </a:r>
          </a:p>
        </p:txBody>
      </p:sp>
      <p:sp>
        <p:nvSpPr>
          <p:cNvPr id="2" name="TextBox 1"/>
          <p:cNvSpPr txBox="1"/>
          <p:nvPr/>
        </p:nvSpPr>
        <p:spPr>
          <a:xfrm>
            <a:off x="541681" y="1368702"/>
            <a:ext cx="8873434" cy="4431983"/>
          </a:xfrm>
          <a:prstGeom prst="rect">
            <a:avLst/>
          </a:prstGeom>
          <a:noFill/>
        </p:spPr>
        <p:txBody>
          <a:bodyPr wrap="square" rtlCol="0">
            <a:spAutoFit/>
          </a:bodyPr>
          <a:lstStyle/>
          <a:p>
            <a:pPr marL="342900" indent="-342900">
              <a:buAutoNum type="arabicParenR"/>
            </a:pPr>
            <a:r>
              <a:rPr lang="en-US" altLang="zh-CN"/>
              <a:t>Bootstrap </a:t>
            </a:r>
            <a:r>
              <a:rPr lang="zh-CN" altLang="en-US"/>
              <a:t>意思是引导，一个 </a:t>
            </a:r>
            <a:r>
              <a:rPr lang="en-US" altLang="zh-CN"/>
              <a:t>Netty </a:t>
            </a:r>
            <a:r>
              <a:rPr lang="zh-CN" altLang="en-US"/>
              <a:t>应用通常由一个 </a:t>
            </a:r>
            <a:r>
              <a:rPr lang="en-US" altLang="zh-CN"/>
              <a:t>Bootstrap </a:t>
            </a:r>
            <a:r>
              <a:rPr lang="zh-CN" altLang="en-US"/>
              <a:t>开始，主要作用是配置整个 </a:t>
            </a:r>
            <a:r>
              <a:rPr lang="en-US" altLang="zh-CN"/>
              <a:t>Netty </a:t>
            </a:r>
            <a:r>
              <a:rPr lang="zh-CN" altLang="en-US"/>
              <a:t>程序，串联各个组件，</a:t>
            </a:r>
            <a:r>
              <a:rPr lang="en-US" altLang="zh-CN"/>
              <a:t>Netty </a:t>
            </a:r>
            <a:r>
              <a:rPr lang="zh-CN" altLang="en-US"/>
              <a:t>中 </a:t>
            </a:r>
            <a:r>
              <a:rPr lang="en-US" altLang="zh-CN"/>
              <a:t>Bootstrap </a:t>
            </a:r>
            <a:r>
              <a:rPr lang="zh-CN" altLang="en-US"/>
              <a:t>类是客户端程序的启动引导类，</a:t>
            </a:r>
            <a:r>
              <a:rPr lang="en-US" altLang="zh-CN"/>
              <a:t>ServerBootstrap </a:t>
            </a:r>
            <a:r>
              <a:rPr lang="zh-CN" altLang="en-US"/>
              <a:t>是服务端启动引导类</a:t>
            </a:r>
            <a:endParaRPr lang="en-US" altLang="zh-CN"/>
          </a:p>
          <a:p>
            <a:pPr marL="342900" indent="-342900">
              <a:buAutoNum type="arabicParenR"/>
            </a:pPr>
            <a:endParaRPr lang="en-US" altLang="zh-CN"/>
          </a:p>
          <a:p>
            <a:pPr marL="342900" indent="-342900">
              <a:buAutoNum type="arabicParenR"/>
            </a:pPr>
            <a:r>
              <a:rPr lang="zh-CN" altLang="en-US" b="1"/>
              <a:t>常见的方法有</a:t>
            </a:r>
            <a:endParaRPr lang="en-US" altLang="zh-CN" b="1"/>
          </a:p>
          <a:p>
            <a:pPr marL="285750" indent="-285750">
              <a:buFont typeface="Arial" pitchFamily="34" charset="0"/>
              <a:buChar char="•"/>
            </a:pPr>
            <a:r>
              <a:rPr lang="en-US" altLang="zh-CN" sz="1600"/>
              <a:t>public ServerBootstrap group(EventLoopGroup parentGroup, EventLoopGroup childGroup)</a:t>
            </a:r>
            <a:r>
              <a:rPr lang="zh-CN" altLang="en-US" sz="1600"/>
              <a:t>，该方法用于服务器端，用来设置两个 </a:t>
            </a:r>
            <a:r>
              <a:rPr lang="en-US" altLang="zh-CN" sz="1600"/>
              <a:t>EventLoop</a:t>
            </a:r>
          </a:p>
          <a:p>
            <a:pPr marL="285750" indent="-285750">
              <a:buFont typeface="Arial" pitchFamily="34" charset="0"/>
              <a:buChar char="•"/>
            </a:pPr>
            <a:r>
              <a:rPr lang="en-US" altLang="zh-CN" sz="1600"/>
              <a:t>public B group(EventLoopGroup group) </a:t>
            </a:r>
            <a:r>
              <a:rPr lang="zh-CN" altLang="en-US" sz="1600"/>
              <a:t>，该方法用于客户端，用来设置一个 </a:t>
            </a:r>
            <a:r>
              <a:rPr lang="en-US" altLang="zh-CN" sz="1600"/>
              <a:t>EventLoop</a:t>
            </a:r>
          </a:p>
          <a:p>
            <a:pPr marL="285750" indent="-285750">
              <a:buFont typeface="Arial" pitchFamily="34" charset="0"/>
              <a:buChar char="•"/>
            </a:pPr>
            <a:r>
              <a:rPr lang="en-US" altLang="zh-CN" sz="1600"/>
              <a:t>public B channel(Class&lt;? extends C&gt; channelClass)</a:t>
            </a:r>
            <a:r>
              <a:rPr lang="zh-CN" altLang="en-US" sz="1600"/>
              <a:t>，该方法用来设置一个服务器端的通道实现</a:t>
            </a:r>
          </a:p>
          <a:p>
            <a:pPr marL="285750" indent="-285750">
              <a:buFont typeface="Arial" pitchFamily="34" charset="0"/>
              <a:buChar char="•"/>
            </a:pPr>
            <a:r>
              <a:rPr lang="en-US" altLang="zh-CN" sz="1600"/>
              <a:t>public &lt;T&gt; B option(ChannelOption&lt;T&gt; option, T value)</a:t>
            </a:r>
            <a:r>
              <a:rPr lang="zh-CN" altLang="en-US" sz="1600"/>
              <a:t>，用来给 </a:t>
            </a:r>
            <a:r>
              <a:rPr lang="en-US" altLang="zh-CN" sz="1600"/>
              <a:t>ServerChannel </a:t>
            </a:r>
            <a:r>
              <a:rPr lang="zh-CN" altLang="en-US" sz="1600"/>
              <a:t>添加配置</a:t>
            </a:r>
          </a:p>
          <a:p>
            <a:pPr marL="285750" indent="-285750">
              <a:buFont typeface="Arial" pitchFamily="34" charset="0"/>
              <a:buChar char="•"/>
            </a:pPr>
            <a:r>
              <a:rPr lang="en-US" altLang="zh-CN" sz="1600"/>
              <a:t>public &lt;T&gt; ServerBootstrap childOption(ChannelOption&lt;T&gt; childOption, T value)</a:t>
            </a:r>
            <a:r>
              <a:rPr lang="zh-CN" altLang="en-US" sz="1600"/>
              <a:t>，用来给接收到的通道添加配置</a:t>
            </a:r>
          </a:p>
          <a:p>
            <a:pPr marL="285750" indent="-285750">
              <a:buFont typeface="Arial" pitchFamily="34" charset="0"/>
              <a:buChar char="•"/>
            </a:pPr>
            <a:r>
              <a:rPr lang="en-US" altLang="zh-CN" sz="1600"/>
              <a:t>public ServerBootstrap childHandler(ChannelHandler childHandler)</a:t>
            </a:r>
            <a:r>
              <a:rPr lang="zh-CN" altLang="en-US" sz="1600"/>
              <a:t>，该方法用来设置业务处理类（自定义的 </a:t>
            </a:r>
            <a:r>
              <a:rPr lang="en-US" altLang="zh-CN" sz="1600"/>
              <a:t>handler</a:t>
            </a:r>
            <a:r>
              <a:rPr lang="zh-CN" altLang="en-US" sz="1600"/>
              <a:t>）</a:t>
            </a:r>
          </a:p>
          <a:p>
            <a:pPr marL="285750" indent="-285750">
              <a:buFont typeface="Arial" pitchFamily="34" charset="0"/>
              <a:buChar char="•"/>
            </a:pPr>
            <a:r>
              <a:rPr lang="en-US" altLang="zh-CN" sz="1600"/>
              <a:t>public ChannelFuture bind(int inetPort) </a:t>
            </a:r>
            <a:r>
              <a:rPr lang="zh-CN" altLang="en-US" sz="1600"/>
              <a:t>，该方法用于服务器端，用来设置占用的端口号</a:t>
            </a:r>
          </a:p>
          <a:p>
            <a:pPr marL="285750" indent="-285750">
              <a:buFont typeface="Arial" pitchFamily="34" charset="0"/>
              <a:buChar char="•"/>
            </a:pPr>
            <a:r>
              <a:rPr lang="en-US" altLang="zh-CN" sz="1600"/>
              <a:t>public ChannelFuture connect(String inetHost, int inetPort) </a:t>
            </a:r>
            <a:r>
              <a:rPr lang="zh-CN" altLang="en-US" sz="1600"/>
              <a:t>，该方法用于客户端，用来连接服务器端</a:t>
            </a:r>
            <a:endParaRPr lang="en-US" altLang="zh-CN" sz="1600"/>
          </a:p>
        </p:txBody>
      </p:sp>
    </p:spTree>
    <p:extLst>
      <p:ext uri="{BB962C8B-B14F-4D97-AF65-F5344CB8AC3E}">
        <p14:creationId xmlns:p14="http://schemas.microsoft.com/office/powerpoint/2010/main" val="1773776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Future</a:t>
            </a:r>
            <a:r>
              <a:rPr lang="zh-CN" altLang="en-US" sz="2200" b="1"/>
              <a:t>、</a:t>
            </a:r>
            <a:r>
              <a:rPr lang="en-US" altLang="zh-CN" sz="2200" b="1"/>
              <a:t>ChannelFuture</a:t>
            </a:r>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a:t> </a:t>
            </a:r>
            <a:r>
              <a:rPr lang="en-US" altLang="zh-CN"/>
              <a:t>Netty </a:t>
            </a:r>
            <a:r>
              <a:rPr lang="zh-CN" altLang="en-US"/>
              <a:t>中所有的 </a:t>
            </a:r>
            <a:r>
              <a:rPr lang="en-US" altLang="zh-CN"/>
              <a:t>IO </a:t>
            </a:r>
            <a:r>
              <a:rPr lang="zh-CN" altLang="en-US"/>
              <a:t>操作都是异步的，不能立刻得知消息是否被正确处理。但是可以过一会等它执行完成或者直接注册一个监听，具体的实现就是通过 </a:t>
            </a:r>
            <a:r>
              <a:rPr lang="en-US" altLang="zh-CN"/>
              <a:t>Future </a:t>
            </a:r>
            <a:r>
              <a:rPr lang="zh-CN" altLang="en-US"/>
              <a:t>和 </a:t>
            </a:r>
            <a:r>
              <a:rPr lang="en-US" altLang="zh-CN"/>
              <a:t>ChannelFutures</a:t>
            </a:r>
            <a:r>
              <a:rPr lang="zh-CN" altLang="en-US"/>
              <a:t>，他们可以注册一个监听，当操作执行成功或失败时监听会自动触发注册的监听事件</a:t>
            </a:r>
            <a:endParaRPr lang="en-US" altLang="zh-CN"/>
          </a:p>
          <a:p>
            <a:pPr marL="342900" indent="-342900">
              <a:buAutoNum type="arabicParenR"/>
            </a:pPr>
            <a:endParaRPr lang="en-US" altLang="zh-CN"/>
          </a:p>
          <a:p>
            <a:pPr marL="342900" indent="-342900">
              <a:buAutoNum type="arabicParenR"/>
            </a:pPr>
            <a:r>
              <a:rPr lang="zh-CN" altLang="en-US" b="1"/>
              <a:t>常见的方法有</a:t>
            </a:r>
            <a:endParaRPr lang="en-US" altLang="zh-CN" b="1"/>
          </a:p>
          <a:p>
            <a:pPr marL="285750" indent="-285750">
              <a:buFont typeface="Arial" pitchFamily="34" charset="0"/>
              <a:buChar char="•"/>
            </a:pPr>
            <a:r>
              <a:rPr lang="en-US" altLang="zh-CN"/>
              <a:t>Channel channel()</a:t>
            </a:r>
            <a:r>
              <a:rPr lang="zh-CN" altLang="en-US"/>
              <a:t>，返回当前正在进行 </a:t>
            </a:r>
            <a:r>
              <a:rPr lang="en-US" altLang="zh-CN"/>
              <a:t>IO </a:t>
            </a:r>
            <a:r>
              <a:rPr lang="zh-CN" altLang="en-US"/>
              <a:t>操作的通道</a:t>
            </a:r>
          </a:p>
          <a:p>
            <a:pPr marL="285750" indent="-285750">
              <a:buFont typeface="Arial" pitchFamily="34" charset="0"/>
              <a:buChar char="•"/>
            </a:pPr>
            <a:r>
              <a:rPr lang="en-US" altLang="zh-CN"/>
              <a:t>ChannelFuture sync()</a:t>
            </a:r>
            <a:r>
              <a:rPr lang="zh-CN" altLang="en-US"/>
              <a:t>，等待异步操作执行完毕</a:t>
            </a:r>
            <a:endParaRPr lang="en-US" altLang="zh-CN"/>
          </a:p>
        </p:txBody>
      </p:sp>
    </p:spTree>
    <p:extLst>
      <p:ext uri="{BB962C8B-B14F-4D97-AF65-F5344CB8AC3E}">
        <p14:creationId xmlns:p14="http://schemas.microsoft.com/office/powerpoint/2010/main" val="204846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a:t>
            </a:r>
          </a:p>
        </p:txBody>
      </p:sp>
      <p:sp>
        <p:nvSpPr>
          <p:cNvPr id="2" name="TextBox 1"/>
          <p:cNvSpPr txBox="1"/>
          <p:nvPr/>
        </p:nvSpPr>
        <p:spPr>
          <a:xfrm>
            <a:off x="541681" y="1368702"/>
            <a:ext cx="8873434" cy="2308324"/>
          </a:xfrm>
          <a:prstGeom prst="rect">
            <a:avLst/>
          </a:prstGeom>
          <a:noFill/>
        </p:spPr>
        <p:txBody>
          <a:bodyPr wrap="square" rtlCol="0">
            <a:spAutoFit/>
          </a:bodyPr>
          <a:lstStyle/>
          <a:p>
            <a:pPr marL="342900" indent="-342900">
              <a:buAutoNum type="arabicParenR"/>
            </a:pPr>
            <a:r>
              <a:rPr lang="zh-CN" altLang="en-US"/>
              <a:t> </a:t>
            </a:r>
            <a:r>
              <a:rPr lang="en-US" altLang="zh-CN"/>
              <a:t>Netty </a:t>
            </a:r>
            <a:r>
              <a:rPr lang="zh-CN" altLang="en-US"/>
              <a:t>网络通信的组件，能够用于执行网络 </a:t>
            </a:r>
            <a:r>
              <a:rPr lang="en-US" altLang="zh-CN"/>
              <a:t>I/O </a:t>
            </a:r>
            <a:r>
              <a:rPr lang="zh-CN" altLang="en-US"/>
              <a:t>操作。</a:t>
            </a:r>
            <a:endParaRPr lang="en-US" altLang="zh-CN"/>
          </a:p>
          <a:p>
            <a:pPr marL="342900" indent="-342900">
              <a:buAutoNum type="arabicParenR"/>
            </a:pPr>
            <a:r>
              <a:rPr lang="zh-CN" altLang="en-US"/>
              <a:t>通过</a:t>
            </a:r>
            <a:r>
              <a:rPr lang="en-US" altLang="zh-CN"/>
              <a:t>Channel </a:t>
            </a:r>
            <a:r>
              <a:rPr lang="zh-CN" altLang="en-US"/>
              <a:t>可获得当前网络连接的通道的状态</a:t>
            </a:r>
            <a:endParaRPr lang="en-US" altLang="zh-CN"/>
          </a:p>
          <a:p>
            <a:pPr marL="342900" indent="-342900">
              <a:buAutoNum type="arabicParenR"/>
            </a:pPr>
            <a:r>
              <a:rPr lang="zh-CN" altLang="en-US"/>
              <a:t>通过</a:t>
            </a:r>
            <a:r>
              <a:rPr lang="en-US" altLang="zh-CN"/>
              <a:t>Channel </a:t>
            </a:r>
            <a:r>
              <a:rPr lang="zh-CN" altLang="en-US"/>
              <a:t>可获得 网络连接的配置参数 （例如接收缓冲区大小）</a:t>
            </a:r>
            <a:endParaRPr lang="en-US" altLang="zh-CN"/>
          </a:p>
          <a:p>
            <a:pPr marL="342900" indent="-342900">
              <a:buAutoNum type="arabicParenR"/>
            </a:pPr>
            <a:endParaRPr lang="en-US" altLang="zh-CN"/>
          </a:p>
          <a:p>
            <a:pPr marL="342900" indent="-342900">
              <a:buAutoNum type="arabicParenR"/>
            </a:pPr>
            <a:r>
              <a:rPr lang="en-US" altLang="zh-CN"/>
              <a:t>Channel </a:t>
            </a:r>
            <a:r>
              <a:rPr lang="zh-CN" altLang="en-US"/>
              <a:t>提供异步的网络 </a:t>
            </a:r>
            <a:r>
              <a:rPr lang="en-US" altLang="zh-CN"/>
              <a:t>I/O </a:t>
            </a:r>
            <a:r>
              <a:rPr lang="zh-CN" altLang="en-US"/>
              <a:t>操作</a:t>
            </a:r>
            <a:r>
              <a:rPr lang="en-US" altLang="zh-CN"/>
              <a:t>(</a:t>
            </a:r>
            <a:r>
              <a:rPr lang="zh-CN" altLang="en-US"/>
              <a:t>如建立连接，读写，绑定端口</a:t>
            </a:r>
            <a:r>
              <a:rPr lang="en-US" altLang="zh-CN"/>
              <a:t>)</a:t>
            </a:r>
            <a:r>
              <a:rPr lang="zh-CN" altLang="en-US"/>
              <a:t>，异步调用意味着任何 </a:t>
            </a:r>
            <a:r>
              <a:rPr lang="en-US" altLang="zh-CN"/>
              <a:t>I/O </a:t>
            </a:r>
            <a:r>
              <a:rPr lang="zh-CN" altLang="en-US"/>
              <a:t>调用都将立即返回，并且不保证在调用结束时所请求的 </a:t>
            </a:r>
            <a:r>
              <a:rPr lang="en-US" altLang="zh-CN"/>
              <a:t>I/O </a:t>
            </a:r>
            <a:r>
              <a:rPr lang="zh-CN" altLang="en-US"/>
              <a:t>操作已完成</a:t>
            </a:r>
            <a:endParaRPr lang="en-US" altLang="zh-CN"/>
          </a:p>
          <a:p>
            <a:pPr marL="342900" indent="-342900">
              <a:buAutoNum type="arabicParenR"/>
            </a:pPr>
            <a:r>
              <a:rPr lang="zh-CN" altLang="en-US"/>
              <a:t>调用立即返回一个 </a:t>
            </a:r>
            <a:r>
              <a:rPr lang="en-US" altLang="zh-CN"/>
              <a:t>ChannelFuture </a:t>
            </a:r>
            <a:r>
              <a:rPr lang="zh-CN" altLang="en-US"/>
              <a:t>实例，通过注册监听器到 </a:t>
            </a:r>
            <a:r>
              <a:rPr lang="en-US" altLang="zh-CN"/>
              <a:t>ChannelFuture </a:t>
            </a:r>
            <a:r>
              <a:rPr lang="zh-CN" altLang="en-US"/>
              <a:t>上，可以 </a:t>
            </a:r>
            <a:r>
              <a:rPr lang="en-US" altLang="zh-CN"/>
              <a:t>I/O </a:t>
            </a:r>
            <a:r>
              <a:rPr lang="zh-CN" altLang="en-US"/>
              <a:t>操作成功、失败或取消时回调通知调用方</a:t>
            </a:r>
            <a:endParaRPr lang="en-US" altLang="zh-CN"/>
          </a:p>
        </p:txBody>
      </p:sp>
    </p:spTree>
    <p:extLst>
      <p:ext uri="{BB962C8B-B14F-4D97-AF65-F5344CB8AC3E}">
        <p14:creationId xmlns:p14="http://schemas.microsoft.com/office/powerpoint/2010/main" val="151112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a:t>
            </a:r>
          </a:p>
        </p:txBody>
      </p:sp>
      <p:sp>
        <p:nvSpPr>
          <p:cNvPr id="2" name="TextBox 1"/>
          <p:cNvSpPr txBox="1"/>
          <p:nvPr/>
        </p:nvSpPr>
        <p:spPr>
          <a:xfrm>
            <a:off x="541681" y="1368702"/>
            <a:ext cx="8873434" cy="1200329"/>
          </a:xfrm>
          <a:prstGeom prst="rect">
            <a:avLst/>
          </a:prstGeom>
          <a:noFill/>
        </p:spPr>
        <p:txBody>
          <a:bodyPr wrap="square" rtlCol="0">
            <a:spAutoFit/>
          </a:bodyPr>
          <a:lstStyle/>
          <a:p>
            <a:pPr marL="342900" indent="-342900">
              <a:buAutoNum type="arabicParenR" startAt="6"/>
            </a:pPr>
            <a:r>
              <a:rPr lang="zh-CN" altLang="en-US"/>
              <a:t>支持关联 </a:t>
            </a:r>
            <a:r>
              <a:rPr lang="en-US" altLang="zh-CN"/>
              <a:t>I/O </a:t>
            </a:r>
            <a:r>
              <a:rPr lang="zh-CN" altLang="en-US"/>
              <a:t>操作与对应的处理程序</a:t>
            </a:r>
            <a:endParaRPr lang="en-US" altLang="zh-CN"/>
          </a:p>
          <a:p>
            <a:pPr marL="342900" indent="-342900">
              <a:buAutoNum type="arabicParenR" startAt="6"/>
            </a:pPr>
            <a:r>
              <a:rPr lang="zh-CN" altLang="en-US"/>
              <a:t>不同协议、不同的阻塞类型的连接都有不同的 </a:t>
            </a:r>
            <a:r>
              <a:rPr lang="en-US" altLang="zh-CN"/>
              <a:t>Channel </a:t>
            </a:r>
            <a:r>
              <a:rPr lang="zh-CN" altLang="en-US"/>
              <a:t>类型与之对应，常用的 </a:t>
            </a:r>
            <a:r>
              <a:rPr lang="en-US" altLang="zh-CN"/>
              <a:t>Channel </a:t>
            </a:r>
            <a:r>
              <a:rPr lang="zh-CN" altLang="en-US"/>
              <a:t>类型</a:t>
            </a:r>
            <a:r>
              <a:rPr lang="en-US" altLang="zh-CN"/>
              <a:t>:</a:t>
            </a:r>
          </a:p>
          <a:p>
            <a:endParaRPr lang="en-US" altLang="zh-CN"/>
          </a:p>
        </p:txBody>
      </p:sp>
      <p:sp>
        <p:nvSpPr>
          <p:cNvPr id="3" name="TextBox 2"/>
          <p:cNvSpPr txBox="1"/>
          <p:nvPr/>
        </p:nvSpPr>
        <p:spPr>
          <a:xfrm>
            <a:off x="630139" y="2569031"/>
            <a:ext cx="8640959" cy="1938992"/>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700"/>
              <a:t>NioSocketChannel</a:t>
            </a:r>
            <a:r>
              <a:rPr lang="zh-CN" altLang="en-US" sz="1700"/>
              <a:t>，异步的客户端 </a:t>
            </a:r>
            <a:r>
              <a:rPr lang="en-US" altLang="zh-CN" sz="1700"/>
              <a:t>TCP Socket </a:t>
            </a:r>
            <a:r>
              <a:rPr lang="zh-CN" altLang="en-US" sz="1700"/>
              <a:t>连接。</a:t>
            </a:r>
          </a:p>
          <a:p>
            <a:pPr marL="285750" indent="-285750">
              <a:buFont typeface="Arial" pitchFamily="34" charset="0"/>
              <a:buChar char="•"/>
            </a:pPr>
            <a:r>
              <a:rPr lang="en-US" altLang="zh-CN" sz="1700"/>
              <a:t>NioServerSocketChannel</a:t>
            </a:r>
            <a:r>
              <a:rPr lang="zh-CN" altLang="en-US" sz="1700"/>
              <a:t>，异步的服务器端 </a:t>
            </a:r>
            <a:r>
              <a:rPr lang="en-US" altLang="zh-CN" sz="1700"/>
              <a:t>TCP Socket </a:t>
            </a:r>
            <a:r>
              <a:rPr lang="zh-CN" altLang="en-US" sz="1700"/>
              <a:t>连接。</a:t>
            </a:r>
          </a:p>
          <a:p>
            <a:pPr marL="285750" indent="-285750">
              <a:buFont typeface="Arial" pitchFamily="34" charset="0"/>
              <a:buChar char="•"/>
            </a:pPr>
            <a:r>
              <a:rPr lang="en-US" altLang="zh-CN" sz="1700"/>
              <a:t>NioDatagramChannel</a:t>
            </a:r>
            <a:r>
              <a:rPr lang="zh-CN" altLang="en-US" sz="1700"/>
              <a:t>，异步的 </a:t>
            </a:r>
            <a:r>
              <a:rPr lang="en-US" altLang="zh-CN" sz="1700"/>
              <a:t>UDP </a:t>
            </a:r>
            <a:r>
              <a:rPr lang="zh-CN" altLang="en-US" sz="1700"/>
              <a:t>连接。</a:t>
            </a:r>
          </a:p>
          <a:p>
            <a:pPr marL="285750" indent="-285750">
              <a:buFont typeface="Arial" pitchFamily="34" charset="0"/>
              <a:buChar char="•"/>
            </a:pPr>
            <a:r>
              <a:rPr lang="en-US" altLang="zh-CN" sz="1700"/>
              <a:t>NioSctpChannel</a:t>
            </a:r>
            <a:r>
              <a:rPr lang="zh-CN" altLang="en-US" sz="1700"/>
              <a:t>，异步的客户端 </a:t>
            </a:r>
            <a:r>
              <a:rPr lang="en-US" altLang="zh-CN" sz="1700"/>
              <a:t>Sctp </a:t>
            </a:r>
            <a:r>
              <a:rPr lang="zh-CN" altLang="en-US" sz="1700"/>
              <a:t>连接。</a:t>
            </a:r>
          </a:p>
          <a:p>
            <a:pPr marL="285750" indent="-285750">
              <a:buFont typeface="Arial" pitchFamily="34" charset="0"/>
              <a:buChar char="•"/>
            </a:pPr>
            <a:r>
              <a:rPr lang="en-US" altLang="zh-CN" sz="1700"/>
              <a:t>NioSctpServerChannel</a:t>
            </a:r>
            <a:r>
              <a:rPr lang="zh-CN" altLang="en-US" sz="1700"/>
              <a:t>，异步的 </a:t>
            </a:r>
            <a:r>
              <a:rPr lang="en-US" altLang="zh-CN" sz="1700"/>
              <a:t>Sctp </a:t>
            </a:r>
            <a:r>
              <a:rPr lang="zh-CN" altLang="en-US" sz="1700"/>
              <a:t>服务器端连接，这些通道涵盖了 </a:t>
            </a:r>
            <a:r>
              <a:rPr lang="en-US" altLang="zh-CN" sz="1700"/>
              <a:t>UDP </a:t>
            </a:r>
            <a:r>
              <a:rPr lang="zh-CN" altLang="en-US" sz="1700"/>
              <a:t>和 </a:t>
            </a:r>
            <a:r>
              <a:rPr lang="en-US" altLang="zh-CN" sz="1700"/>
              <a:t>TCP </a:t>
            </a:r>
            <a:r>
              <a:rPr lang="zh-CN" altLang="en-US" sz="1700"/>
              <a:t>网络 </a:t>
            </a:r>
            <a:r>
              <a:rPr lang="en-US" altLang="zh-CN" sz="1700"/>
              <a:t>IO </a:t>
            </a:r>
            <a:r>
              <a:rPr lang="zh-CN" altLang="en-US" sz="1700"/>
              <a:t>以及文件 </a:t>
            </a:r>
            <a:r>
              <a:rPr lang="en-US" altLang="zh-CN" sz="1700"/>
              <a:t>IO</a:t>
            </a:r>
            <a:r>
              <a:rPr lang="zh-CN" altLang="en-US" sz="1700"/>
              <a:t>。</a:t>
            </a:r>
          </a:p>
          <a:p>
            <a:endParaRPr lang="zh-CN" altLang="en-US"/>
          </a:p>
        </p:txBody>
      </p:sp>
    </p:spTree>
    <p:extLst>
      <p:ext uri="{BB962C8B-B14F-4D97-AF65-F5344CB8AC3E}">
        <p14:creationId xmlns:p14="http://schemas.microsoft.com/office/powerpoint/2010/main" val="116423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Selector</a:t>
            </a:r>
          </a:p>
        </p:txBody>
      </p:sp>
      <p:sp>
        <p:nvSpPr>
          <p:cNvPr id="2" name="TextBox 1"/>
          <p:cNvSpPr txBox="1"/>
          <p:nvPr/>
        </p:nvSpPr>
        <p:spPr>
          <a:xfrm>
            <a:off x="541681" y="1368702"/>
            <a:ext cx="8873434" cy="1754326"/>
          </a:xfrm>
          <a:prstGeom prst="rect">
            <a:avLst/>
          </a:prstGeom>
          <a:noFill/>
        </p:spPr>
        <p:txBody>
          <a:bodyPr wrap="square" rtlCol="0">
            <a:spAutoFit/>
          </a:bodyPr>
          <a:lstStyle/>
          <a:p>
            <a:pPr marL="342900" indent="-342900">
              <a:buAutoNum type="arabicParenR"/>
            </a:pPr>
            <a:r>
              <a:rPr lang="en-US" altLang="zh-CN"/>
              <a:t>Netty </a:t>
            </a:r>
            <a:r>
              <a:rPr lang="zh-CN" altLang="en-US"/>
              <a:t>基于 </a:t>
            </a:r>
            <a:r>
              <a:rPr lang="en-US" altLang="zh-CN"/>
              <a:t>Selector </a:t>
            </a:r>
            <a:r>
              <a:rPr lang="zh-CN" altLang="en-US"/>
              <a:t>对象实现 </a:t>
            </a:r>
            <a:r>
              <a:rPr lang="en-US" altLang="zh-CN"/>
              <a:t>I/O </a:t>
            </a:r>
            <a:r>
              <a:rPr lang="zh-CN" altLang="en-US"/>
              <a:t>多路复用，通过 </a:t>
            </a:r>
            <a:r>
              <a:rPr lang="en-US" altLang="zh-CN"/>
              <a:t>Selector </a:t>
            </a:r>
            <a:r>
              <a:rPr lang="zh-CN" altLang="en-US"/>
              <a:t>一个线程可以监听多个连接的 </a:t>
            </a:r>
            <a:r>
              <a:rPr lang="en-US" altLang="zh-CN"/>
              <a:t>Channel </a:t>
            </a:r>
            <a:r>
              <a:rPr lang="zh-CN" altLang="en-US"/>
              <a:t>事件。</a:t>
            </a:r>
            <a:endParaRPr lang="en-US" altLang="zh-CN"/>
          </a:p>
          <a:p>
            <a:pPr marL="342900" indent="-342900">
              <a:buAutoNum type="arabicParenR"/>
            </a:pPr>
            <a:r>
              <a:rPr lang="zh-CN" altLang="en-US"/>
              <a:t>当向一个 </a:t>
            </a:r>
            <a:r>
              <a:rPr lang="en-US" altLang="zh-CN"/>
              <a:t>Selector </a:t>
            </a:r>
            <a:r>
              <a:rPr lang="zh-CN" altLang="en-US"/>
              <a:t>中注册 </a:t>
            </a:r>
            <a:r>
              <a:rPr lang="en-US" altLang="zh-CN"/>
              <a:t>Channel </a:t>
            </a:r>
            <a:r>
              <a:rPr lang="zh-CN" altLang="en-US"/>
              <a:t>后，</a:t>
            </a:r>
            <a:r>
              <a:rPr lang="en-US" altLang="zh-CN"/>
              <a:t>Selector </a:t>
            </a:r>
            <a:r>
              <a:rPr lang="zh-CN" altLang="en-US"/>
              <a:t>内部的机制就可以自动不断地查询</a:t>
            </a:r>
            <a:r>
              <a:rPr lang="en-US" altLang="zh-CN"/>
              <a:t>(Select) </a:t>
            </a:r>
            <a:r>
              <a:rPr lang="zh-CN" altLang="en-US"/>
              <a:t>这些注册的 </a:t>
            </a:r>
            <a:r>
              <a:rPr lang="en-US" altLang="zh-CN"/>
              <a:t>Channel </a:t>
            </a:r>
            <a:r>
              <a:rPr lang="zh-CN" altLang="en-US"/>
              <a:t>是否有已就绪的 </a:t>
            </a:r>
            <a:r>
              <a:rPr lang="en-US" altLang="zh-CN"/>
              <a:t>I/O </a:t>
            </a:r>
            <a:r>
              <a:rPr lang="zh-CN" altLang="en-US"/>
              <a:t>事件（例如可读，可写，网络连接完成等），这样程序就可以很简单地使用一个线程高效地管理多个 </a:t>
            </a:r>
            <a:r>
              <a:rPr lang="en-US" altLang="zh-CN"/>
              <a:t>Channel </a:t>
            </a:r>
          </a:p>
          <a:p>
            <a:endParaRPr lang="en-US" altLang="zh-CN"/>
          </a:p>
        </p:txBody>
      </p:sp>
    </p:spTree>
    <p:extLst>
      <p:ext uri="{BB962C8B-B14F-4D97-AF65-F5344CB8AC3E}">
        <p14:creationId xmlns:p14="http://schemas.microsoft.com/office/powerpoint/2010/main" val="1031573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 </a:t>
            </a:r>
            <a:r>
              <a:rPr lang="zh-CN" altLang="en-US" sz="2200" b="1"/>
              <a:t>及其实现类</a:t>
            </a:r>
            <a:endParaRPr lang="en-US" altLang="zh-CN" sz="2200" b="1"/>
          </a:p>
        </p:txBody>
      </p:sp>
      <p:sp>
        <p:nvSpPr>
          <p:cNvPr id="2" name="TextBox 1"/>
          <p:cNvSpPr txBox="1"/>
          <p:nvPr/>
        </p:nvSpPr>
        <p:spPr>
          <a:xfrm>
            <a:off x="541681" y="1368702"/>
            <a:ext cx="9017450" cy="2031325"/>
          </a:xfrm>
          <a:prstGeom prst="rect">
            <a:avLst/>
          </a:prstGeom>
          <a:noFill/>
        </p:spPr>
        <p:txBody>
          <a:bodyPr wrap="square" rtlCol="0">
            <a:spAutoFit/>
          </a:bodyPr>
          <a:lstStyle/>
          <a:p>
            <a:pPr marL="342900" indent="-342900">
              <a:buAutoNum type="arabicParenR"/>
            </a:pPr>
            <a:r>
              <a:rPr lang="en-US" altLang="zh-CN"/>
              <a:t>ChannelHandler </a:t>
            </a:r>
            <a:r>
              <a:rPr lang="zh-CN" altLang="en-US"/>
              <a:t>是一个接口，处理 </a:t>
            </a:r>
            <a:r>
              <a:rPr lang="en-US" altLang="zh-CN"/>
              <a:t>I/O </a:t>
            </a:r>
            <a:r>
              <a:rPr lang="zh-CN" altLang="en-US"/>
              <a:t>事件或拦截 </a:t>
            </a:r>
            <a:r>
              <a:rPr lang="en-US" altLang="zh-CN"/>
              <a:t>I/O </a:t>
            </a:r>
            <a:r>
              <a:rPr lang="zh-CN" altLang="en-US"/>
              <a:t>操作，并将其转发到其 </a:t>
            </a:r>
            <a:r>
              <a:rPr lang="en-US" altLang="zh-CN"/>
              <a:t>ChannelPipeline(</a:t>
            </a:r>
            <a:r>
              <a:rPr lang="zh-CN" altLang="en-US"/>
              <a:t>业务处理链</a:t>
            </a:r>
            <a:r>
              <a:rPr lang="en-US" altLang="zh-CN"/>
              <a:t>)</a:t>
            </a:r>
            <a:r>
              <a:rPr lang="zh-CN" altLang="en-US"/>
              <a:t>中的下一个处理程序。</a:t>
            </a:r>
            <a:endParaRPr lang="en-US" altLang="zh-CN"/>
          </a:p>
          <a:p>
            <a:pPr marL="342900" indent="-342900">
              <a:buAutoNum type="arabicParenR"/>
            </a:pPr>
            <a:r>
              <a:rPr lang="en-US" altLang="zh-CN"/>
              <a:t>ChannelHandler </a:t>
            </a:r>
            <a:r>
              <a:rPr lang="zh-CN" altLang="en-US"/>
              <a:t>本身并没有提供很多方法，因为这个接口有许多的方法需要实现，方便使用期间，可以继承它的子类</a:t>
            </a:r>
            <a:endParaRPr lang="en-US" altLang="zh-CN"/>
          </a:p>
          <a:p>
            <a:pPr marL="342900" indent="-342900">
              <a:buFontTx/>
              <a:buAutoNum type="arabicParenR"/>
            </a:pPr>
            <a:r>
              <a:rPr lang="en-US" altLang="zh-CN" b="1"/>
              <a:t>ChannelHandler </a:t>
            </a:r>
            <a:r>
              <a:rPr lang="zh-CN" altLang="en-US" b="1"/>
              <a:t>及其实现类一览图</a:t>
            </a:r>
            <a:r>
              <a:rPr lang="en-US" altLang="zh-CN" b="1"/>
              <a:t>(</a:t>
            </a:r>
            <a:r>
              <a:rPr lang="zh-CN" altLang="en-US" b="1"/>
              <a:t>后</a:t>
            </a:r>
            <a:r>
              <a:rPr lang="en-US" altLang="zh-CN" b="1"/>
              <a:t>)</a:t>
            </a:r>
            <a:endParaRPr lang="en-US" altLang="zh-CN"/>
          </a:p>
          <a:p>
            <a:pPr marL="342900" indent="-342900">
              <a:buAutoNum type="arabicParenR"/>
            </a:pPr>
            <a:endParaRPr lang="zh-CN" altLang="en-US"/>
          </a:p>
          <a:p>
            <a:endParaRPr lang="en-US" altLang="zh-CN" b="1"/>
          </a:p>
        </p:txBody>
      </p:sp>
    </p:spTree>
    <p:extLst>
      <p:ext uri="{BB962C8B-B14F-4D97-AF65-F5344CB8AC3E}">
        <p14:creationId xmlns:p14="http://schemas.microsoft.com/office/powerpoint/2010/main" val="251559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 </a:t>
            </a:r>
            <a:r>
              <a:rPr lang="zh-CN" altLang="en-US" sz="2200" b="1"/>
              <a:t>及其实现类</a:t>
            </a:r>
            <a:endParaRPr lang="en-US" altLang="zh-CN" sz="2200" b="1"/>
          </a:p>
        </p:txBody>
      </p:sp>
      <p:sp>
        <p:nvSpPr>
          <p:cNvPr id="2" name="TextBox 1"/>
          <p:cNvSpPr txBox="1"/>
          <p:nvPr/>
        </p:nvSpPr>
        <p:spPr>
          <a:xfrm>
            <a:off x="541681" y="1368702"/>
            <a:ext cx="9017450" cy="369332"/>
          </a:xfrm>
          <a:prstGeom prst="rect">
            <a:avLst/>
          </a:prstGeom>
          <a:noFill/>
        </p:spPr>
        <p:txBody>
          <a:bodyPr wrap="square" rtlCol="0">
            <a:spAutoFit/>
          </a:bodyPr>
          <a:lstStyle/>
          <a:p>
            <a:r>
              <a:rPr lang="zh-CN" altLang="en-US" b="1"/>
              <a:t>相关接口和类一览图</a:t>
            </a:r>
            <a:endParaRPr lang="en-US" altLang="zh-CN" b="1"/>
          </a:p>
        </p:txBody>
      </p:sp>
      <p:pic>
        <p:nvPicPr>
          <p:cNvPr id="191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43" y="1768473"/>
            <a:ext cx="5589588"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4931" y="1768473"/>
            <a:ext cx="3230184" cy="3323987"/>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600"/>
              <a:t>ChannelInboundHandler </a:t>
            </a:r>
            <a:r>
              <a:rPr lang="zh-CN" altLang="en-US" sz="1600"/>
              <a:t>用于处理入站 </a:t>
            </a:r>
            <a:r>
              <a:rPr lang="en-US" altLang="zh-CN" sz="1600"/>
              <a:t>I/O </a:t>
            </a:r>
            <a:r>
              <a:rPr lang="zh-CN" altLang="en-US" sz="1600"/>
              <a:t>事件。</a:t>
            </a:r>
          </a:p>
          <a:p>
            <a:pPr marL="285750" indent="-285750">
              <a:buFont typeface="Arial" pitchFamily="34" charset="0"/>
              <a:buChar char="•"/>
            </a:pPr>
            <a:r>
              <a:rPr lang="en-US" altLang="zh-CN" sz="1600"/>
              <a:t>ChannelOutboundHandler </a:t>
            </a:r>
            <a:r>
              <a:rPr lang="zh-CN" altLang="en-US" sz="1600"/>
              <a:t>用于处理出站 </a:t>
            </a:r>
            <a:r>
              <a:rPr lang="en-US" altLang="zh-CN" sz="1600"/>
              <a:t>I/O </a:t>
            </a:r>
            <a:r>
              <a:rPr lang="zh-CN" altLang="en-US" sz="1600"/>
              <a:t>操作。</a:t>
            </a:r>
            <a:endParaRPr lang="en-US" altLang="zh-CN" sz="1600"/>
          </a:p>
          <a:p>
            <a:endParaRPr lang="en-US" altLang="zh-CN" sz="1600"/>
          </a:p>
          <a:p>
            <a:r>
              <a:rPr lang="en-US" altLang="zh-CN" sz="1600"/>
              <a:t>//</a:t>
            </a:r>
            <a:r>
              <a:rPr lang="zh-CN" altLang="en-US" sz="1600"/>
              <a:t>适配器</a:t>
            </a:r>
            <a:endParaRPr lang="en-US" altLang="zh-CN" sz="1600"/>
          </a:p>
          <a:p>
            <a:pPr marL="285750" indent="-285750">
              <a:buFont typeface="Arial" pitchFamily="34" charset="0"/>
              <a:buChar char="•"/>
            </a:pPr>
            <a:r>
              <a:rPr lang="en-US" altLang="zh-CN" sz="1600"/>
              <a:t>ChannelInboundHandlerAdapter </a:t>
            </a:r>
            <a:r>
              <a:rPr lang="zh-CN" altLang="en-US" sz="1600"/>
              <a:t>用于处理入站 </a:t>
            </a:r>
            <a:r>
              <a:rPr lang="en-US" altLang="zh-CN" sz="1600"/>
              <a:t>I/O </a:t>
            </a:r>
            <a:r>
              <a:rPr lang="zh-CN" altLang="en-US" sz="1600"/>
              <a:t>事件。</a:t>
            </a:r>
          </a:p>
          <a:p>
            <a:pPr marL="285750" indent="-285750">
              <a:buFont typeface="Arial" pitchFamily="34" charset="0"/>
              <a:buChar char="•"/>
            </a:pPr>
            <a:r>
              <a:rPr lang="en-US" altLang="zh-CN" sz="1600"/>
              <a:t>ChannelOutboundHandlerAdapter </a:t>
            </a:r>
            <a:r>
              <a:rPr lang="zh-CN" altLang="en-US" sz="1600"/>
              <a:t>用于处理出站 </a:t>
            </a:r>
            <a:r>
              <a:rPr lang="en-US" altLang="zh-CN" sz="1600"/>
              <a:t>I/O </a:t>
            </a:r>
            <a:r>
              <a:rPr lang="zh-CN" altLang="en-US" sz="1600"/>
              <a:t>操作。</a:t>
            </a:r>
          </a:p>
          <a:p>
            <a:pPr marL="285750" indent="-285750">
              <a:buFont typeface="Arial" pitchFamily="34" charset="0"/>
              <a:buChar char="•"/>
            </a:pPr>
            <a:r>
              <a:rPr lang="en-US" altLang="zh-CN" sz="1600"/>
              <a:t>ChannelDuplexHandler </a:t>
            </a:r>
            <a:r>
              <a:rPr lang="zh-CN" altLang="en-US" sz="1600"/>
              <a:t>用于处理入站和出站事件。</a:t>
            </a:r>
          </a:p>
          <a:p>
            <a:pPr marL="285750" indent="-285750">
              <a:buFont typeface="Arial" pitchFamily="34" charset="0"/>
              <a:buChar char="•"/>
            </a:pPr>
            <a:endParaRPr lang="zh-CN" altLang="en-US"/>
          </a:p>
        </p:txBody>
      </p:sp>
    </p:spTree>
    <p:extLst>
      <p:ext uri="{BB962C8B-B14F-4D97-AF65-F5344CB8AC3E}">
        <p14:creationId xmlns:p14="http://schemas.microsoft.com/office/powerpoint/2010/main" val="1231722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 </a:t>
            </a:r>
            <a:r>
              <a:rPr lang="zh-CN" altLang="en-US" sz="2200" b="1"/>
              <a:t>及其实现类</a:t>
            </a:r>
            <a:endParaRPr lang="en-US" altLang="zh-CN" sz="2200" b="1"/>
          </a:p>
        </p:txBody>
      </p:sp>
      <p:sp>
        <p:nvSpPr>
          <p:cNvPr id="2" name="TextBox 1"/>
          <p:cNvSpPr txBox="1"/>
          <p:nvPr/>
        </p:nvSpPr>
        <p:spPr>
          <a:xfrm>
            <a:off x="541681" y="1368702"/>
            <a:ext cx="2824762" cy="2446824"/>
          </a:xfrm>
          <a:prstGeom prst="rect">
            <a:avLst/>
          </a:prstGeom>
          <a:noFill/>
        </p:spPr>
        <p:txBody>
          <a:bodyPr wrap="square" rtlCol="0">
            <a:spAutoFit/>
          </a:bodyPr>
          <a:lstStyle/>
          <a:p>
            <a:pPr marL="342900" indent="-342900">
              <a:buAutoNum type="arabicParenR" startAt="4"/>
            </a:pPr>
            <a:r>
              <a:rPr lang="zh-CN" altLang="en-US" sz="1700"/>
              <a:t>我们经常需要自定义一个 </a:t>
            </a:r>
            <a:r>
              <a:rPr lang="en-US" altLang="zh-CN" sz="1700"/>
              <a:t>Handler </a:t>
            </a:r>
            <a:r>
              <a:rPr lang="zh-CN" altLang="en-US" sz="1700"/>
              <a:t>类去继承 </a:t>
            </a:r>
            <a:r>
              <a:rPr lang="en-US" altLang="zh-CN" sz="1700"/>
              <a:t>ChannelInboundHandlerAdapter</a:t>
            </a:r>
            <a:r>
              <a:rPr lang="zh-CN" altLang="en-US" sz="1700"/>
              <a:t>，然后通过重写相应方法实现业务逻辑，我们接下来看看一般都需要重写哪些方法</a:t>
            </a:r>
            <a:endParaRPr lang="en-US" altLang="zh-CN" sz="1700"/>
          </a:p>
          <a:p>
            <a:endParaRPr lang="en-US" altLang="zh-CN" sz="1700"/>
          </a:p>
          <a:p>
            <a:endParaRPr lang="en-US" altLang="zh-CN" sz="1700"/>
          </a:p>
        </p:txBody>
      </p:sp>
      <p:sp>
        <p:nvSpPr>
          <p:cNvPr id="3" name="TextBox 2"/>
          <p:cNvSpPr txBox="1"/>
          <p:nvPr/>
        </p:nvSpPr>
        <p:spPr>
          <a:xfrm>
            <a:off x="3366443" y="1224111"/>
            <a:ext cx="6264696" cy="8925520"/>
          </a:xfrm>
          <a:prstGeom prst="rect">
            <a:avLst/>
          </a:prstGeom>
          <a:solidFill>
            <a:schemeClr val="bg1">
              <a:lumMod val="95000"/>
            </a:schemeClr>
          </a:solidFill>
        </p:spPr>
        <p:txBody>
          <a:bodyPr wrap="square" rtlCol="0">
            <a:spAutoFit/>
          </a:bodyPr>
          <a:lstStyle/>
          <a:p>
            <a:r>
              <a:rPr lang="en-US" altLang="zh-CN" sz="1400" b="1"/>
              <a:t>public class </a:t>
            </a:r>
            <a:r>
              <a:rPr lang="en-US" altLang="zh-CN" sz="1400"/>
              <a:t>ChannelInboundHandlerAdapter </a:t>
            </a:r>
            <a:r>
              <a:rPr lang="en-US" altLang="zh-CN" sz="1400" b="1"/>
              <a:t>extends </a:t>
            </a:r>
            <a:r>
              <a:rPr lang="en-US" altLang="zh-CN" sz="1400"/>
              <a:t>ChannelHandlerAdapter </a:t>
            </a:r>
            <a:r>
              <a:rPr lang="en-US" altLang="zh-CN" sz="1400" b="1"/>
              <a:t>implements </a:t>
            </a:r>
            <a:r>
              <a:rPr lang="en-US" altLang="zh-CN" sz="1400"/>
              <a:t>ChannelInboundHandler {</a:t>
            </a:r>
            <a:br>
              <a:rPr lang="en-US" altLang="zh-CN" sz="1400"/>
            </a:br>
            <a:r>
              <a:rPr lang="en-US" altLang="zh-CN" sz="1400"/>
              <a:t>    </a:t>
            </a:r>
            <a:r>
              <a:rPr lang="en-US" altLang="zh-CN" sz="1400" b="1"/>
              <a:t>public </a:t>
            </a:r>
            <a:r>
              <a:rPr lang="en-US" altLang="zh-CN" sz="1400"/>
              <a:t>ChannelInboundHandlerAdapter() { }</a:t>
            </a:r>
            <a:br>
              <a:rPr lang="en-US" altLang="zh-CN" sz="1400"/>
            </a:br>
            <a:r>
              <a:rPr lang="en-US" altLang="zh-CN" sz="1400"/>
              <a:t>    </a:t>
            </a:r>
            <a:r>
              <a:rPr lang="en-US" altLang="zh-CN" sz="1400" b="1"/>
              <a:t>public void </a:t>
            </a:r>
            <a:r>
              <a:rPr lang="en-US" altLang="zh-CN" sz="1400"/>
              <a:t>channelRegistered(ChannelHandlerContext ctx) </a:t>
            </a:r>
            <a:r>
              <a:rPr lang="en-US" altLang="zh-CN" sz="1400" b="1"/>
              <a:t>throws </a:t>
            </a:r>
            <a:r>
              <a:rPr lang="en-US" altLang="zh-CN" sz="1400"/>
              <a:t>Exception {</a:t>
            </a:r>
            <a:br>
              <a:rPr lang="en-US" altLang="zh-CN" sz="1400"/>
            </a:br>
            <a:r>
              <a:rPr lang="en-US" altLang="zh-CN" sz="1400"/>
              <a:t>        ctx.fireChannelRegistered();</a:t>
            </a:r>
            <a:br>
              <a:rPr lang="en-US" altLang="zh-CN" sz="1400"/>
            </a:br>
            <a:r>
              <a:rPr lang="en-US" altLang="zh-CN" sz="1400"/>
              <a:t>    }</a:t>
            </a:r>
            <a:br>
              <a:rPr lang="en-US" altLang="zh-CN" sz="1400"/>
            </a:br>
            <a:r>
              <a:rPr lang="en-US" altLang="zh-CN" sz="1400"/>
              <a:t>    </a:t>
            </a:r>
            <a:r>
              <a:rPr lang="en-US" altLang="zh-CN" sz="1400" b="1"/>
              <a:t>public void </a:t>
            </a:r>
            <a:r>
              <a:rPr lang="en-US" altLang="zh-CN" sz="1400"/>
              <a:t>channelUnregistered(ChannelHandlerContext ctx) </a:t>
            </a:r>
            <a:r>
              <a:rPr lang="en-US" altLang="zh-CN" sz="1400" b="1"/>
              <a:t>throws </a:t>
            </a:r>
            <a:r>
              <a:rPr lang="en-US" altLang="zh-CN" sz="1400"/>
              <a:t>Exception {</a:t>
            </a:r>
            <a:br>
              <a:rPr lang="en-US" altLang="zh-CN" sz="1400"/>
            </a:br>
            <a:r>
              <a:rPr lang="en-US" altLang="zh-CN" sz="1400"/>
              <a:t>        ctx.fireChannelUnregistered();</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通道就绪事件</a:t>
            </a:r>
            <a:br>
              <a:rPr lang="en-US" altLang="zh-CN" sz="1400"/>
            </a:br>
            <a:r>
              <a:rPr lang="en-US" altLang="zh-CN" sz="1400"/>
              <a:t>    </a:t>
            </a:r>
            <a:r>
              <a:rPr lang="en-US" altLang="zh-CN" sz="1400" b="1"/>
              <a:t>public void </a:t>
            </a:r>
            <a:r>
              <a:rPr lang="en-US" altLang="zh-CN" sz="1400"/>
              <a:t>channelActive(ChannelHandlerContext ctx) </a:t>
            </a:r>
            <a:r>
              <a:rPr lang="en-US" altLang="zh-CN" sz="1400" b="1"/>
              <a:t>throws </a:t>
            </a:r>
            <a:r>
              <a:rPr lang="en-US" altLang="zh-CN" sz="1400"/>
              <a:t>Exception {</a:t>
            </a:r>
            <a:br>
              <a:rPr lang="en-US" altLang="zh-CN" sz="1400"/>
            </a:br>
            <a:r>
              <a:rPr lang="en-US" altLang="zh-CN" sz="1400"/>
              <a:t>        ctx.fireChannelActive();</a:t>
            </a:r>
            <a:br>
              <a:rPr lang="en-US" altLang="zh-CN" sz="1400"/>
            </a:br>
            <a:r>
              <a:rPr lang="en-US" altLang="zh-CN" sz="1400"/>
              <a:t>    }</a:t>
            </a:r>
            <a:br>
              <a:rPr lang="en-US" altLang="zh-CN" sz="1400"/>
            </a:br>
            <a:r>
              <a:rPr lang="en-US" altLang="zh-CN" sz="1400"/>
              <a:t>    </a:t>
            </a:r>
            <a:r>
              <a:rPr lang="en-US" altLang="zh-CN" sz="1400" b="1"/>
              <a:t>public void </a:t>
            </a:r>
            <a:r>
              <a:rPr lang="en-US" altLang="zh-CN" sz="1400"/>
              <a:t>channelInactive(ChannelHandlerContext ctx) </a:t>
            </a:r>
            <a:r>
              <a:rPr lang="en-US" altLang="zh-CN" sz="1400" b="1"/>
              <a:t>throws </a:t>
            </a:r>
            <a:r>
              <a:rPr lang="en-US" altLang="zh-CN" sz="1400"/>
              <a:t>Exception {</a:t>
            </a:r>
            <a:br>
              <a:rPr lang="en-US" altLang="zh-CN" sz="1400"/>
            </a:br>
            <a:r>
              <a:rPr lang="en-US" altLang="zh-CN" sz="1400"/>
              <a:t>        ctx.fireChannelInactive();</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通道读取数据事件</a:t>
            </a:r>
            <a:br>
              <a:rPr lang="en-US" altLang="zh-CN" sz="1400"/>
            </a:br>
            <a:r>
              <a:rPr lang="en-US" altLang="zh-CN" sz="1400"/>
              <a:t>    </a:t>
            </a:r>
            <a:r>
              <a:rPr lang="en-US" altLang="zh-CN" sz="1400" b="1"/>
              <a:t>public void </a:t>
            </a:r>
            <a:r>
              <a:rPr lang="en-US" altLang="zh-CN" sz="1400"/>
              <a:t>channelRead(ChannelHandlerContext ctx, Object msg) </a:t>
            </a:r>
            <a:r>
              <a:rPr lang="en-US" altLang="zh-CN" sz="1400" b="1"/>
              <a:t>throws </a:t>
            </a:r>
            <a:r>
              <a:rPr lang="en-US" altLang="zh-CN" sz="1400"/>
              <a:t>Exception {</a:t>
            </a:r>
            <a:br>
              <a:rPr lang="en-US" altLang="zh-CN" sz="1400"/>
            </a:br>
            <a:r>
              <a:rPr lang="en-US" altLang="zh-CN" sz="1400"/>
              <a:t>        ctx.fireChannelRead(msg);</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数据读取完毕事件</a:t>
            </a:r>
            <a:br>
              <a:rPr lang="en-US" altLang="zh-CN" sz="1400"/>
            </a:br>
            <a:r>
              <a:rPr lang="en-US" altLang="zh-CN" sz="1400"/>
              <a:t>    </a:t>
            </a:r>
            <a:r>
              <a:rPr lang="en-US" altLang="zh-CN" sz="1400" b="1"/>
              <a:t>public void </a:t>
            </a:r>
            <a:r>
              <a:rPr lang="en-US" altLang="zh-CN" sz="1400"/>
              <a:t>channelReadComplete(ChannelHandlerContext ctx) </a:t>
            </a:r>
            <a:r>
              <a:rPr lang="en-US" altLang="zh-CN" sz="1400" b="1"/>
              <a:t>throws </a:t>
            </a:r>
            <a:r>
              <a:rPr lang="en-US" altLang="zh-CN" sz="1400"/>
              <a:t>Exception {</a:t>
            </a:r>
            <a:br>
              <a:rPr lang="en-US" altLang="zh-CN" sz="1400"/>
            </a:br>
            <a:r>
              <a:rPr lang="en-US" altLang="zh-CN" sz="1400"/>
              <a:t>        ctx.fireChannelReadComplete();</a:t>
            </a:r>
            <a:br>
              <a:rPr lang="en-US" altLang="zh-CN" sz="1400"/>
            </a:br>
            <a:r>
              <a:rPr lang="en-US" altLang="zh-CN" sz="1400"/>
              <a:t>    }</a:t>
            </a:r>
            <a:br>
              <a:rPr lang="en-US" altLang="zh-CN" sz="1400"/>
            </a:br>
            <a:r>
              <a:rPr lang="en-US" altLang="zh-CN" sz="1400"/>
              <a:t>    </a:t>
            </a:r>
            <a:r>
              <a:rPr lang="en-US" altLang="zh-CN" sz="1400" b="1"/>
              <a:t>public void </a:t>
            </a:r>
            <a:r>
              <a:rPr lang="en-US" altLang="zh-CN" sz="1400"/>
              <a:t>userEventTriggered(ChannelHandlerContext ctx, Object evt) </a:t>
            </a:r>
            <a:r>
              <a:rPr lang="en-US" altLang="zh-CN" sz="1400" b="1"/>
              <a:t>throws </a:t>
            </a:r>
            <a:r>
              <a:rPr lang="en-US" altLang="zh-CN" sz="1400"/>
              <a:t>Exception {</a:t>
            </a:r>
            <a:br>
              <a:rPr lang="en-US" altLang="zh-CN" sz="1400"/>
            </a:br>
            <a:r>
              <a:rPr lang="en-US" altLang="zh-CN" sz="1400"/>
              <a:t>        ctx.fireUserEventTriggered(evt);</a:t>
            </a:r>
            <a:br>
              <a:rPr lang="en-US" altLang="zh-CN" sz="1400"/>
            </a:br>
            <a:r>
              <a:rPr lang="en-US" altLang="zh-CN" sz="1400"/>
              <a:t>    }</a:t>
            </a:r>
            <a:br>
              <a:rPr lang="en-US" altLang="zh-CN" sz="1400"/>
            </a:br>
            <a:r>
              <a:rPr lang="en-US" altLang="zh-CN" sz="1400"/>
              <a:t>    </a:t>
            </a:r>
            <a:r>
              <a:rPr lang="en-US" altLang="zh-CN" sz="1400" b="1"/>
              <a:t>public void </a:t>
            </a:r>
            <a:r>
              <a:rPr lang="en-US" altLang="zh-CN" sz="1400"/>
              <a:t>channelWritabilityChanged(ChannelHandlerContext ctx) </a:t>
            </a:r>
            <a:r>
              <a:rPr lang="en-US" altLang="zh-CN" sz="1400" b="1"/>
              <a:t>throws </a:t>
            </a:r>
            <a:r>
              <a:rPr lang="en-US" altLang="zh-CN" sz="1400"/>
              <a:t>Exception {</a:t>
            </a:r>
            <a:br>
              <a:rPr lang="en-US" altLang="zh-CN" sz="1400"/>
            </a:br>
            <a:r>
              <a:rPr lang="en-US" altLang="zh-CN" sz="1400"/>
              <a:t>        ctx.fireChannelWritabilityChanged();</a:t>
            </a:r>
            <a:br>
              <a:rPr lang="en-US" altLang="zh-CN" sz="1400"/>
            </a:br>
            <a:r>
              <a:rPr lang="en-US" altLang="zh-CN" sz="1400"/>
              <a:t>    }</a:t>
            </a:r>
            <a:br>
              <a:rPr lang="en-US" altLang="zh-CN" sz="1400"/>
            </a:br>
            <a:r>
              <a:rPr lang="en-US" altLang="zh-CN" sz="1400" b="1">
                <a:solidFill>
                  <a:srgbClr val="DA0000"/>
                </a:solidFill>
              </a:rPr>
              <a:t>    //</a:t>
            </a:r>
            <a:r>
              <a:rPr lang="zh-CN" altLang="en-US" sz="1400" b="1">
                <a:solidFill>
                  <a:srgbClr val="DA0000"/>
                </a:solidFill>
              </a:rPr>
              <a:t>通道发生异常事件</a:t>
            </a:r>
            <a:br>
              <a:rPr lang="en-US" altLang="zh-CN" sz="1400"/>
            </a:br>
            <a:r>
              <a:rPr lang="en-US" altLang="zh-CN" sz="1400"/>
              <a:t>    </a:t>
            </a:r>
            <a:r>
              <a:rPr lang="en-US" altLang="zh-CN" sz="1400" b="1"/>
              <a:t>public void </a:t>
            </a:r>
            <a:r>
              <a:rPr lang="en-US" altLang="zh-CN" sz="1400"/>
              <a:t>exceptionCaught(ChannelHandlerContext ctx, Throwable cause) </a:t>
            </a:r>
            <a:r>
              <a:rPr lang="en-US" altLang="zh-CN" sz="1400" b="1"/>
              <a:t>throws </a:t>
            </a:r>
            <a:r>
              <a:rPr lang="en-US" altLang="zh-CN" sz="1400"/>
              <a:t>Exception {</a:t>
            </a:r>
            <a:br>
              <a:rPr lang="en-US" altLang="zh-CN" sz="1400"/>
            </a:br>
            <a:r>
              <a:rPr lang="en-US" altLang="zh-CN" sz="1400"/>
              <a:t>        ctx.fireExceptionCaught(cause);</a:t>
            </a:r>
            <a:br>
              <a:rPr lang="en-US" altLang="zh-CN" sz="1400"/>
            </a:br>
            <a:r>
              <a:rPr lang="en-US" altLang="zh-CN" sz="1400"/>
              <a:t>    }</a:t>
            </a:r>
            <a:br>
              <a:rPr lang="en-US" altLang="zh-CN" sz="1400"/>
            </a:br>
            <a:r>
              <a:rPr lang="en-US" altLang="zh-CN" sz="1400"/>
              <a:t>}</a:t>
            </a:r>
            <a:endParaRPr lang="zh-CN" altLang="en-US" sz="1400"/>
          </a:p>
        </p:txBody>
      </p:sp>
    </p:spTree>
    <p:extLst>
      <p:ext uri="{BB962C8B-B14F-4D97-AF65-F5344CB8AC3E}">
        <p14:creationId xmlns:p14="http://schemas.microsoft.com/office/powerpoint/2010/main" val="4250260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a:t>
            </a:r>
            <a:r>
              <a:rPr lang="zh-CN" altLang="en-US" sz="2200" b="1"/>
              <a:t>和 </a:t>
            </a:r>
            <a:r>
              <a:rPr lang="en-US" altLang="zh-CN" sz="2200" b="1"/>
              <a:t>ChannelPipeline</a:t>
            </a:r>
          </a:p>
        </p:txBody>
      </p:sp>
      <p:sp>
        <p:nvSpPr>
          <p:cNvPr id="2" name="TextBox 1"/>
          <p:cNvSpPr txBox="1"/>
          <p:nvPr/>
        </p:nvSpPr>
        <p:spPr>
          <a:xfrm>
            <a:off x="541681" y="1368702"/>
            <a:ext cx="8585402" cy="3139321"/>
          </a:xfrm>
          <a:prstGeom prst="rect">
            <a:avLst/>
          </a:prstGeom>
          <a:noFill/>
        </p:spPr>
        <p:txBody>
          <a:bodyPr wrap="square" rtlCol="0">
            <a:spAutoFit/>
          </a:bodyPr>
          <a:lstStyle/>
          <a:p>
            <a:r>
              <a:rPr lang="en-US" altLang="zh-CN" sz="2000" b="1"/>
              <a:t>ChannelPipeline </a:t>
            </a:r>
            <a:r>
              <a:rPr lang="zh-CN" altLang="en-US" sz="2000" b="1"/>
              <a:t>是一个重点：</a:t>
            </a:r>
            <a:endParaRPr lang="en-US" altLang="zh-CN" sz="2000" b="1"/>
          </a:p>
          <a:p>
            <a:endParaRPr lang="en-US" altLang="zh-CN"/>
          </a:p>
          <a:p>
            <a:pPr marL="342900" indent="-342900">
              <a:buAutoNum type="arabicParenR"/>
            </a:pPr>
            <a:r>
              <a:rPr lang="en-US" altLang="zh-CN"/>
              <a:t>ChannelPipeline </a:t>
            </a:r>
            <a:r>
              <a:rPr lang="zh-CN" altLang="en-US"/>
              <a:t>是一个 </a:t>
            </a:r>
            <a:r>
              <a:rPr lang="en-US" altLang="zh-CN"/>
              <a:t>Handler </a:t>
            </a:r>
            <a:r>
              <a:rPr lang="zh-CN" altLang="en-US"/>
              <a:t>的集合，它负责处理和拦截 </a:t>
            </a:r>
            <a:r>
              <a:rPr lang="en-US" altLang="zh-CN"/>
              <a:t>inbound </a:t>
            </a:r>
            <a:r>
              <a:rPr lang="zh-CN" altLang="en-US"/>
              <a:t>或者 </a:t>
            </a:r>
            <a:r>
              <a:rPr lang="en-US" altLang="zh-CN"/>
              <a:t>outbound </a:t>
            </a:r>
            <a:r>
              <a:rPr lang="zh-CN" altLang="en-US"/>
              <a:t>的事件和操作，相当于一个贯穿 </a:t>
            </a:r>
            <a:r>
              <a:rPr lang="en-US" altLang="zh-CN"/>
              <a:t>Netty </a:t>
            </a:r>
            <a:r>
              <a:rPr lang="zh-CN" altLang="en-US"/>
              <a:t>的链。</a:t>
            </a:r>
            <a:r>
              <a:rPr lang="en-US" altLang="zh-CN"/>
              <a:t>(</a:t>
            </a:r>
            <a:r>
              <a:rPr lang="zh-CN" altLang="en-US" b="1">
                <a:solidFill>
                  <a:srgbClr val="DA0000"/>
                </a:solidFill>
              </a:rPr>
              <a:t>也可以这样理解：</a:t>
            </a:r>
            <a:r>
              <a:rPr lang="en-US" altLang="zh-CN" b="1">
                <a:solidFill>
                  <a:srgbClr val="DA0000"/>
                </a:solidFill>
              </a:rPr>
              <a:t>ChannelPipeline </a:t>
            </a:r>
            <a:r>
              <a:rPr lang="zh-CN" altLang="en-US" b="1">
                <a:solidFill>
                  <a:srgbClr val="DA0000"/>
                </a:solidFill>
              </a:rPr>
              <a:t>是 保存 </a:t>
            </a:r>
            <a:r>
              <a:rPr lang="en-US" altLang="zh-CN" b="1">
                <a:solidFill>
                  <a:srgbClr val="DA0000"/>
                </a:solidFill>
              </a:rPr>
              <a:t>ChannelHandler </a:t>
            </a:r>
            <a:r>
              <a:rPr lang="zh-CN" altLang="en-US" b="1">
                <a:solidFill>
                  <a:srgbClr val="DA0000"/>
                </a:solidFill>
              </a:rPr>
              <a:t>的 </a:t>
            </a:r>
            <a:r>
              <a:rPr lang="en-US" altLang="zh-CN" b="1">
                <a:solidFill>
                  <a:srgbClr val="DA0000"/>
                </a:solidFill>
              </a:rPr>
              <a:t>List</a:t>
            </a:r>
            <a:r>
              <a:rPr lang="zh-CN" altLang="en-US" b="1">
                <a:solidFill>
                  <a:srgbClr val="DA0000"/>
                </a:solidFill>
              </a:rPr>
              <a:t>，用于处理或拦截 </a:t>
            </a:r>
            <a:r>
              <a:rPr lang="en-US" altLang="zh-CN" b="1">
                <a:solidFill>
                  <a:srgbClr val="DA0000"/>
                </a:solidFill>
              </a:rPr>
              <a:t>Channel </a:t>
            </a:r>
            <a:r>
              <a:rPr lang="zh-CN" altLang="en-US" b="1">
                <a:solidFill>
                  <a:srgbClr val="DA0000"/>
                </a:solidFill>
              </a:rPr>
              <a:t>的入站事件和出站操作</a:t>
            </a:r>
            <a:r>
              <a:rPr lang="en-US" altLang="zh-CN"/>
              <a:t>)</a:t>
            </a:r>
          </a:p>
          <a:p>
            <a:pPr marL="342900" indent="-342900">
              <a:buAutoNum type="arabicParenR"/>
            </a:pPr>
            <a:endParaRPr lang="en-US" altLang="zh-CN"/>
          </a:p>
          <a:p>
            <a:pPr marL="342900" indent="-342900">
              <a:buAutoNum type="arabicParenR"/>
            </a:pPr>
            <a:r>
              <a:rPr lang="en-US" altLang="zh-CN"/>
              <a:t>ChannelPipeline </a:t>
            </a:r>
            <a:r>
              <a:rPr lang="zh-CN" altLang="en-US"/>
              <a:t>实现了一种高级形式的拦截过滤器模式，使用户可以完全控制事件的处理方式，以及 </a:t>
            </a:r>
            <a:r>
              <a:rPr lang="en-US" altLang="zh-CN"/>
              <a:t>Channel </a:t>
            </a:r>
            <a:r>
              <a:rPr lang="zh-CN" altLang="en-US"/>
              <a:t>中各个的 </a:t>
            </a:r>
            <a:r>
              <a:rPr lang="en-US" altLang="zh-CN"/>
              <a:t>ChannelHandler </a:t>
            </a:r>
            <a:r>
              <a:rPr lang="zh-CN" altLang="en-US"/>
              <a:t>如何相互交互</a:t>
            </a:r>
            <a:endParaRPr lang="en-US" altLang="zh-CN"/>
          </a:p>
          <a:p>
            <a:endParaRPr lang="en-US" altLang="zh-CN" sz="1700"/>
          </a:p>
          <a:p>
            <a:endParaRPr lang="en-US" altLang="zh-CN" sz="1700"/>
          </a:p>
        </p:txBody>
      </p:sp>
    </p:spTree>
    <p:extLst>
      <p:ext uri="{BB962C8B-B14F-4D97-AF65-F5344CB8AC3E}">
        <p14:creationId xmlns:p14="http://schemas.microsoft.com/office/powerpoint/2010/main" val="250355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a:t>
            </a:r>
            <a:r>
              <a:rPr lang="zh-CN" altLang="en-US" sz="2200" b="1"/>
              <a:t>和 </a:t>
            </a:r>
            <a:r>
              <a:rPr lang="en-US" altLang="zh-CN" sz="2200" b="1"/>
              <a:t>ChannelPipeline</a:t>
            </a:r>
          </a:p>
        </p:txBody>
      </p:sp>
      <p:sp>
        <p:nvSpPr>
          <p:cNvPr id="2" name="TextBox 1"/>
          <p:cNvSpPr txBox="1"/>
          <p:nvPr/>
        </p:nvSpPr>
        <p:spPr>
          <a:xfrm>
            <a:off x="541681" y="1224111"/>
            <a:ext cx="9161466" cy="877163"/>
          </a:xfrm>
          <a:prstGeom prst="rect">
            <a:avLst/>
          </a:prstGeom>
          <a:noFill/>
        </p:spPr>
        <p:txBody>
          <a:bodyPr wrap="square" rtlCol="0">
            <a:spAutoFit/>
          </a:bodyPr>
          <a:lstStyle/>
          <a:p>
            <a:pPr marL="342900" indent="-342900">
              <a:buAutoNum type="arabicParenR" startAt="3"/>
            </a:pPr>
            <a:r>
              <a:rPr lang="zh-CN" altLang="en-US" sz="1700"/>
              <a:t>在 </a:t>
            </a:r>
            <a:r>
              <a:rPr lang="en-US" altLang="zh-CN" sz="1700"/>
              <a:t>Netty </a:t>
            </a:r>
            <a:r>
              <a:rPr lang="zh-CN" altLang="en-US" sz="1700"/>
              <a:t>中每个 </a:t>
            </a:r>
            <a:r>
              <a:rPr lang="en-US" altLang="zh-CN" sz="1700"/>
              <a:t>Channel </a:t>
            </a:r>
            <a:r>
              <a:rPr lang="zh-CN" altLang="en-US" sz="1700"/>
              <a:t>都有且仅有一个 </a:t>
            </a:r>
            <a:r>
              <a:rPr lang="en-US" altLang="zh-CN" sz="1700"/>
              <a:t>ChannelPipeline </a:t>
            </a:r>
            <a:r>
              <a:rPr lang="zh-CN" altLang="en-US" sz="1700"/>
              <a:t>与之对应，它们的组成关系如下</a:t>
            </a:r>
            <a:endParaRPr lang="en-US" altLang="zh-CN" sz="1700"/>
          </a:p>
          <a:p>
            <a:endParaRPr lang="en-US" altLang="zh-CN" sz="1700"/>
          </a:p>
          <a:p>
            <a:endParaRPr lang="en-US" altLang="zh-CN" sz="1700"/>
          </a:p>
        </p:txBody>
      </p:sp>
      <p:pic>
        <p:nvPicPr>
          <p:cNvPr id="192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95" y="1584152"/>
            <a:ext cx="7726247" cy="25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595" y="4248447"/>
            <a:ext cx="8976544" cy="1461939"/>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zh-CN" altLang="en-US" sz="1500"/>
              <a:t>一个 </a:t>
            </a:r>
            <a:r>
              <a:rPr lang="en-US" altLang="zh-CN" sz="1500"/>
              <a:t>Channel </a:t>
            </a:r>
            <a:r>
              <a:rPr lang="zh-CN" altLang="en-US" sz="1500"/>
              <a:t>包含了一个 </a:t>
            </a:r>
            <a:r>
              <a:rPr lang="en-US" altLang="zh-CN" sz="1500"/>
              <a:t>ChannelPipeline</a:t>
            </a:r>
            <a:r>
              <a:rPr lang="zh-CN" altLang="en-US" sz="1500"/>
              <a:t>，而 </a:t>
            </a:r>
            <a:r>
              <a:rPr lang="en-US" altLang="zh-CN" sz="1500"/>
              <a:t>ChannelPipeline </a:t>
            </a:r>
            <a:r>
              <a:rPr lang="zh-CN" altLang="en-US" sz="1500"/>
              <a:t>中又维护了一个由 </a:t>
            </a:r>
            <a:r>
              <a:rPr lang="en-US" altLang="zh-CN" sz="1500"/>
              <a:t>ChannelHandlerContext </a:t>
            </a:r>
            <a:r>
              <a:rPr lang="zh-CN" altLang="en-US" sz="1500"/>
              <a:t>组成的双向链表，并且每个 </a:t>
            </a:r>
            <a:r>
              <a:rPr lang="en-US" altLang="zh-CN" sz="1500"/>
              <a:t>ChannelHandlerContext </a:t>
            </a:r>
            <a:r>
              <a:rPr lang="zh-CN" altLang="en-US" sz="1500"/>
              <a:t>中又关联着一个 </a:t>
            </a:r>
            <a:r>
              <a:rPr lang="en-US" altLang="zh-CN" sz="1500"/>
              <a:t>ChannelHandler</a:t>
            </a:r>
          </a:p>
          <a:p>
            <a:pPr marL="285750" indent="-285750">
              <a:buFont typeface="Arial" pitchFamily="34" charset="0"/>
              <a:buChar char="•"/>
            </a:pPr>
            <a:endParaRPr lang="en-US" altLang="zh-CN" sz="1500"/>
          </a:p>
          <a:p>
            <a:pPr marL="285750" indent="-285750">
              <a:buFont typeface="Arial" pitchFamily="34" charset="0"/>
              <a:buChar char="•"/>
            </a:pPr>
            <a:r>
              <a:rPr lang="zh-CN" altLang="en-US" sz="1500"/>
              <a:t>入站事件和出站事件在一个双向链表中，入站事件会从链表 </a:t>
            </a:r>
            <a:r>
              <a:rPr lang="en-US" altLang="zh-CN" sz="1500"/>
              <a:t>head </a:t>
            </a:r>
            <a:r>
              <a:rPr lang="zh-CN" altLang="en-US" sz="1500"/>
              <a:t>往后传递到最后一个入站的 </a:t>
            </a:r>
            <a:r>
              <a:rPr lang="en-US" altLang="zh-CN" sz="1500"/>
              <a:t>handler</a:t>
            </a:r>
            <a:r>
              <a:rPr lang="zh-CN" altLang="en-US" sz="1500"/>
              <a:t>，出站事件会从链表 </a:t>
            </a:r>
            <a:r>
              <a:rPr lang="en-US" altLang="zh-CN" sz="1500"/>
              <a:t>tail </a:t>
            </a:r>
            <a:r>
              <a:rPr lang="zh-CN" altLang="en-US" sz="1500"/>
              <a:t>往前传递到最前一个出站的 </a:t>
            </a:r>
            <a:r>
              <a:rPr lang="en-US" altLang="zh-CN" sz="1500"/>
              <a:t>handler</a:t>
            </a:r>
            <a:r>
              <a:rPr lang="zh-CN" altLang="en-US" sz="1500"/>
              <a:t>，两种类型的 </a:t>
            </a:r>
            <a:r>
              <a:rPr lang="en-US" altLang="zh-CN" sz="1500"/>
              <a:t>handler </a:t>
            </a:r>
            <a:r>
              <a:rPr lang="zh-CN" altLang="en-US" sz="1500"/>
              <a:t>互不干扰</a:t>
            </a:r>
            <a:endParaRPr lang="en-US" altLang="zh-CN" sz="1500"/>
          </a:p>
          <a:p>
            <a:pPr marL="285750" indent="-285750">
              <a:buFont typeface="Arial" pitchFamily="34" charset="0"/>
              <a:buChar char="•"/>
            </a:pPr>
            <a:endParaRPr lang="zh-CN" altLang="en-US" sz="1400"/>
          </a:p>
        </p:txBody>
      </p:sp>
    </p:spTree>
    <p:extLst>
      <p:ext uri="{BB962C8B-B14F-4D97-AF65-F5344CB8AC3E}">
        <p14:creationId xmlns:p14="http://schemas.microsoft.com/office/powerpoint/2010/main" val="1572474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NIO </a:t>
            </a:r>
            <a:r>
              <a:rPr lang="zh-CN" altLang="en-US" sz="4000" b="1" dirty="0">
                <a:solidFill>
                  <a:schemeClr val="accent1"/>
                </a:solidFill>
                <a:latin typeface="楷体" panose="02010609060101010101" pitchFamily="49" charset="-122"/>
                <a:ea typeface="楷体" panose="02010609060101010101" pitchFamily="49" charset="-122"/>
              </a:rPr>
              <a:t>和 </a:t>
            </a:r>
            <a:r>
              <a:rPr lang="en-US" altLang="zh-CN" sz="4000" b="1" dirty="0">
                <a:solidFill>
                  <a:schemeClr val="accent1"/>
                </a:solidFill>
                <a:latin typeface="楷体" panose="02010609060101010101" pitchFamily="49" charset="-122"/>
                <a:ea typeface="楷体" panose="02010609060101010101" pitchFamily="49" charset="-122"/>
              </a:rPr>
              <a:t>BIO </a:t>
            </a:r>
            <a:r>
              <a:rPr lang="zh-CN" altLang="en-US" sz="4000" b="1" dirty="0">
                <a:solidFill>
                  <a:schemeClr val="accent1"/>
                </a:solidFill>
                <a:latin typeface="楷体" panose="02010609060101010101" pitchFamily="49" charset="-122"/>
                <a:ea typeface="楷体" panose="02010609060101010101" pitchFamily="49" charset="-122"/>
              </a:rPr>
              <a:t>的比较</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Box 1">
            <a:extLst>
              <a:ext uri="{FF2B5EF4-FFF2-40B4-BE49-F238E27FC236}">
                <a16:creationId xmlns:a16="http://schemas.microsoft.com/office/drawing/2014/main" id="{366F51CE-24C1-4839-A82F-8F9D812EFB23}"/>
              </a:ext>
            </a:extLst>
          </p:cNvPr>
          <p:cNvSpPr txBox="1"/>
          <p:nvPr/>
        </p:nvSpPr>
        <p:spPr>
          <a:xfrm>
            <a:off x="0" y="864071"/>
            <a:ext cx="9901238" cy="2862322"/>
          </a:xfrm>
          <a:prstGeom prst="rect">
            <a:avLst/>
          </a:prstGeom>
          <a:noFill/>
        </p:spPr>
        <p:txBody>
          <a:bodyPr wrap="square" rtlCol="0">
            <a:spAutoFit/>
          </a:bodyPr>
          <a:lstStyle/>
          <a:p>
            <a:pPr marL="342900" lvl="0" indent="-342900">
              <a:buFontTx/>
              <a:buAutoNum type="arabicParenR"/>
            </a:pPr>
            <a:r>
              <a:rPr lang="en-US" altLang="zh-CN" sz="2000" dirty="0">
                <a:latin typeface="Arial" pitchFamily="34" charset="0"/>
                <a:cs typeface="Arial" pitchFamily="34" charset="0"/>
              </a:rPr>
              <a:t>BIO </a:t>
            </a:r>
            <a:r>
              <a:rPr lang="zh-CN" altLang="en-US" sz="2000" dirty="0">
                <a:latin typeface="Arial" pitchFamily="34" charset="0"/>
                <a:cs typeface="Arial" pitchFamily="34" charset="0"/>
              </a:rPr>
              <a:t>以流的方式处理数据</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而 </a:t>
            </a:r>
            <a:r>
              <a:rPr lang="en-US" altLang="zh-CN" sz="2000" dirty="0">
                <a:latin typeface="Arial" pitchFamily="34" charset="0"/>
                <a:cs typeface="Arial" pitchFamily="34" charset="0"/>
              </a:rPr>
              <a:t>NIO </a:t>
            </a:r>
            <a:r>
              <a:rPr lang="zh-CN" altLang="en-US" sz="2000" dirty="0">
                <a:latin typeface="Arial" pitchFamily="34" charset="0"/>
                <a:cs typeface="Arial" pitchFamily="34" charset="0"/>
              </a:rPr>
              <a:t>以块的方式处理数据</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块 </a:t>
            </a:r>
            <a:r>
              <a:rPr lang="en-US" altLang="zh-CN" sz="2000" dirty="0">
                <a:latin typeface="Arial" pitchFamily="34" charset="0"/>
                <a:cs typeface="Arial" pitchFamily="34" charset="0"/>
              </a:rPr>
              <a:t>I/O </a:t>
            </a:r>
            <a:r>
              <a:rPr lang="zh-CN" altLang="en-US" sz="2000" dirty="0">
                <a:latin typeface="Arial" pitchFamily="34" charset="0"/>
                <a:cs typeface="Arial" pitchFamily="34" charset="0"/>
              </a:rPr>
              <a:t>的效率比流 </a:t>
            </a:r>
            <a:r>
              <a:rPr lang="en-US" altLang="zh-CN" sz="2000" dirty="0">
                <a:latin typeface="Arial" pitchFamily="34" charset="0"/>
                <a:cs typeface="Arial" pitchFamily="34" charset="0"/>
              </a:rPr>
              <a:t>I/O </a:t>
            </a:r>
            <a:r>
              <a:rPr lang="zh-CN" altLang="en-US" sz="2000" dirty="0">
                <a:latin typeface="Arial" pitchFamily="34" charset="0"/>
                <a:cs typeface="Arial" pitchFamily="34" charset="0"/>
              </a:rPr>
              <a:t>高很多</a:t>
            </a:r>
            <a:endParaRPr lang="en-US" altLang="zh-CN" sz="2000" dirty="0">
              <a:latin typeface="Arial" pitchFamily="34" charset="0"/>
              <a:cs typeface="Arial" pitchFamily="34" charset="0"/>
            </a:endParaRPr>
          </a:p>
          <a:p>
            <a:pPr marL="342900" lvl="0" indent="-342900">
              <a:buFontTx/>
              <a:buAutoNum type="arabicParenR"/>
            </a:pPr>
            <a:endParaRPr lang="zh-CN" altLang="en-US" sz="2000" dirty="0">
              <a:latin typeface="Arial" pitchFamily="34" charset="0"/>
              <a:cs typeface="Arial" pitchFamily="34" charset="0"/>
            </a:endParaRPr>
          </a:p>
          <a:p>
            <a:pPr marL="342900" lvl="0" indent="-342900">
              <a:buFontTx/>
              <a:buAutoNum type="arabicParenR"/>
            </a:pPr>
            <a:r>
              <a:rPr lang="en-US" altLang="zh-CN" sz="2000" dirty="0">
                <a:latin typeface="Arial" pitchFamily="34" charset="0"/>
                <a:cs typeface="Arial" pitchFamily="34" charset="0"/>
              </a:rPr>
              <a:t>BIO </a:t>
            </a:r>
            <a:r>
              <a:rPr lang="zh-CN" altLang="en-US" sz="2000" dirty="0">
                <a:latin typeface="Arial" pitchFamily="34" charset="0"/>
                <a:cs typeface="Arial" pitchFamily="34" charset="0"/>
              </a:rPr>
              <a:t>是阻塞的，</a:t>
            </a:r>
            <a:r>
              <a:rPr lang="en-US" altLang="zh-CN" sz="2000" dirty="0">
                <a:latin typeface="Arial" pitchFamily="34" charset="0"/>
                <a:cs typeface="Arial" pitchFamily="34" charset="0"/>
              </a:rPr>
              <a:t>NIO </a:t>
            </a:r>
            <a:r>
              <a:rPr lang="zh-CN" altLang="en-US" sz="2000" dirty="0">
                <a:latin typeface="Arial" pitchFamily="34" charset="0"/>
                <a:cs typeface="Arial" pitchFamily="34" charset="0"/>
              </a:rPr>
              <a:t>则是非阻塞的</a:t>
            </a:r>
          </a:p>
          <a:p>
            <a:pPr marL="342900" lvl="0" indent="-342900">
              <a:buFontTx/>
              <a:buAutoNum type="arabicParenR"/>
            </a:pPr>
            <a:endParaRPr lang="zh-CN" altLang="en-US" sz="2000" dirty="0">
              <a:latin typeface="Arial" pitchFamily="34" charset="0"/>
              <a:cs typeface="Arial" pitchFamily="34" charset="0"/>
            </a:endParaRPr>
          </a:p>
          <a:p>
            <a:pPr marL="342900" lvl="0" indent="-342900">
              <a:buFontTx/>
              <a:buAutoNum type="arabicParenR"/>
            </a:pPr>
            <a:r>
              <a:rPr lang="en-US" altLang="zh-CN" sz="2000" dirty="0">
                <a:latin typeface="Arial" pitchFamily="34" charset="0"/>
                <a:cs typeface="Arial" pitchFamily="34" charset="0"/>
              </a:rPr>
              <a:t>BIO</a:t>
            </a:r>
            <a:r>
              <a:rPr lang="zh-CN" altLang="en-US" sz="2000" dirty="0">
                <a:latin typeface="Arial" pitchFamily="34" charset="0"/>
                <a:cs typeface="Arial" pitchFamily="34" charset="0"/>
              </a:rPr>
              <a:t>基于字节流和字符流进行操作，而 </a:t>
            </a:r>
            <a:r>
              <a:rPr lang="en-US" altLang="zh-CN" sz="2000" dirty="0">
                <a:latin typeface="Arial" pitchFamily="34" charset="0"/>
                <a:cs typeface="Arial" pitchFamily="34" charset="0"/>
              </a:rPr>
              <a:t>NIO </a:t>
            </a:r>
            <a:r>
              <a:rPr lang="zh-CN" altLang="en-US" sz="2000" dirty="0">
                <a:latin typeface="Arial" pitchFamily="34" charset="0"/>
                <a:cs typeface="Arial" pitchFamily="34" charset="0"/>
              </a:rPr>
              <a:t>基于 </a:t>
            </a:r>
            <a:r>
              <a:rPr lang="en-US" altLang="zh-CN" sz="2000" dirty="0">
                <a:latin typeface="Arial" pitchFamily="34" charset="0"/>
                <a:cs typeface="Arial" pitchFamily="34" charset="0"/>
              </a:rPr>
              <a:t>Channel(</a:t>
            </a:r>
            <a:r>
              <a:rPr lang="zh-CN" altLang="en-US" sz="2000" dirty="0">
                <a:latin typeface="Arial" pitchFamily="34" charset="0"/>
                <a:cs typeface="Arial" pitchFamily="34" charset="0"/>
              </a:rPr>
              <a:t>通道</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和 </a:t>
            </a:r>
            <a:r>
              <a:rPr lang="en-US" altLang="zh-CN" sz="2000" dirty="0">
                <a:latin typeface="Arial" pitchFamily="34" charset="0"/>
                <a:cs typeface="Arial" pitchFamily="34" charset="0"/>
              </a:rPr>
              <a:t>Buffer(</a:t>
            </a:r>
            <a:r>
              <a:rPr lang="zh-CN" altLang="en-US" sz="2000" dirty="0">
                <a:latin typeface="Arial" pitchFamily="34" charset="0"/>
                <a:cs typeface="Arial" pitchFamily="34" charset="0"/>
              </a:rPr>
              <a:t>缓冲区</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进行操作，数据总是从通道读取到缓冲区中，或者从缓冲区写入到通道中。</a:t>
            </a:r>
            <a:r>
              <a:rPr lang="en-US" altLang="zh-CN" sz="2000" dirty="0">
                <a:latin typeface="Arial" pitchFamily="34" charset="0"/>
                <a:cs typeface="Arial" pitchFamily="34" charset="0"/>
              </a:rPr>
              <a:t>Selector(</a:t>
            </a:r>
            <a:r>
              <a:rPr lang="zh-CN" altLang="en-US" sz="2000" dirty="0">
                <a:latin typeface="Arial" pitchFamily="34" charset="0"/>
                <a:cs typeface="Arial" pitchFamily="34" charset="0"/>
              </a:rPr>
              <a:t>选择器</a:t>
            </a:r>
            <a:r>
              <a:rPr lang="en-US" altLang="zh-CN" sz="2000" dirty="0">
                <a:latin typeface="Arial" pitchFamily="34" charset="0"/>
                <a:cs typeface="Arial" pitchFamily="34" charset="0"/>
              </a:rPr>
              <a:t>)</a:t>
            </a:r>
            <a:r>
              <a:rPr lang="zh-CN" altLang="en-US" sz="2000" dirty="0">
                <a:latin typeface="Arial" pitchFamily="34" charset="0"/>
                <a:cs typeface="Arial" pitchFamily="34" charset="0"/>
              </a:rPr>
              <a:t>用于监听多个通道的事件（比如：连接请求，数据到达等），因此使用单个线程就可以监听多个客户端通道 </a:t>
            </a:r>
          </a:p>
          <a:p>
            <a:pPr marL="342900" lvl="0" indent="-342900">
              <a:buFontTx/>
              <a:buAutoNum type="arabicParenR"/>
            </a:pPr>
            <a:endParaRPr lang="en-US" altLang="zh-CN" sz="2000" dirty="0">
              <a:latin typeface="Arial" pitchFamily="34" charset="0"/>
              <a:cs typeface="Arial" pitchFamily="34" charset="0"/>
            </a:endParaRPr>
          </a:p>
        </p:txBody>
      </p:sp>
    </p:spTree>
    <p:extLst>
      <p:ext uri="{BB962C8B-B14F-4D97-AF65-F5344CB8AC3E}">
        <p14:creationId xmlns:p14="http://schemas.microsoft.com/office/powerpoint/2010/main" val="2340141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Pipeline </a:t>
            </a:r>
            <a:r>
              <a:rPr lang="zh-CN" altLang="en-US" sz="2200" b="1"/>
              <a:t>和 </a:t>
            </a:r>
            <a:r>
              <a:rPr lang="en-US" altLang="zh-CN" sz="2200" b="1"/>
              <a:t>ChannelPipeline</a:t>
            </a:r>
          </a:p>
        </p:txBody>
      </p:sp>
      <p:sp>
        <p:nvSpPr>
          <p:cNvPr id="2" name="TextBox 1"/>
          <p:cNvSpPr txBox="1"/>
          <p:nvPr/>
        </p:nvSpPr>
        <p:spPr>
          <a:xfrm>
            <a:off x="541681" y="1368702"/>
            <a:ext cx="8585402" cy="892552"/>
          </a:xfrm>
          <a:prstGeom prst="rect">
            <a:avLst/>
          </a:prstGeom>
          <a:noFill/>
        </p:spPr>
        <p:txBody>
          <a:bodyPr wrap="square" rtlCol="0">
            <a:spAutoFit/>
          </a:bodyPr>
          <a:lstStyle/>
          <a:p>
            <a:pPr marL="342900" indent="-342900">
              <a:buAutoNum type="arabicParenR" startAt="4"/>
            </a:pPr>
            <a:r>
              <a:rPr lang="zh-CN" altLang="en-US" b="1"/>
              <a:t>常用方法</a:t>
            </a:r>
            <a:endParaRPr lang="en-US" altLang="zh-CN" b="1"/>
          </a:p>
          <a:p>
            <a:pPr marL="342900" indent="-342900">
              <a:buAutoNum type="arabicParenR" startAt="3"/>
            </a:pPr>
            <a:endParaRPr lang="en-US" altLang="zh-CN" sz="1700"/>
          </a:p>
          <a:p>
            <a:endParaRPr lang="en-US" altLang="zh-CN" sz="1700"/>
          </a:p>
        </p:txBody>
      </p:sp>
      <p:sp>
        <p:nvSpPr>
          <p:cNvPr id="3" name="TextBox 2"/>
          <p:cNvSpPr txBox="1"/>
          <p:nvPr/>
        </p:nvSpPr>
        <p:spPr>
          <a:xfrm>
            <a:off x="657918" y="2016199"/>
            <a:ext cx="8352928" cy="1415772"/>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700"/>
              <a:t>ChannelPipeline addFirst(ChannelHandler... handlers)</a:t>
            </a:r>
            <a:r>
              <a:rPr lang="zh-CN" altLang="en-US" sz="1700"/>
              <a:t>，把一个业务处理类（</a:t>
            </a:r>
            <a:r>
              <a:rPr lang="en-US" altLang="zh-CN" sz="1700"/>
              <a:t>handler</a:t>
            </a:r>
            <a:r>
              <a:rPr lang="zh-CN" altLang="en-US" sz="1700"/>
              <a:t>）添加到链中的第一个位置</a:t>
            </a:r>
          </a:p>
          <a:p>
            <a:pPr marL="285750" indent="-285750">
              <a:buFont typeface="Arial" pitchFamily="34" charset="0"/>
              <a:buChar char="•"/>
            </a:pPr>
            <a:r>
              <a:rPr lang="en-US" altLang="zh-CN" sz="1700"/>
              <a:t>ChannelPipeline addLast(ChannelHandler... handlers)</a:t>
            </a:r>
            <a:r>
              <a:rPr lang="zh-CN" altLang="en-US" sz="1700"/>
              <a:t>，把一个业务处理类（</a:t>
            </a:r>
            <a:r>
              <a:rPr lang="en-US" altLang="zh-CN" sz="1700"/>
              <a:t>handler</a:t>
            </a:r>
            <a:r>
              <a:rPr lang="zh-CN" altLang="en-US" sz="1700"/>
              <a:t>）添加到链中的最后一个位置</a:t>
            </a:r>
          </a:p>
          <a:p>
            <a:endParaRPr lang="zh-CN" altLang="en-US"/>
          </a:p>
        </p:txBody>
      </p:sp>
    </p:spTree>
    <p:extLst>
      <p:ext uri="{BB962C8B-B14F-4D97-AF65-F5344CB8AC3E}">
        <p14:creationId xmlns:p14="http://schemas.microsoft.com/office/powerpoint/2010/main" val="183391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ChannelHandlerContext</a:t>
            </a:r>
          </a:p>
        </p:txBody>
      </p:sp>
      <p:sp>
        <p:nvSpPr>
          <p:cNvPr id="2" name="TextBox 1"/>
          <p:cNvSpPr txBox="1"/>
          <p:nvPr/>
        </p:nvSpPr>
        <p:spPr>
          <a:xfrm>
            <a:off x="541681" y="1368702"/>
            <a:ext cx="8585402" cy="2554545"/>
          </a:xfrm>
          <a:prstGeom prst="rect">
            <a:avLst/>
          </a:prstGeom>
          <a:noFill/>
        </p:spPr>
        <p:txBody>
          <a:bodyPr wrap="square" rtlCol="0">
            <a:spAutoFit/>
          </a:bodyPr>
          <a:lstStyle/>
          <a:p>
            <a:endParaRPr lang="en-US" altLang="zh-CN"/>
          </a:p>
          <a:p>
            <a:pPr marL="342900" indent="-342900">
              <a:buAutoNum type="arabicParenR"/>
            </a:pPr>
            <a:r>
              <a:rPr lang="zh-CN" altLang="en-US"/>
              <a:t>保存 </a:t>
            </a:r>
            <a:r>
              <a:rPr lang="en-US" altLang="zh-CN"/>
              <a:t>Channel </a:t>
            </a:r>
            <a:r>
              <a:rPr lang="zh-CN" altLang="en-US"/>
              <a:t>相关的所有上下文信息，同时关联一个 </a:t>
            </a:r>
            <a:r>
              <a:rPr lang="en-US" altLang="zh-CN"/>
              <a:t>ChannelHandler </a:t>
            </a:r>
            <a:r>
              <a:rPr lang="zh-CN" altLang="en-US"/>
              <a:t>对象</a:t>
            </a:r>
            <a:endParaRPr lang="en-US" altLang="zh-CN"/>
          </a:p>
          <a:p>
            <a:pPr marL="342900" indent="-342900">
              <a:buAutoNum type="arabicParenR"/>
            </a:pPr>
            <a:r>
              <a:rPr lang="zh-CN" altLang="en-US"/>
              <a:t>即</a:t>
            </a:r>
            <a:r>
              <a:rPr lang="en-US" altLang="zh-CN"/>
              <a:t>ChannelHandlerContext </a:t>
            </a:r>
            <a:r>
              <a:rPr lang="zh-CN" altLang="en-US"/>
              <a:t>中 包 含 一 个 具 体 的 事 件 处 理 器 </a:t>
            </a:r>
            <a:r>
              <a:rPr lang="en-US" altLang="zh-CN"/>
              <a:t>ChannelHandler </a:t>
            </a:r>
            <a:r>
              <a:rPr lang="zh-CN" altLang="en-US"/>
              <a:t>， 同 时</a:t>
            </a:r>
            <a:r>
              <a:rPr lang="en-US" altLang="zh-CN"/>
              <a:t>ChannelHandlerContext </a:t>
            </a:r>
            <a:r>
              <a:rPr lang="zh-CN" altLang="en-US"/>
              <a:t>中也绑定了对应的 </a:t>
            </a:r>
            <a:r>
              <a:rPr lang="en-US" altLang="zh-CN"/>
              <a:t>pipeline </a:t>
            </a:r>
            <a:r>
              <a:rPr lang="zh-CN" altLang="en-US"/>
              <a:t>和 </a:t>
            </a:r>
            <a:r>
              <a:rPr lang="en-US" altLang="zh-CN"/>
              <a:t>Channel </a:t>
            </a:r>
            <a:r>
              <a:rPr lang="zh-CN" altLang="en-US"/>
              <a:t>的信息，方便对 </a:t>
            </a:r>
            <a:r>
              <a:rPr lang="en-US" altLang="zh-CN"/>
              <a:t>ChannelHandler</a:t>
            </a:r>
            <a:r>
              <a:rPr lang="zh-CN" altLang="en-US"/>
              <a:t>进行调用</a:t>
            </a:r>
            <a:r>
              <a:rPr lang="en-US" altLang="zh-CN"/>
              <a:t>.</a:t>
            </a:r>
          </a:p>
          <a:p>
            <a:pPr marL="342900" indent="-342900">
              <a:buAutoNum type="arabicParenR"/>
            </a:pPr>
            <a:r>
              <a:rPr lang="zh-CN" altLang="en-US"/>
              <a:t>常用方法</a:t>
            </a:r>
            <a:endParaRPr lang="en-US" altLang="zh-CN"/>
          </a:p>
          <a:p>
            <a:endParaRPr lang="zh-CN" altLang="en-US"/>
          </a:p>
          <a:p>
            <a:pPr marL="342900" indent="-342900">
              <a:buAutoNum type="arabicParenR" startAt="3"/>
            </a:pPr>
            <a:endParaRPr lang="en-US" altLang="zh-CN" sz="1700"/>
          </a:p>
          <a:p>
            <a:endParaRPr lang="en-US" altLang="zh-CN" sz="1700"/>
          </a:p>
        </p:txBody>
      </p:sp>
      <p:sp>
        <p:nvSpPr>
          <p:cNvPr id="3" name="TextBox 2"/>
          <p:cNvSpPr txBox="1"/>
          <p:nvPr/>
        </p:nvSpPr>
        <p:spPr>
          <a:xfrm>
            <a:off x="702147" y="3456359"/>
            <a:ext cx="8120685" cy="1138773"/>
          </a:xfrm>
          <a:prstGeom prst="rect">
            <a:avLst/>
          </a:prstGeom>
          <a:solidFill>
            <a:schemeClr val="bg1">
              <a:lumMod val="95000"/>
            </a:schemeClr>
          </a:solidFill>
        </p:spPr>
        <p:txBody>
          <a:bodyPr wrap="none" rtlCol="0">
            <a:spAutoFit/>
          </a:bodyPr>
          <a:lstStyle/>
          <a:p>
            <a:pPr marL="285750" indent="-285750">
              <a:buFont typeface="Arial" pitchFamily="34" charset="0"/>
              <a:buChar char="•"/>
            </a:pPr>
            <a:r>
              <a:rPr lang="en-US" altLang="zh-CN" sz="1700"/>
              <a:t>ChannelFuture close()</a:t>
            </a:r>
            <a:r>
              <a:rPr lang="zh-CN" altLang="en-US" sz="1700"/>
              <a:t>，关闭通道</a:t>
            </a:r>
          </a:p>
          <a:p>
            <a:pPr marL="285750" indent="-285750">
              <a:buFont typeface="Arial" pitchFamily="34" charset="0"/>
              <a:buChar char="•"/>
            </a:pPr>
            <a:r>
              <a:rPr lang="en-US" altLang="zh-CN" sz="1700"/>
              <a:t>ChannelOutboundInvoker flush()</a:t>
            </a:r>
            <a:r>
              <a:rPr lang="zh-CN" altLang="en-US" sz="1700"/>
              <a:t>，刷新</a:t>
            </a:r>
          </a:p>
          <a:p>
            <a:pPr marL="285750" indent="-285750">
              <a:buFont typeface="Arial" pitchFamily="34" charset="0"/>
              <a:buChar char="•"/>
            </a:pPr>
            <a:r>
              <a:rPr lang="en-US" altLang="zh-CN" sz="1700"/>
              <a:t>ChannelFuture writeAndFlush(Object msg) </a:t>
            </a:r>
            <a:r>
              <a:rPr lang="zh-CN" altLang="en-US" sz="1700"/>
              <a:t>， 将 数 据 写 到 </a:t>
            </a:r>
            <a:r>
              <a:rPr lang="en-US" altLang="zh-CN" sz="1700"/>
              <a:t>ChannelPipeline </a:t>
            </a:r>
            <a:r>
              <a:rPr lang="zh-CN" altLang="en-US" sz="1700"/>
              <a:t>中 当 前</a:t>
            </a:r>
          </a:p>
          <a:p>
            <a:pPr marL="285750" indent="-285750">
              <a:buFont typeface="Arial" pitchFamily="34" charset="0"/>
              <a:buChar char="•"/>
            </a:pPr>
            <a:r>
              <a:rPr lang="en-US" altLang="zh-CN" sz="1700"/>
              <a:t>ChannelHandler </a:t>
            </a:r>
            <a:r>
              <a:rPr lang="zh-CN" altLang="en-US" sz="1700"/>
              <a:t>的下一个 </a:t>
            </a:r>
            <a:r>
              <a:rPr lang="en-US" altLang="zh-CN" sz="1700"/>
              <a:t>ChannelHandler </a:t>
            </a:r>
            <a:r>
              <a:rPr lang="zh-CN" altLang="en-US" sz="1700"/>
              <a:t>开始处理（出站）</a:t>
            </a:r>
          </a:p>
        </p:txBody>
      </p:sp>
    </p:spTree>
    <p:extLst>
      <p:ext uri="{BB962C8B-B14F-4D97-AF65-F5344CB8AC3E}">
        <p14:creationId xmlns:p14="http://schemas.microsoft.com/office/powerpoint/2010/main" val="206394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ChannelOption</a:t>
            </a:r>
          </a:p>
        </p:txBody>
      </p:sp>
      <p:sp>
        <p:nvSpPr>
          <p:cNvPr id="2" name="TextBox 1"/>
          <p:cNvSpPr txBox="1"/>
          <p:nvPr/>
        </p:nvSpPr>
        <p:spPr>
          <a:xfrm>
            <a:off x="541681" y="1368702"/>
            <a:ext cx="8585402" cy="2277547"/>
          </a:xfrm>
          <a:prstGeom prst="rect">
            <a:avLst/>
          </a:prstGeom>
          <a:noFill/>
        </p:spPr>
        <p:txBody>
          <a:bodyPr wrap="square" rtlCol="0">
            <a:spAutoFit/>
          </a:bodyPr>
          <a:lstStyle/>
          <a:p>
            <a:endParaRPr lang="en-US" altLang="zh-CN"/>
          </a:p>
          <a:p>
            <a:pPr marL="342900" indent="-342900">
              <a:buAutoNum type="arabicParenR"/>
            </a:pPr>
            <a:r>
              <a:rPr lang="en-US" altLang="zh-CN"/>
              <a:t>Netty </a:t>
            </a:r>
            <a:r>
              <a:rPr lang="zh-CN" altLang="en-US"/>
              <a:t>在创建 </a:t>
            </a:r>
            <a:r>
              <a:rPr lang="en-US" altLang="zh-CN"/>
              <a:t>Channel </a:t>
            </a:r>
            <a:r>
              <a:rPr lang="zh-CN" altLang="en-US"/>
              <a:t>实例后</a:t>
            </a:r>
            <a:r>
              <a:rPr lang="en-US" altLang="zh-CN"/>
              <a:t>,</a:t>
            </a:r>
            <a:r>
              <a:rPr lang="zh-CN" altLang="en-US"/>
              <a:t>一般都需要设置 </a:t>
            </a:r>
            <a:r>
              <a:rPr lang="en-US" altLang="zh-CN"/>
              <a:t>ChannelOption </a:t>
            </a:r>
            <a:r>
              <a:rPr lang="zh-CN" altLang="en-US"/>
              <a:t>参数。</a:t>
            </a:r>
            <a:endParaRPr lang="en-US" altLang="zh-CN"/>
          </a:p>
          <a:p>
            <a:pPr marL="342900" indent="-342900">
              <a:buAutoNum type="arabicParenR"/>
            </a:pPr>
            <a:r>
              <a:rPr lang="en-US" altLang="zh-CN"/>
              <a:t>ChannelOption </a:t>
            </a:r>
            <a:r>
              <a:rPr lang="zh-CN" altLang="en-US"/>
              <a:t>参数如下</a:t>
            </a:r>
            <a:r>
              <a:rPr lang="en-US" altLang="zh-CN"/>
              <a:t>:</a:t>
            </a:r>
          </a:p>
          <a:p>
            <a:pPr marL="342900" indent="-342900">
              <a:buAutoNum type="arabicParenR"/>
            </a:pPr>
            <a:endParaRPr lang="en-US" altLang="zh-CN"/>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
        <p:nvSpPr>
          <p:cNvPr id="4" name="TextBox 3"/>
          <p:cNvSpPr txBox="1"/>
          <p:nvPr/>
        </p:nvSpPr>
        <p:spPr>
          <a:xfrm>
            <a:off x="702147" y="2592263"/>
            <a:ext cx="8905002" cy="2246769"/>
          </a:xfrm>
          <a:prstGeom prst="rect">
            <a:avLst/>
          </a:prstGeom>
          <a:solidFill>
            <a:schemeClr val="bg1">
              <a:lumMod val="95000"/>
            </a:schemeClr>
          </a:solidFill>
        </p:spPr>
        <p:txBody>
          <a:bodyPr wrap="none" rtlCol="0">
            <a:spAutoFit/>
          </a:bodyPr>
          <a:lstStyle/>
          <a:p>
            <a:r>
              <a:rPr lang="en-US" altLang="zh-CN" b="1">
                <a:solidFill>
                  <a:srgbClr val="DA0000"/>
                </a:solidFill>
              </a:rPr>
              <a:t>ChannelOption.SO_BACKLOG</a:t>
            </a:r>
          </a:p>
          <a:p>
            <a:r>
              <a:rPr lang="zh-CN" altLang="en-US" sz="1700"/>
              <a:t>对应 </a:t>
            </a:r>
            <a:r>
              <a:rPr lang="en-US" altLang="zh-CN" sz="1700"/>
              <a:t>TCP/IP </a:t>
            </a:r>
            <a:r>
              <a:rPr lang="zh-CN" altLang="en-US" sz="1700"/>
              <a:t>协议 </a:t>
            </a:r>
            <a:r>
              <a:rPr lang="en-US" altLang="zh-CN" sz="1700"/>
              <a:t>listen </a:t>
            </a:r>
            <a:r>
              <a:rPr lang="zh-CN" altLang="en-US" sz="1700"/>
              <a:t>函数中的 </a:t>
            </a:r>
            <a:r>
              <a:rPr lang="en-US" altLang="zh-CN" sz="1700"/>
              <a:t>backlog </a:t>
            </a:r>
            <a:r>
              <a:rPr lang="zh-CN" altLang="en-US" sz="1700"/>
              <a:t>参数，用来初始化服务器可连接队列大小。服</a:t>
            </a:r>
          </a:p>
          <a:p>
            <a:r>
              <a:rPr lang="zh-CN" altLang="en-US" sz="1700"/>
              <a:t>务端处理客户端连接请求是顺序处理的，所以同一时间只能处理一个客户端连接。多个客户</a:t>
            </a:r>
          </a:p>
          <a:p>
            <a:r>
              <a:rPr lang="zh-CN" altLang="en-US" sz="1700"/>
              <a:t>端来的时候，服务端将不能处理的客户端连接请求放在队列中等待处理，</a:t>
            </a:r>
            <a:r>
              <a:rPr lang="en-US" altLang="zh-CN" sz="1700"/>
              <a:t>backlog </a:t>
            </a:r>
            <a:r>
              <a:rPr lang="zh-CN" altLang="en-US" sz="1700"/>
              <a:t>参数指定</a:t>
            </a:r>
          </a:p>
          <a:p>
            <a:r>
              <a:rPr lang="zh-CN" altLang="en-US" sz="1700"/>
              <a:t>了队列的大小。</a:t>
            </a:r>
            <a:endParaRPr lang="en-US" altLang="zh-CN" sz="1700"/>
          </a:p>
          <a:p>
            <a:endParaRPr lang="zh-CN" altLang="en-US"/>
          </a:p>
          <a:p>
            <a:r>
              <a:rPr lang="en-US" altLang="zh-CN" b="1">
                <a:solidFill>
                  <a:srgbClr val="DA0000"/>
                </a:solidFill>
              </a:rPr>
              <a:t>ChannelOption.SO_KEEPALIVE</a:t>
            </a:r>
            <a:endParaRPr lang="en-US" altLang="zh-CN"/>
          </a:p>
          <a:p>
            <a:r>
              <a:rPr lang="zh-CN" altLang="en-US" sz="1700"/>
              <a:t>一直保持连接活动状态</a:t>
            </a:r>
            <a:endParaRPr lang="zh-CN" altLang="en-US"/>
          </a:p>
        </p:txBody>
      </p:sp>
    </p:spTree>
    <p:extLst>
      <p:ext uri="{BB962C8B-B14F-4D97-AF65-F5344CB8AC3E}">
        <p14:creationId xmlns:p14="http://schemas.microsoft.com/office/powerpoint/2010/main" val="930718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2831544"/>
          </a:xfrm>
          <a:prstGeom prst="rect">
            <a:avLst/>
          </a:prstGeom>
          <a:noFill/>
        </p:spPr>
        <p:txBody>
          <a:bodyPr wrap="square" rtlCol="0">
            <a:spAutoFit/>
          </a:bodyPr>
          <a:lstStyle/>
          <a:p>
            <a:pPr marL="342900" indent="-342900">
              <a:buAutoNum type="arabicParenR"/>
            </a:pPr>
            <a:r>
              <a:rPr lang="en-US" altLang="zh-CN"/>
              <a:t>EventLoopGroup </a:t>
            </a:r>
            <a:r>
              <a:rPr lang="zh-CN" altLang="en-US"/>
              <a:t>是一组 </a:t>
            </a:r>
            <a:r>
              <a:rPr lang="en-US" altLang="zh-CN"/>
              <a:t>EventLoop </a:t>
            </a:r>
            <a:r>
              <a:rPr lang="zh-CN" altLang="en-US"/>
              <a:t>的抽象，</a:t>
            </a:r>
            <a:r>
              <a:rPr lang="en-US" altLang="zh-CN"/>
              <a:t>Netty </a:t>
            </a:r>
            <a:r>
              <a:rPr lang="zh-CN" altLang="en-US"/>
              <a:t>为了更好的利用多核 </a:t>
            </a:r>
            <a:r>
              <a:rPr lang="en-US" altLang="zh-CN"/>
              <a:t>CPU </a:t>
            </a:r>
            <a:r>
              <a:rPr lang="zh-CN" altLang="en-US"/>
              <a:t>资源，一般会有多个 </a:t>
            </a:r>
            <a:r>
              <a:rPr lang="en-US" altLang="zh-CN"/>
              <a:t>EventLoop </a:t>
            </a:r>
            <a:r>
              <a:rPr lang="zh-CN" altLang="en-US"/>
              <a:t>同时工作，每个 </a:t>
            </a:r>
            <a:r>
              <a:rPr lang="en-US" altLang="zh-CN"/>
              <a:t>EventLoop </a:t>
            </a:r>
            <a:r>
              <a:rPr lang="zh-CN" altLang="en-US"/>
              <a:t>维护着一个 </a:t>
            </a:r>
            <a:r>
              <a:rPr lang="en-US" altLang="zh-CN"/>
              <a:t>Selector </a:t>
            </a:r>
            <a:r>
              <a:rPr lang="zh-CN" altLang="en-US"/>
              <a:t>实例。</a:t>
            </a:r>
            <a:endParaRPr lang="en-US" altLang="zh-CN"/>
          </a:p>
          <a:p>
            <a:pPr marL="342900" indent="-342900">
              <a:buAutoNum type="arabicParenR"/>
            </a:pPr>
            <a:endParaRPr lang="zh-CN" altLang="en-US"/>
          </a:p>
          <a:p>
            <a:pPr marL="342900" indent="-342900">
              <a:buAutoNum type="arabicParenR"/>
            </a:pPr>
            <a:r>
              <a:rPr lang="en-US" altLang="zh-CN"/>
              <a:t>EventLoopGroup </a:t>
            </a:r>
            <a:r>
              <a:rPr lang="zh-CN" altLang="en-US"/>
              <a:t>提供 </a:t>
            </a:r>
            <a:r>
              <a:rPr lang="en-US" altLang="zh-CN"/>
              <a:t>next </a:t>
            </a:r>
            <a:r>
              <a:rPr lang="zh-CN" altLang="en-US"/>
              <a:t>接口，可以从组里面按照一定规则获取其中一个 </a:t>
            </a:r>
            <a:r>
              <a:rPr lang="en-US" altLang="zh-CN"/>
              <a:t>EventLoop</a:t>
            </a:r>
            <a:r>
              <a:rPr lang="zh-CN" altLang="en-US"/>
              <a:t>来处理任务。在 </a:t>
            </a:r>
            <a:r>
              <a:rPr lang="en-US" altLang="zh-CN"/>
              <a:t>Netty </a:t>
            </a:r>
            <a:r>
              <a:rPr lang="zh-CN" altLang="en-US"/>
              <a:t>服务器端编程中，我们一般都需要提供两个 </a:t>
            </a:r>
            <a:r>
              <a:rPr lang="en-US" altLang="zh-CN"/>
              <a:t>EventLoopGroup</a:t>
            </a:r>
            <a:r>
              <a:rPr lang="zh-CN" altLang="en-US"/>
              <a:t>，例如：</a:t>
            </a:r>
            <a:r>
              <a:rPr lang="en-US" altLang="zh-CN"/>
              <a:t>BossEventLoopGroup </a:t>
            </a:r>
            <a:r>
              <a:rPr lang="zh-CN" altLang="en-US"/>
              <a:t>和 </a:t>
            </a:r>
            <a:r>
              <a:rPr lang="en-US" altLang="zh-CN"/>
              <a:t>WorkerEventLoopGroup</a:t>
            </a:r>
            <a:r>
              <a:rPr lang="zh-CN" altLang="en-US"/>
              <a:t>。</a:t>
            </a:r>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Tree>
    <p:extLst>
      <p:ext uri="{BB962C8B-B14F-4D97-AF65-F5344CB8AC3E}">
        <p14:creationId xmlns:p14="http://schemas.microsoft.com/office/powerpoint/2010/main" val="4242016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2246769"/>
          </a:xfrm>
          <a:prstGeom prst="rect">
            <a:avLst/>
          </a:prstGeom>
          <a:noFill/>
        </p:spPr>
        <p:txBody>
          <a:bodyPr wrap="square" rtlCol="0">
            <a:spAutoFit/>
          </a:bodyPr>
          <a:lstStyle/>
          <a:p>
            <a:pPr marL="342900" indent="-342900">
              <a:buAutoNum type="arabicParenR" startAt="3"/>
            </a:pPr>
            <a:r>
              <a:rPr lang="zh-CN" altLang="en-US"/>
              <a:t>通常一个服务端口即一个 </a:t>
            </a:r>
            <a:r>
              <a:rPr lang="en-US" altLang="zh-CN"/>
              <a:t>ServerSocketChannel</a:t>
            </a:r>
            <a:r>
              <a:rPr lang="zh-CN" altLang="en-US"/>
              <a:t>对应一个</a:t>
            </a:r>
            <a:r>
              <a:rPr lang="en-US" altLang="zh-CN"/>
              <a:t>Selector </a:t>
            </a:r>
            <a:r>
              <a:rPr lang="zh-CN" altLang="en-US"/>
              <a:t>和一个</a:t>
            </a:r>
            <a:r>
              <a:rPr lang="en-US" altLang="zh-CN"/>
              <a:t>EventLoop</a:t>
            </a:r>
            <a:r>
              <a:rPr lang="zh-CN" altLang="en-US"/>
              <a:t>线程。</a:t>
            </a:r>
            <a:r>
              <a:rPr lang="en-US" altLang="zh-CN"/>
              <a:t>BossEventLoop </a:t>
            </a:r>
            <a:r>
              <a:rPr lang="zh-CN" altLang="en-US"/>
              <a:t>负责接收客户端的连接并将 </a:t>
            </a:r>
            <a:r>
              <a:rPr lang="en-US" altLang="zh-CN"/>
              <a:t>SocketChannel </a:t>
            </a:r>
            <a:r>
              <a:rPr lang="zh-CN" altLang="en-US"/>
              <a:t>交给 </a:t>
            </a:r>
            <a:r>
              <a:rPr lang="en-US" altLang="zh-CN"/>
              <a:t>WorkerEventLoopGroup </a:t>
            </a:r>
            <a:r>
              <a:rPr lang="zh-CN" altLang="en-US"/>
              <a:t>来进行 </a:t>
            </a:r>
            <a:r>
              <a:rPr lang="en-US" altLang="zh-CN"/>
              <a:t>IO </a:t>
            </a:r>
            <a:r>
              <a:rPr lang="zh-CN" altLang="en-US"/>
              <a:t>处理，如下图所示</a:t>
            </a:r>
            <a:endParaRPr lang="en-US" altLang="zh-CN"/>
          </a:p>
          <a:p>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grpSp>
        <p:nvGrpSpPr>
          <p:cNvPr id="3" name="组合 2"/>
          <p:cNvGrpSpPr/>
          <p:nvPr/>
        </p:nvGrpSpPr>
        <p:grpSpPr>
          <a:xfrm>
            <a:off x="270099" y="2664271"/>
            <a:ext cx="5734050" cy="2514600"/>
            <a:chOff x="1134195" y="3318023"/>
            <a:chExt cx="5734050" cy="2514600"/>
          </a:xfrm>
        </p:grpSpPr>
        <p:sp>
          <p:nvSpPr>
            <p:cNvPr id="5" name="流程图: 过程 4"/>
            <p:cNvSpPr/>
            <p:nvPr/>
          </p:nvSpPr>
          <p:spPr>
            <a:xfrm>
              <a:off x="1134195" y="4346723"/>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BossEventLoopGroup</a:t>
              </a:r>
              <a:endParaRPr lang="zh-CN" altLang="en-US" sz="1100"/>
            </a:p>
          </p:txBody>
        </p:sp>
        <p:sp>
          <p:nvSpPr>
            <p:cNvPr id="6" name="流程图: 过程 5"/>
            <p:cNvSpPr/>
            <p:nvPr/>
          </p:nvSpPr>
          <p:spPr>
            <a:xfrm>
              <a:off x="3963120" y="4299098"/>
              <a:ext cx="1047750" cy="533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WorkerEventLoopGroup</a:t>
              </a:r>
              <a:endParaRPr lang="zh-CN" altLang="en-US" sz="1100"/>
            </a:p>
          </p:txBody>
        </p:sp>
        <p:sp>
          <p:nvSpPr>
            <p:cNvPr id="8" name="椭圆 7"/>
            <p:cNvSpPr/>
            <p:nvPr/>
          </p:nvSpPr>
          <p:spPr>
            <a:xfrm>
              <a:off x="2829645" y="42514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sp>
          <p:nvSpPr>
            <p:cNvPr id="9" name="椭圆 8"/>
            <p:cNvSpPr/>
            <p:nvPr/>
          </p:nvSpPr>
          <p:spPr>
            <a:xfrm>
              <a:off x="5734770" y="331802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sp>
          <p:nvSpPr>
            <p:cNvPr id="10" name="椭圆 9"/>
            <p:cNvSpPr/>
            <p:nvPr/>
          </p:nvSpPr>
          <p:spPr>
            <a:xfrm>
              <a:off x="6106245" y="4213373"/>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sp>
          <p:nvSpPr>
            <p:cNvPr id="11" name="椭圆 10"/>
            <p:cNvSpPr/>
            <p:nvPr/>
          </p:nvSpPr>
          <p:spPr>
            <a:xfrm>
              <a:off x="5753820" y="5118248"/>
              <a:ext cx="762000" cy="714375"/>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EventLoop</a:t>
              </a:r>
            </a:p>
            <a:p>
              <a:pPr algn="l"/>
              <a:r>
                <a:rPr lang="en-US" altLang="zh-CN"/>
                <a:t>selector</a:t>
              </a:r>
              <a:endParaRPr lang="zh-CN" altLang="en-US" sz="1100"/>
            </a:p>
          </p:txBody>
        </p:sp>
        <p:cxnSp>
          <p:nvCxnSpPr>
            <p:cNvPr id="12" name="曲线连接符 11"/>
            <p:cNvCxnSpPr>
              <a:stCxn id="5" idx="3"/>
              <a:endCxn id="8" idx="2"/>
            </p:cNvCxnSpPr>
            <p:nvPr/>
          </p:nvCxnSpPr>
          <p:spPr>
            <a:xfrm flipV="1">
              <a:off x="2181945" y="4608661"/>
              <a:ext cx="647700" cy="476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6" idx="3"/>
              <a:endCxn id="9" idx="2"/>
            </p:cNvCxnSpPr>
            <p:nvPr/>
          </p:nvCxnSpPr>
          <p:spPr>
            <a:xfrm flipV="1">
              <a:off x="5010870" y="3675211"/>
              <a:ext cx="723900" cy="89058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6" idx="3"/>
              <a:endCxn id="10" idx="2"/>
            </p:cNvCxnSpPr>
            <p:nvPr/>
          </p:nvCxnSpPr>
          <p:spPr>
            <a:xfrm>
              <a:off x="5010870" y="4565798"/>
              <a:ext cx="1095375" cy="476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6" idx="3"/>
              <a:endCxn id="11" idx="2"/>
            </p:cNvCxnSpPr>
            <p:nvPr/>
          </p:nvCxnSpPr>
          <p:spPr>
            <a:xfrm>
              <a:off x="5010870" y="4565798"/>
              <a:ext cx="742950" cy="90963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stretch>
              <a:fillRect/>
            </a:stretch>
          </p:blipFill>
          <p:spPr>
            <a:xfrm>
              <a:off x="3505920" y="4289573"/>
              <a:ext cx="466667" cy="542857"/>
            </a:xfrm>
            <a:prstGeom prst="rect">
              <a:avLst/>
            </a:prstGeom>
          </p:spPr>
        </p:pic>
        <p:sp>
          <p:nvSpPr>
            <p:cNvPr id="17" name="TextBox 132"/>
            <p:cNvSpPr txBox="1"/>
            <p:nvPr/>
          </p:nvSpPr>
          <p:spPr>
            <a:xfrm>
              <a:off x="23152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8" name="TextBox 134"/>
            <p:cNvSpPr txBox="1"/>
            <p:nvPr/>
          </p:nvSpPr>
          <p:spPr>
            <a:xfrm>
              <a:off x="5039445" y="38133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19" name="TextBox 135"/>
            <p:cNvSpPr txBox="1"/>
            <p:nvPr/>
          </p:nvSpPr>
          <p:spPr>
            <a:xfrm>
              <a:off x="5106120" y="497537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0" name="TextBox 136"/>
            <p:cNvSpPr txBox="1"/>
            <p:nvPr/>
          </p:nvSpPr>
          <p:spPr>
            <a:xfrm>
              <a:off x="5439495" y="4270523"/>
              <a:ext cx="437364" cy="26456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next</a:t>
              </a:r>
              <a:endParaRPr lang="zh-CN" altLang="en-US" sz="1100"/>
            </a:p>
          </p:txBody>
        </p:sp>
        <p:sp>
          <p:nvSpPr>
            <p:cNvPr id="21" name="右箭头 20"/>
            <p:cNvSpPr/>
            <p:nvPr/>
          </p:nvSpPr>
          <p:spPr>
            <a:xfrm rot="2490883">
              <a:off x="2020020" y="3565674"/>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sp>
          <p:nvSpPr>
            <p:cNvPr id="22" name="右箭头 21"/>
            <p:cNvSpPr/>
            <p:nvPr/>
          </p:nvSpPr>
          <p:spPr>
            <a:xfrm rot="20299721">
              <a:off x="1981920" y="5061099"/>
              <a:ext cx="123558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ChannelEvent</a:t>
              </a:r>
              <a:endParaRPr lang="zh-CN" altLang="en-US" sz="1100"/>
            </a:p>
          </p:txBody>
        </p:sp>
      </p:grpSp>
      <p:sp>
        <p:nvSpPr>
          <p:cNvPr id="4" name="TextBox 3"/>
          <p:cNvSpPr txBox="1"/>
          <p:nvPr/>
        </p:nvSpPr>
        <p:spPr>
          <a:xfrm>
            <a:off x="6246762" y="2327059"/>
            <a:ext cx="3654475" cy="3323987"/>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sz="1500">
                <a:ea typeface="宋体" charset="-122"/>
              </a:rPr>
              <a:t>BossEventLoopGroup </a:t>
            </a:r>
            <a:r>
              <a:rPr lang="zh-CN" altLang="en-US" sz="1500">
                <a:ea typeface="宋体" charset="-122"/>
              </a:rPr>
              <a:t>通常是一个单线程的 </a:t>
            </a:r>
            <a:r>
              <a:rPr lang="en-US" altLang="zh-CN" sz="1500">
                <a:ea typeface="宋体" charset="-122"/>
              </a:rPr>
              <a:t>EventLoop</a:t>
            </a:r>
            <a:r>
              <a:rPr lang="zh-CN" altLang="en-US" sz="1500">
                <a:ea typeface="宋体" charset="-122"/>
              </a:rPr>
              <a:t>，</a:t>
            </a:r>
            <a:r>
              <a:rPr lang="en-US" altLang="zh-CN" sz="1500">
                <a:ea typeface="宋体" charset="-122"/>
              </a:rPr>
              <a:t>EventLoop </a:t>
            </a:r>
            <a:r>
              <a:rPr lang="zh-CN" altLang="en-US" sz="1500">
                <a:ea typeface="宋体" charset="-122"/>
              </a:rPr>
              <a:t>维护着一个注册了</a:t>
            </a:r>
            <a:r>
              <a:rPr lang="en-US" altLang="zh-CN" sz="1500">
                <a:ea typeface="宋体" charset="-122"/>
              </a:rPr>
              <a:t>ServerSocketChannel </a:t>
            </a:r>
            <a:r>
              <a:rPr lang="zh-CN" altLang="en-US" sz="1500">
                <a:ea typeface="宋体" charset="-122"/>
              </a:rPr>
              <a:t>的 </a:t>
            </a:r>
            <a:r>
              <a:rPr lang="en-US" altLang="zh-CN" sz="1500">
                <a:ea typeface="宋体" charset="-122"/>
              </a:rPr>
              <a:t>Selector </a:t>
            </a:r>
            <a:r>
              <a:rPr lang="zh-CN" altLang="en-US" sz="1500">
                <a:ea typeface="宋体" charset="-122"/>
              </a:rPr>
              <a:t>实例</a:t>
            </a:r>
            <a:r>
              <a:rPr lang="en-US" altLang="zh-CN" sz="1500">
                <a:ea typeface="宋体" charset="-122"/>
              </a:rPr>
              <a:t>BossEventLoop </a:t>
            </a:r>
            <a:r>
              <a:rPr lang="zh-CN" altLang="en-US" sz="1500">
                <a:ea typeface="宋体" charset="-122"/>
              </a:rPr>
              <a:t>不断轮询 </a:t>
            </a:r>
            <a:r>
              <a:rPr lang="en-US" altLang="zh-CN" sz="1500">
                <a:ea typeface="宋体" charset="-122"/>
              </a:rPr>
              <a:t>Selector </a:t>
            </a:r>
            <a:r>
              <a:rPr lang="zh-CN" altLang="en-US" sz="1500">
                <a:ea typeface="宋体" charset="-122"/>
              </a:rPr>
              <a:t>将连接事件分离出来</a:t>
            </a:r>
            <a:endParaRPr lang="en-US" altLang="zh-CN" sz="1500">
              <a:ea typeface="宋体" charset="-122"/>
            </a:endParaRPr>
          </a:p>
          <a:p>
            <a:pPr marL="285750" indent="-285750">
              <a:buFont typeface="Arial" pitchFamily="34" charset="0"/>
              <a:buChar char="•"/>
            </a:pPr>
            <a:endParaRPr lang="zh-CN" altLang="en-US" sz="1500">
              <a:ea typeface="宋体" charset="-122"/>
            </a:endParaRPr>
          </a:p>
          <a:p>
            <a:pPr marL="285750" indent="-285750">
              <a:buFont typeface="Arial" pitchFamily="34" charset="0"/>
              <a:buChar char="•"/>
            </a:pPr>
            <a:r>
              <a:rPr lang="zh-CN" altLang="en-US" sz="1500">
                <a:ea typeface="宋体" charset="-122"/>
              </a:rPr>
              <a:t>通常是 </a:t>
            </a:r>
            <a:r>
              <a:rPr lang="en-US" altLang="zh-CN" sz="1500">
                <a:ea typeface="宋体" charset="-122"/>
              </a:rPr>
              <a:t>OP_ACCEPT </a:t>
            </a:r>
            <a:r>
              <a:rPr lang="zh-CN" altLang="en-US" sz="1500">
                <a:ea typeface="宋体" charset="-122"/>
              </a:rPr>
              <a:t>事件，然后将接收到的 </a:t>
            </a:r>
            <a:r>
              <a:rPr lang="en-US" altLang="zh-CN" sz="1500">
                <a:ea typeface="宋体" charset="-122"/>
              </a:rPr>
              <a:t>SocketChannel </a:t>
            </a:r>
            <a:r>
              <a:rPr lang="zh-CN" altLang="en-US" sz="1500">
                <a:ea typeface="宋体" charset="-122"/>
              </a:rPr>
              <a:t>交给 </a:t>
            </a:r>
            <a:r>
              <a:rPr lang="en-US" altLang="zh-CN" sz="1500">
                <a:ea typeface="宋体" charset="-122"/>
              </a:rPr>
              <a:t>WorkerEventLoopGroup</a:t>
            </a:r>
            <a:endParaRPr lang="zh-CN" altLang="en-US" sz="1500">
              <a:ea typeface="宋体" charset="-122"/>
            </a:endParaRPr>
          </a:p>
          <a:p>
            <a:pPr marL="285750" indent="-285750">
              <a:buFont typeface="Arial" pitchFamily="34" charset="0"/>
              <a:buChar char="•"/>
            </a:pPr>
            <a:r>
              <a:rPr lang="en-US" altLang="zh-CN" sz="1500">
                <a:ea typeface="宋体" charset="-122"/>
              </a:rPr>
              <a:t>WorkerEventLoopGroup </a:t>
            </a:r>
            <a:r>
              <a:rPr lang="zh-CN" altLang="en-US" sz="1500">
                <a:ea typeface="宋体" charset="-122"/>
              </a:rPr>
              <a:t>会由 </a:t>
            </a:r>
            <a:r>
              <a:rPr lang="en-US" altLang="zh-CN" sz="1500">
                <a:ea typeface="宋体" charset="-122"/>
              </a:rPr>
              <a:t>next </a:t>
            </a:r>
            <a:r>
              <a:rPr lang="zh-CN" altLang="en-US" sz="1500">
                <a:ea typeface="宋体" charset="-122"/>
              </a:rPr>
              <a:t>选择其中一个 </a:t>
            </a:r>
            <a:r>
              <a:rPr lang="en-US" altLang="zh-CN" sz="1500">
                <a:ea typeface="宋体" charset="-122"/>
              </a:rPr>
              <a:t>EventLoop</a:t>
            </a:r>
            <a:r>
              <a:rPr lang="zh-CN" altLang="en-US" sz="1500">
                <a:ea typeface="宋体" charset="-122"/>
              </a:rPr>
              <a:t>来将这个 </a:t>
            </a:r>
            <a:r>
              <a:rPr lang="en-US" altLang="zh-CN" sz="1500">
                <a:ea typeface="宋体" charset="-122"/>
              </a:rPr>
              <a:t>SocketChannel </a:t>
            </a:r>
            <a:r>
              <a:rPr lang="zh-CN" altLang="en-US" sz="1500">
                <a:ea typeface="宋体" charset="-122"/>
              </a:rPr>
              <a:t>注册到其维护的 </a:t>
            </a:r>
            <a:r>
              <a:rPr lang="en-US" altLang="zh-CN" sz="1500">
                <a:ea typeface="宋体" charset="-122"/>
              </a:rPr>
              <a:t>Selector </a:t>
            </a:r>
            <a:r>
              <a:rPr lang="zh-CN" altLang="en-US" sz="1500">
                <a:ea typeface="宋体" charset="-122"/>
              </a:rPr>
              <a:t>并对其后续的 </a:t>
            </a:r>
            <a:r>
              <a:rPr lang="en-US" altLang="zh-CN" sz="1500">
                <a:ea typeface="宋体" charset="-122"/>
              </a:rPr>
              <a:t>IO </a:t>
            </a:r>
            <a:r>
              <a:rPr lang="zh-CN" altLang="en-US" sz="1500">
                <a:ea typeface="宋体" charset="-122"/>
              </a:rPr>
              <a:t>事件进行处理</a:t>
            </a:r>
            <a:endParaRPr lang="en-US" altLang="zh-CN" sz="1500">
              <a:ea typeface="宋体" charset="-122"/>
            </a:endParaRPr>
          </a:p>
        </p:txBody>
      </p:sp>
    </p:spTree>
    <p:extLst>
      <p:ext uri="{BB962C8B-B14F-4D97-AF65-F5344CB8AC3E}">
        <p14:creationId xmlns:p14="http://schemas.microsoft.com/office/powerpoint/2010/main" val="893298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EventLoopGroup </a:t>
            </a:r>
            <a:r>
              <a:rPr lang="zh-CN" altLang="en-US" sz="2200" b="1"/>
              <a:t>和其实现类 </a:t>
            </a:r>
            <a:r>
              <a:rPr lang="en-US" altLang="zh-CN" sz="2200" b="1"/>
              <a:t>NioEventLoopGroup</a:t>
            </a:r>
          </a:p>
        </p:txBody>
      </p:sp>
      <p:sp>
        <p:nvSpPr>
          <p:cNvPr id="2" name="TextBox 1"/>
          <p:cNvSpPr txBox="1"/>
          <p:nvPr/>
        </p:nvSpPr>
        <p:spPr>
          <a:xfrm>
            <a:off x="541681" y="1368702"/>
            <a:ext cx="8585402" cy="1446550"/>
          </a:xfrm>
          <a:prstGeom prst="rect">
            <a:avLst/>
          </a:prstGeom>
          <a:noFill/>
        </p:spPr>
        <p:txBody>
          <a:bodyPr wrap="square" rtlCol="0">
            <a:spAutoFit/>
          </a:bodyPr>
          <a:lstStyle/>
          <a:p>
            <a:pPr marL="342900" indent="-342900">
              <a:buAutoNum type="arabicParenR" startAt="4"/>
            </a:pPr>
            <a:r>
              <a:rPr lang="zh-CN" altLang="en-US"/>
              <a:t>常用方法</a:t>
            </a:r>
            <a:endParaRPr lang="en-US" altLang="zh-CN" sz="1600"/>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
        <p:nvSpPr>
          <p:cNvPr id="23" name="TextBox 22"/>
          <p:cNvSpPr txBox="1"/>
          <p:nvPr/>
        </p:nvSpPr>
        <p:spPr>
          <a:xfrm>
            <a:off x="630139" y="1872183"/>
            <a:ext cx="8640960" cy="923330"/>
          </a:xfrm>
          <a:prstGeom prst="rect">
            <a:avLst/>
          </a:prstGeom>
          <a:solidFill>
            <a:schemeClr val="bg1">
              <a:lumMod val="95000"/>
            </a:schemeClr>
          </a:solidFill>
        </p:spPr>
        <p:txBody>
          <a:bodyPr wrap="square" rtlCol="0">
            <a:spAutoFit/>
          </a:bodyPr>
          <a:lstStyle/>
          <a:p>
            <a:pPr marL="285750" indent="-285750">
              <a:buFont typeface="Arial" pitchFamily="34" charset="0"/>
              <a:buChar char="•"/>
            </a:pPr>
            <a:r>
              <a:rPr lang="en-US" altLang="zh-CN"/>
              <a:t>public NioEventLoopGroup()</a:t>
            </a:r>
            <a:r>
              <a:rPr lang="zh-CN" altLang="en-US"/>
              <a:t>，构造方法</a:t>
            </a:r>
          </a:p>
          <a:p>
            <a:pPr marL="285750" indent="-285750">
              <a:buFont typeface="Arial" pitchFamily="34" charset="0"/>
              <a:buChar char="•"/>
            </a:pPr>
            <a:r>
              <a:rPr lang="en-US" altLang="zh-CN"/>
              <a:t>public Future&lt;?&gt; shutdownGracefully()</a:t>
            </a:r>
            <a:r>
              <a:rPr lang="zh-CN" altLang="en-US"/>
              <a:t>，断开连接，关闭线程</a:t>
            </a:r>
            <a:endParaRPr lang="en-US" altLang="zh-CN"/>
          </a:p>
          <a:p>
            <a:pPr marL="285750" indent="-285750">
              <a:buFont typeface="Arial" pitchFamily="34" charset="0"/>
              <a:buChar char="•"/>
            </a:pPr>
            <a:endParaRPr lang="zh-CN" altLang="en-US"/>
          </a:p>
        </p:txBody>
      </p:sp>
    </p:spTree>
    <p:extLst>
      <p:ext uri="{BB962C8B-B14F-4D97-AF65-F5344CB8AC3E}">
        <p14:creationId xmlns:p14="http://schemas.microsoft.com/office/powerpoint/2010/main" val="2990168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Unpooled </a:t>
            </a:r>
            <a:r>
              <a:rPr lang="zh-CN" altLang="en-US" sz="2200" b="1"/>
              <a:t>类</a:t>
            </a:r>
            <a:endParaRPr lang="en-US" altLang="zh-CN" sz="2200" b="1"/>
          </a:p>
        </p:txBody>
      </p:sp>
      <p:sp>
        <p:nvSpPr>
          <p:cNvPr id="2" name="TextBox 1"/>
          <p:cNvSpPr txBox="1"/>
          <p:nvPr/>
        </p:nvSpPr>
        <p:spPr>
          <a:xfrm>
            <a:off x="541681" y="1368702"/>
            <a:ext cx="8585402" cy="3724096"/>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提供一个专门用来操作缓冲区</a:t>
            </a:r>
            <a:r>
              <a:rPr lang="en-US" altLang="zh-CN">
                <a:latin typeface="Arial" pitchFamily="34" charset="0"/>
                <a:cs typeface="Arial" pitchFamily="34" charset="0"/>
              </a:rPr>
              <a:t>(</a:t>
            </a:r>
            <a:r>
              <a:rPr lang="zh-CN" altLang="en-US">
                <a:latin typeface="Arial" pitchFamily="34" charset="0"/>
                <a:cs typeface="Arial" pitchFamily="34" charset="0"/>
              </a:rPr>
              <a:t>即</a:t>
            </a:r>
            <a:r>
              <a:rPr lang="en-US" altLang="zh-CN">
                <a:latin typeface="Arial" pitchFamily="34" charset="0"/>
                <a:cs typeface="Arial" pitchFamily="34" charset="0"/>
              </a:rPr>
              <a:t>Netty</a:t>
            </a:r>
            <a:r>
              <a:rPr lang="zh-CN" altLang="en-US">
                <a:latin typeface="Arial" pitchFamily="34" charset="0"/>
                <a:cs typeface="Arial" pitchFamily="34" charset="0"/>
              </a:rPr>
              <a:t>的数据容器</a:t>
            </a:r>
            <a:r>
              <a:rPr lang="en-US" altLang="zh-CN">
                <a:latin typeface="Arial" pitchFamily="34" charset="0"/>
                <a:cs typeface="Arial" pitchFamily="34" charset="0"/>
              </a:rPr>
              <a:t>)</a:t>
            </a:r>
            <a:r>
              <a:rPr lang="zh-CN" altLang="en-US">
                <a:latin typeface="Arial" pitchFamily="34" charset="0"/>
                <a:cs typeface="Arial" pitchFamily="34" charset="0"/>
              </a:rPr>
              <a:t>的工具类</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常用方法如下所示</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举例说明</a:t>
            </a:r>
            <a:r>
              <a:rPr lang="en-US" altLang="zh-CN" b="1"/>
              <a:t>Unpooled </a:t>
            </a:r>
            <a:r>
              <a:rPr lang="zh-CN" altLang="en-US" b="1"/>
              <a:t>获取 </a:t>
            </a:r>
            <a:r>
              <a:rPr lang="en-US" altLang="zh-CN">
                <a:latin typeface="Arial" pitchFamily="34" charset="0"/>
                <a:cs typeface="Arial" pitchFamily="34" charset="0"/>
              </a:rPr>
              <a:t>Netty</a:t>
            </a:r>
            <a:r>
              <a:rPr lang="zh-CN" altLang="en-US">
                <a:latin typeface="Arial" pitchFamily="34" charset="0"/>
                <a:cs typeface="Arial" pitchFamily="34" charset="0"/>
              </a:rPr>
              <a:t>的数据容器</a:t>
            </a:r>
            <a:r>
              <a:rPr lang="en-US" altLang="zh-CN">
                <a:latin typeface="Arial" pitchFamily="34" charset="0"/>
                <a:cs typeface="Arial" pitchFamily="34" charset="0"/>
              </a:rPr>
              <a:t>ByteBuf </a:t>
            </a:r>
            <a:r>
              <a:rPr lang="zh-CN" altLang="en-US">
                <a:latin typeface="Arial" pitchFamily="34" charset="0"/>
                <a:cs typeface="Arial" pitchFamily="34" charset="0"/>
              </a:rPr>
              <a:t>的基本使用 </a:t>
            </a:r>
            <a:r>
              <a:rPr lang="en-US" altLang="zh-CN">
                <a:latin typeface="Arial" pitchFamily="34" charset="0"/>
                <a:cs typeface="Arial" pitchFamily="34" charset="0"/>
              </a:rPr>
              <a:t>【</a:t>
            </a:r>
            <a:r>
              <a:rPr lang="zh-CN" altLang="en-US" sz="1400">
                <a:latin typeface="Arial" pitchFamily="34" charset="0"/>
                <a:cs typeface="Arial" pitchFamily="34" charset="0"/>
              </a:rPr>
              <a:t>案例演示</a:t>
            </a:r>
            <a:r>
              <a:rPr lang="en-US" altLang="zh-CN">
                <a:latin typeface="Arial" pitchFamily="34" charset="0"/>
                <a:cs typeface="Arial" pitchFamily="34" charset="0"/>
              </a:rPr>
              <a:t>】</a:t>
            </a:r>
          </a:p>
          <a:p>
            <a:pPr marL="342900" indent="-342900">
              <a:buAutoNum type="arabicParenR"/>
            </a:pPr>
            <a:endParaRPr lang="zh-CN" altLang="en-US"/>
          </a:p>
          <a:p>
            <a:endParaRPr lang="zh-CN" altLang="en-US"/>
          </a:p>
          <a:p>
            <a:pPr marL="342900" indent="-342900">
              <a:buAutoNum type="arabicParenR" startAt="3"/>
            </a:pPr>
            <a:endParaRPr lang="en-US" altLang="zh-CN" sz="1700"/>
          </a:p>
          <a:p>
            <a:endParaRPr lang="en-US" altLang="zh-CN" sz="1700"/>
          </a:p>
        </p:txBody>
      </p:sp>
      <p:sp>
        <p:nvSpPr>
          <p:cNvPr id="3" name="TextBox 2"/>
          <p:cNvSpPr txBox="1"/>
          <p:nvPr/>
        </p:nvSpPr>
        <p:spPr>
          <a:xfrm>
            <a:off x="630139" y="2304231"/>
            <a:ext cx="9463681" cy="923330"/>
          </a:xfrm>
          <a:prstGeom prst="rect">
            <a:avLst/>
          </a:prstGeom>
          <a:solidFill>
            <a:schemeClr val="bg1">
              <a:lumMod val="95000"/>
            </a:schemeClr>
          </a:solidFill>
        </p:spPr>
        <p:txBody>
          <a:bodyPr wrap="none" rtlCol="0">
            <a:spAutoFit/>
          </a:bodyPr>
          <a:lstStyle/>
          <a:p>
            <a:r>
              <a:rPr lang="en-US" altLang="zh-CN"/>
              <a:t>//</a:t>
            </a:r>
            <a:r>
              <a:rPr lang="zh-CN" altLang="en-US"/>
              <a:t>通过给定的数据和字符编码返回一个 </a:t>
            </a:r>
            <a:r>
              <a:rPr lang="en-US" altLang="zh-CN"/>
              <a:t>ByteBuf </a:t>
            </a:r>
            <a:r>
              <a:rPr lang="zh-CN" altLang="en-US"/>
              <a:t>对象（</a:t>
            </a:r>
            <a:r>
              <a:rPr lang="zh-CN" altLang="en-US" b="1">
                <a:solidFill>
                  <a:srgbClr val="DA0000"/>
                </a:solidFill>
              </a:rPr>
              <a:t>类似于 </a:t>
            </a:r>
            <a:r>
              <a:rPr lang="en-US" altLang="zh-CN" b="1">
                <a:solidFill>
                  <a:srgbClr val="DA0000"/>
                </a:solidFill>
              </a:rPr>
              <a:t>NIO </a:t>
            </a:r>
            <a:r>
              <a:rPr lang="zh-CN" altLang="en-US" b="1">
                <a:solidFill>
                  <a:srgbClr val="DA0000"/>
                </a:solidFill>
              </a:rPr>
              <a:t>中的 </a:t>
            </a:r>
            <a:r>
              <a:rPr lang="en-US" altLang="zh-CN" b="1">
                <a:solidFill>
                  <a:srgbClr val="DA0000"/>
                </a:solidFill>
              </a:rPr>
              <a:t>ByteBuffer </a:t>
            </a:r>
            <a:r>
              <a:rPr lang="zh-CN" altLang="en-US" b="1">
                <a:solidFill>
                  <a:srgbClr val="DA0000"/>
                </a:solidFill>
              </a:rPr>
              <a:t>但有区别</a:t>
            </a:r>
            <a:r>
              <a:rPr lang="zh-CN" altLang="en-US"/>
              <a:t>）</a:t>
            </a:r>
          </a:p>
          <a:p>
            <a:endParaRPr lang="en-US" altLang="zh-CN"/>
          </a:p>
          <a:p>
            <a:r>
              <a:rPr lang="en-US" altLang="zh-CN"/>
              <a:t>public static ByteBuf copiedBuffer(CharSequence string, Charset charset)</a:t>
            </a:r>
          </a:p>
        </p:txBody>
      </p:sp>
      <p:pic>
        <p:nvPicPr>
          <p:cNvPr id="5" name="图片 4"/>
          <p:cNvPicPr>
            <a:picLocks noChangeAspect="1"/>
          </p:cNvPicPr>
          <p:nvPr/>
        </p:nvPicPr>
        <p:blipFill>
          <a:blip r:embed="rId4"/>
          <a:stretch>
            <a:fillRect/>
          </a:stretch>
        </p:blipFill>
        <p:spPr>
          <a:xfrm>
            <a:off x="661349" y="4073623"/>
            <a:ext cx="5429490" cy="1254944"/>
          </a:xfrm>
          <a:prstGeom prst="rect">
            <a:avLst/>
          </a:prstGeom>
          <a:noFill/>
          <a:ln w="9525">
            <a:noFill/>
          </a:ln>
        </p:spPr>
      </p:pic>
      <p:graphicFrame>
        <p:nvGraphicFramePr>
          <p:cNvPr id="4" name="对象 3"/>
          <p:cNvGraphicFramePr>
            <a:graphicFrameLocks noChangeAspect="1"/>
          </p:cNvGraphicFramePr>
          <p:nvPr>
            <p:extLst>
              <p:ext uri="{D42A27DB-BD31-4B8C-83A1-F6EECF244321}">
                <p14:modId xmlns:p14="http://schemas.microsoft.com/office/powerpoint/2010/main" val="2920138227"/>
              </p:ext>
            </p:extLst>
          </p:nvPr>
        </p:nvGraphicFramePr>
        <p:xfrm>
          <a:off x="6246763" y="4617367"/>
          <a:ext cx="1525587" cy="711200"/>
        </p:xfrm>
        <a:graphic>
          <a:graphicData uri="http://schemas.openxmlformats.org/presentationml/2006/ole">
            <mc:AlternateContent xmlns:mc="http://schemas.openxmlformats.org/markup-compatibility/2006">
              <mc:Choice xmlns:v="urn:schemas-microsoft-com:vml" Requires="v">
                <p:oleObj spid="_x0000_s242782" name="包装程序外壳对象" showAsIcon="1" r:id="rId5" imgW="1525680" imgH="711360" progId="Package">
                  <p:embed/>
                </p:oleObj>
              </mc:Choice>
              <mc:Fallback>
                <p:oleObj name="包装程序外壳对象" showAsIcon="1" r:id="rId5" imgW="1525680" imgH="711360" progId="Package">
                  <p:embed/>
                  <p:pic>
                    <p:nvPicPr>
                      <p:cNvPr id="0" name=""/>
                      <p:cNvPicPr/>
                      <p:nvPr/>
                    </p:nvPicPr>
                    <p:blipFill>
                      <a:blip r:embed="rId6"/>
                      <a:stretch>
                        <a:fillRect/>
                      </a:stretch>
                    </p:blipFill>
                    <p:spPr>
                      <a:xfrm>
                        <a:off x="6246763" y="4617367"/>
                        <a:ext cx="1525587" cy="711200"/>
                      </a:xfrm>
                      <a:prstGeom prst="rect">
                        <a:avLst/>
                      </a:prstGeom>
                    </p:spPr>
                  </p:pic>
                </p:oleObj>
              </mc:Fallback>
            </mc:AlternateContent>
          </a:graphicData>
        </a:graphic>
      </p:graphicFrame>
    </p:spTree>
    <p:extLst>
      <p:ext uri="{BB962C8B-B14F-4D97-AF65-F5344CB8AC3E}">
        <p14:creationId xmlns:p14="http://schemas.microsoft.com/office/powerpoint/2010/main" val="570483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应用实例</a:t>
            </a:r>
            <a:r>
              <a:rPr lang="en-US" altLang="zh-CN" sz="2200" b="1"/>
              <a:t>-</a:t>
            </a:r>
            <a:r>
              <a:rPr lang="zh-CN" altLang="en-US" sz="2200" b="1"/>
              <a:t>群聊系统</a:t>
            </a:r>
            <a:endParaRPr lang="en-US" altLang="zh-CN" sz="2200" b="1"/>
          </a:p>
        </p:txBody>
      </p:sp>
      <p:sp>
        <p:nvSpPr>
          <p:cNvPr id="2" name="TextBox 1"/>
          <p:cNvSpPr txBox="1"/>
          <p:nvPr/>
        </p:nvSpPr>
        <p:spPr>
          <a:xfrm>
            <a:off x="691136" y="1368127"/>
            <a:ext cx="8743149" cy="2308324"/>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zh-CN" altLang="en-US"/>
              <a:t>编写一个 </a:t>
            </a:r>
            <a:r>
              <a:rPr lang="en-US" altLang="zh-CN"/>
              <a:t>Netty </a:t>
            </a:r>
            <a:r>
              <a:rPr lang="zh-CN" altLang="en-US"/>
              <a:t>群聊系统，实现服务器端和客户端之间的数据简单通讯（非阻塞）</a:t>
            </a:r>
            <a:endParaRPr lang="en-US" altLang="zh-CN"/>
          </a:p>
          <a:p>
            <a:pPr marL="342900" indent="-342900">
              <a:buAutoNum type="arabicParenR"/>
            </a:pPr>
            <a:r>
              <a:rPr lang="zh-CN" altLang="en-US"/>
              <a:t>实现多人群聊</a:t>
            </a:r>
            <a:endParaRPr lang="en-US" altLang="zh-CN"/>
          </a:p>
          <a:p>
            <a:pPr marL="342900" indent="-342900">
              <a:buAutoNum type="arabicParenR"/>
            </a:pPr>
            <a:r>
              <a:rPr lang="zh-CN" altLang="en-US"/>
              <a:t>服务器端：可以监测用户上线，离线，并实现消息转发功能</a:t>
            </a:r>
            <a:endParaRPr lang="en-US" altLang="zh-CN"/>
          </a:p>
          <a:p>
            <a:pPr marL="342900" indent="-342900">
              <a:buAutoNum type="arabicParenR"/>
            </a:pPr>
            <a:r>
              <a:rPr lang="zh-CN" altLang="en-US"/>
              <a:t>客户端：通过</a:t>
            </a:r>
            <a:r>
              <a:rPr lang="en-US" altLang="zh-CN"/>
              <a:t>channel </a:t>
            </a:r>
            <a:r>
              <a:rPr lang="zh-CN" altLang="en-US"/>
              <a:t>可以无阻塞发送消息给其它所有用户，同时可以接受其它用户发送的消息</a:t>
            </a:r>
            <a:r>
              <a:rPr lang="en-US" altLang="zh-CN"/>
              <a:t>(</a:t>
            </a:r>
            <a:r>
              <a:rPr lang="zh-CN" altLang="en-US"/>
              <a:t>有服务器转发得到</a:t>
            </a:r>
            <a:r>
              <a:rPr lang="en-US" altLang="zh-CN"/>
              <a:t>)</a:t>
            </a:r>
          </a:p>
          <a:p>
            <a:pPr marL="342900" indent="-342900">
              <a:buAutoNum type="arabicParenR"/>
            </a:pPr>
            <a:r>
              <a:rPr lang="zh-CN" altLang="en-US"/>
              <a:t>目的：进一步理解</a:t>
            </a:r>
            <a:r>
              <a:rPr lang="en-US" altLang="zh-CN"/>
              <a:t>Netty</a:t>
            </a:r>
            <a:r>
              <a:rPr lang="zh-CN" altLang="en-US"/>
              <a:t>非阻塞网络编程机制</a:t>
            </a:r>
            <a:br>
              <a:rPr lang="en-US" altLang="zh-CN"/>
            </a:br>
            <a:endParaRPr lang="en-US" altLang="zh-CN"/>
          </a:p>
        </p:txBody>
      </p:sp>
    </p:spTree>
    <p:extLst>
      <p:ext uri="{BB962C8B-B14F-4D97-AF65-F5344CB8AC3E}">
        <p14:creationId xmlns:p14="http://schemas.microsoft.com/office/powerpoint/2010/main" val="487086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网络编程应用实例</a:t>
            </a:r>
            <a:r>
              <a:rPr lang="en-US" altLang="zh-CN" sz="2200" b="1"/>
              <a:t>-</a:t>
            </a:r>
            <a:r>
              <a:rPr lang="zh-CN" altLang="en-US" sz="2200" b="1"/>
              <a:t>群聊系统</a:t>
            </a:r>
            <a:endParaRPr lang="en-US" altLang="zh-CN" sz="2200" b="1"/>
          </a:p>
        </p:txBody>
      </p:sp>
      <p:sp>
        <p:nvSpPr>
          <p:cNvPr id="2" name="TextBox 1"/>
          <p:cNvSpPr txBox="1"/>
          <p:nvPr/>
        </p:nvSpPr>
        <p:spPr>
          <a:xfrm>
            <a:off x="691136" y="1368128"/>
            <a:ext cx="8743149" cy="923330"/>
          </a:xfrm>
          <a:prstGeom prst="rect">
            <a:avLst/>
          </a:prstGeom>
          <a:noFill/>
        </p:spPr>
        <p:txBody>
          <a:bodyPr wrap="square" rtlCol="0">
            <a:spAutoFit/>
          </a:bodyPr>
          <a:lstStyle/>
          <a:p>
            <a:endParaRPr lang="en-US" altLang="zh-CN"/>
          </a:p>
          <a:p>
            <a:pPr marL="342900" indent="-342900">
              <a:buAutoNum type="arabicParenR" startAt="6"/>
            </a:pPr>
            <a:r>
              <a:rPr lang="zh-CN" altLang="en-US"/>
              <a:t>看老师代码演示</a:t>
            </a:r>
            <a:endParaRPr lang="en-US" altLang="zh-CN"/>
          </a:p>
          <a:p>
            <a:endParaRPr lang="en-US" altLang="zh-CN"/>
          </a:p>
        </p:txBody>
      </p:sp>
      <p:sp>
        <p:nvSpPr>
          <p:cNvPr id="4" name="TextBox 3"/>
          <p:cNvSpPr txBox="1"/>
          <p:nvPr/>
        </p:nvSpPr>
        <p:spPr>
          <a:xfrm>
            <a:off x="3082425" y="1368129"/>
            <a:ext cx="6381335" cy="2169825"/>
          </a:xfrm>
          <a:prstGeom prst="rect">
            <a:avLst/>
          </a:prstGeom>
          <a:solidFill>
            <a:schemeClr val="bg1">
              <a:lumMod val="95000"/>
            </a:schemeClr>
          </a:solidFill>
        </p:spPr>
        <p:txBody>
          <a:bodyPr wrap="square" rtlCol="0">
            <a:spAutoFit/>
          </a:bodyPr>
          <a:lstStyle/>
          <a:p>
            <a:r>
              <a:rPr lang="en-US" altLang="zh-CN" sz="1500" b="1"/>
              <a:t>Server </a:t>
            </a:r>
            <a:r>
              <a:rPr lang="zh-CN" altLang="en-US" sz="1500" b="1"/>
              <a:t>端</a:t>
            </a:r>
            <a:endParaRPr lang="en-US" altLang="zh-CN" sz="1500" b="1"/>
          </a:p>
          <a:p>
            <a:r>
              <a:rPr lang="zh-CN" altLang="en-US" sz="1200"/>
              <a:t>服</a:t>
            </a:r>
            <a:r>
              <a:rPr lang="en-US" altLang="zh-CN" sz="1200"/>
              <a:t>Netty </a:t>
            </a:r>
            <a:r>
              <a:rPr lang="zh-CN" altLang="en-US" sz="1200"/>
              <a:t>群聊服务器 启动 </a:t>
            </a:r>
            <a:r>
              <a:rPr lang="en-US" altLang="zh-CN" sz="1200"/>
              <a:t>ok......</a:t>
            </a:r>
          </a:p>
          <a:p>
            <a:r>
              <a:rPr lang="en-US" altLang="zh-CN" sz="1200"/>
              <a:t>[Server]:127.0.0.1:51264</a:t>
            </a:r>
            <a:r>
              <a:rPr lang="zh-CN" altLang="en-US" sz="1200"/>
              <a:t>上线</a:t>
            </a:r>
          </a:p>
          <a:p>
            <a:r>
              <a:rPr lang="zh-CN" altLang="en-US" sz="1200"/>
              <a:t>服务器接收到消息 时间</a:t>
            </a:r>
            <a:r>
              <a:rPr lang="en-US" altLang="zh-CN" sz="1200"/>
              <a:t>: [2019-10-05 11:14:55] -&gt; [127.0.0.1:51264]</a:t>
            </a:r>
            <a:r>
              <a:rPr lang="zh-CN" altLang="en-US" sz="1200"/>
              <a:t>发送的消息：</a:t>
            </a:r>
            <a:r>
              <a:rPr lang="en-US" altLang="zh-CN" sz="1200"/>
              <a:t>jack</a:t>
            </a:r>
          </a:p>
          <a:p>
            <a:r>
              <a:rPr lang="zh-CN" altLang="en-US" sz="1200"/>
              <a:t>服务器进行消息转发 </a:t>
            </a:r>
            <a:r>
              <a:rPr lang="en-US" altLang="zh-CN" sz="1200"/>
              <a:t>...</a:t>
            </a:r>
          </a:p>
          <a:p>
            <a:r>
              <a:rPr lang="zh-CN" altLang="en-US" sz="1200"/>
              <a:t>服务器接收到消息 时间</a:t>
            </a:r>
            <a:r>
              <a:rPr lang="en-US" altLang="zh-CN" sz="1200"/>
              <a:t>: [2019-10-05 11:15:26] -&gt; [127.0.0.1:51264]</a:t>
            </a:r>
            <a:r>
              <a:rPr lang="zh-CN" altLang="en-US" sz="1200"/>
              <a:t>发送的消息：</a:t>
            </a:r>
            <a:r>
              <a:rPr lang="en-US" altLang="zh-CN" sz="1200"/>
              <a:t>tom</a:t>
            </a:r>
          </a:p>
          <a:p>
            <a:r>
              <a:rPr lang="zh-CN" altLang="en-US" sz="1200"/>
              <a:t>服务器进行消息转发 </a:t>
            </a:r>
            <a:r>
              <a:rPr lang="en-US" altLang="zh-CN" sz="1200"/>
              <a:t>...</a:t>
            </a:r>
          </a:p>
          <a:p>
            <a:r>
              <a:rPr lang="en-US" altLang="zh-CN" sz="1200"/>
              <a:t>[Server]:127.0.0.1:51307</a:t>
            </a:r>
            <a:r>
              <a:rPr lang="zh-CN" altLang="en-US" sz="1200">
                <a:solidFill>
                  <a:srgbClr val="FF0000"/>
                </a:solidFill>
              </a:rPr>
              <a:t>上线</a:t>
            </a:r>
          </a:p>
          <a:p>
            <a:r>
              <a:rPr lang="zh-CN" altLang="en-US" sz="1200"/>
              <a:t>服务器接收到消息 时间</a:t>
            </a:r>
            <a:r>
              <a:rPr lang="en-US" altLang="zh-CN" sz="1200"/>
              <a:t>: [2019-10-05 11:16:26] -&gt; [127.0.0.1:51307]</a:t>
            </a:r>
            <a:r>
              <a:rPr lang="zh-CN" altLang="en-US" sz="1200"/>
              <a:t>发送的消息：</a:t>
            </a:r>
            <a:r>
              <a:rPr lang="en-US" altLang="zh-CN" sz="1200"/>
              <a:t>jack</a:t>
            </a:r>
          </a:p>
          <a:p>
            <a:r>
              <a:rPr lang="zh-CN" altLang="en-US" sz="1200"/>
              <a:t>服务器进行消息转发 </a:t>
            </a:r>
            <a:r>
              <a:rPr lang="en-US" altLang="zh-CN" sz="1200"/>
              <a:t>...</a:t>
            </a:r>
          </a:p>
          <a:p>
            <a:r>
              <a:rPr lang="en-US" altLang="zh-CN" sz="1200"/>
              <a:t>[Server]:127.0.0.1:51264</a:t>
            </a:r>
            <a:r>
              <a:rPr lang="zh-CN" altLang="en-US" sz="1200">
                <a:solidFill>
                  <a:srgbClr val="FF0000"/>
                </a:solidFill>
              </a:rPr>
              <a:t>离线</a:t>
            </a:r>
          </a:p>
        </p:txBody>
      </p:sp>
      <p:sp>
        <p:nvSpPr>
          <p:cNvPr id="5" name="TextBox 4"/>
          <p:cNvSpPr txBox="1"/>
          <p:nvPr/>
        </p:nvSpPr>
        <p:spPr>
          <a:xfrm>
            <a:off x="3082426" y="3873637"/>
            <a:ext cx="2084218" cy="1246495"/>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graphicFrame>
        <p:nvGraphicFramePr>
          <p:cNvPr id="8" name="对象 7"/>
          <p:cNvGraphicFramePr>
            <a:graphicFrameLocks noChangeAspect="1"/>
          </p:cNvGraphicFramePr>
          <p:nvPr>
            <p:extLst>
              <p:ext uri="{D42A27DB-BD31-4B8C-83A1-F6EECF244321}">
                <p14:modId xmlns:p14="http://schemas.microsoft.com/office/powerpoint/2010/main" val="558857268"/>
              </p:ext>
            </p:extLst>
          </p:nvPr>
        </p:nvGraphicFramePr>
        <p:xfrm>
          <a:off x="2358331" y="4502281"/>
          <a:ext cx="527188" cy="711200"/>
        </p:xfrm>
        <a:graphic>
          <a:graphicData uri="http://schemas.openxmlformats.org/presentationml/2006/ole">
            <mc:AlternateContent xmlns:mc="http://schemas.openxmlformats.org/markup-compatibility/2006">
              <mc:Choice xmlns:v="urn:schemas-microsoft-com:vml" Requires="v">
                <p:oleObj spid="_x0000_s191807"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2358331" y="4502281"/>
                        <a:ext cx="527188" cy="7112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66660884"/>
              </p:ext>
            </p:extLst>
          </p:nvPr>
        </p:nvGraphicFramePr>
        <p:xfrm>
          <a:off x="506262" y="4427274"/>
          <a:ext cx="1284287" cy="711200"/>
        </p:xfrm>
        <a:graphic>
          <a:graphicData uri="http://schemas.openxmlformats.org/presentationml/2006/ole">
            <mc:AlternateContent xmlns:mc="http://schemas.openxmlformats.org/markup-compatibility/2006">
              <mc:Choice xmlns:v="urn:schemas-microsoft-com:vml" Requires="v">
                <p:oleObj spid="_x0000_s191808" name="包装程序外壳对象" showAsIcon="1" r:id="rId6" imgW="1284120" imgH="711360" progId="Package">
                  <p:embed/>
                </p:oleObj>
              </mc:Choice>
              <mc:Fallback>
                <p:oleObj name="包装程序外壳对象" showAsIcon="1" r:id="rId6" imgW="1284120" imgH="711360" progId="Package">
                  <p:embed/>
                  <p:pic>
                    <p:nvPicPr>
                      <p:cNvPr id="0" name=""/>
                      <p:cNvPicPr/>
                      <p:nvPr/>
                    </p:nvPicPr>
                    <p:blipFill>
                      <a:blip r:embed="rId7"/>
                      <a:stretch>
                        <a:fillRect/>
                      </a:stretch>
                    </p:blipFill>
                    <p:spPr>
                      <a:xfrm>
                        <a:off x="506262" y="4427274"/>
                        <a:ext cx="1284287" cy="711200"/>
                      </a:xfrm>
                      <a:prstGeom prst="rect">
                        <a:avLst/>
                      </a:prstGeom>
                    </p:spPr>
                  </p:pic>
                </p:oleObj>
              </mc:Fallback>
            </mc:AlternateContent>
          </a:graphicData>
        </a:graphic>
      </p:graphicFrame>
      <p:sp>
        <p:nvSpPr>
          <p:cNvPr id="9" name="TextBox 8"/>
          <p:cNvSpPr txBox="1"/>
          <p:nvPr/>
        </p:nvSpPr>
        <p:spPr>
          <a:xfrm>
            <a:off x="5598691" y="3873636"/>
            <a:ext cx="2084218" cy="1246495"/>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sp>
        <p:nvSpPr>
          <p:cNvPr id="11" name="TextBox 10"/>
          <p:cNvSpPr txBox="1"/>
          <p:nvPr/>
        </p:nvSpPr>
        <p:spPr>
          <a:xfrm>
            <a:off x="7841409" y="3873635"/>
            <a:ext cx="2084218" cy="1246495"/>
          </a:xfrm>
          <a:prstGeom prst="rect">
            <a:avLst/>
          </a:prstGeom>
          <a:solidFill>
            <a:schemeClr val="accent3">
              <a:lumMod val="20000"/>
              <a:lumOff val="80000"/>
            </a:schemeClr>
          </a:solidFill>
        </p:spPr>
        <p:txBody>
          <a:bodyPr wrap="square" rtlCol="0">
            <a:spAutoFit/>
          </a:bodyPr>
          <a:lstStyle/>
          <a:p>
            <a:r>
              <a:rPr lang="en-US" altLang="zh-CN" sz="1500" b="1"/>
              <a:t>Client </a:t>
            </a:r>
            <a:r>
              <a:rPr lang="zh-CN" altLang="en-US" sz="1500" b="1"/>
              <a:t>端</a:t>
            </a:r>
            <a:endParaRPr lang="en-US" altLang="zh-CN" sz="1500" b="1"/>
          </a:p>
          <a:p>
            <a:r>
              <a:rPr lang="en-US" altLang="zh-CN" sz="1200"/>
              <a:t>------127.0.0.1:51264------</a:t>
            </a:r>
          </a:p>
          <a:p>
            <a:r>
              <a:rPr lang="en-US" altLang="zh-CN" sz="1200"/>
              <a:t>jack</a:t>
            </a:r>
          </a:p>
          <a:p>
            <a:r>
              <a:rPr lang="en-US" altLang="zh-CN" sz="1200"/>
              <a:t>tom</a:t>
            </a:r>
          </a:p>
          <a:p>
            <a:r>
              <a:rPr lang="en-US" altLang="zh-CN" sz="1200"/>
              <a:t>[127.0.0.1:51307]</a:t>
            </a:r>
            <a:r>
              <a:rPr lang="zh-CN" altLang="en-US" sz="1200"/>
              <a:t>说：</a:t>
            </a:r>
            <a:r>
              <a:rPr lang="en-US" altLang="zh-CN" sz="1200"/>
              <a:t>jack</a:t>
            </a:r>
          </a:p>
          <a:p>
            <a:r>
              <a:rPr lang="en-US" altLang="zh-CN" sz="1200"/>
              <a:t>[127.0.0.1:51307]</a:t>
            </a:r>
            <a:r>
              <a:rPr lang="zh-CN" altLang="en-US" sz="1200"/>
              <a:t>说：</a:t>
            </a:r>
            <a:r>
              <a:rPr lang="en-US" altLang="zh-CN" sz="1200"/>
              <a:t>ttt</a:t>
            </a:r>
            <a:endParaRPr lang="zh-CN" altLang="en-US" sz="1200"/>
          </a:p>
        </p:txBody>
      </p:sp>
    </p:spTree>
    <p:extLst>
      <p:ext uri="{BB962C8B-B14F-4D97-AF65-F5344CB8AC3E}">
        <p14:creationId xmlns:p14="http://schemas.microsoft.com/office/powerpoint/2010/main" val="801109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a:t>
            </a:r>
            <a:r>
              <a:rPr lang="zh-CN" altLang="en-US" sz="2200" b="1"/>
              <a:t>心跳检测机制案例</a:t>
            </a:r>
            <a:endParaRPr lang="en-US" altLang="zh-CN" sz="2200" b="1"/>
          </a:p>
        </p:txBody>
      </p:sp>
      <p:sp>
        <p:nvSpPr>
          <p:cNvPr id="2" name="TextBox 1"/>
          <p:cNvSpPr txBox="1"/>
          <p:nvPr/>
        </p:nvSpPr>
        <p:spPr>
          <a:xfrm>
            <a:off x="691136" y="1368127"/>
            <a:ext cx="8743149" cy="2031325"/>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zh-CN" altLang="en-US"/>
              <a:t>编写一个 </a:t>
            </a:r>
            <a:r>
              <a:rPr lang="en-US" altLang="zh-CN"/>
              <a:t>Netty</a:t>
            </a:r>
            <a:r>
              <a:rPr lang="zh-CN" altLang="en-US"/>
              <a:t>心跳检测机制案例</a:t>
            </a:r>
            <a:r>
              <a:rPr lang="en-US" altLang="zh-CN"/>
              <a:t>, </a:t>
            </a:r>
            <a:r>
              <a:rPr lang="zh-CN" altLang="en-US"/>
              <a:t>当服务器超过</a:t>
            </a:r>
            <a:r>
              <a:rPr lang="en-US" altLang="zh-CN"/>
              <a:t>3</a:t>
            </a:r>
            <a:r>
              <a:rPr lang="zh-CN" altLang="en-US"/>
              <a:t>秒没有读时，就提示读空闲</a:t>
            </a:r>
            <a:endParaRPr lang="en-US" altLang="zh-CN"/>
          </a:p>
          <a:p>
            <a:pPr marL="342900" indent="-342900">
              <a:buAutoNum type="arabicParenR"/>
            </a:pPr>
            <a:endParaRPr lang="en-US" altLang="zh-CN"/>
          </a:p>
          <a:p>
            <a:pPr marL="342900" indent="-342900">
              <a:buAutoNum type="arabicParenR"/>
            </a:pPr>
            <a:r>
              <a:rPr lang="zh-CN" altLang="en-US"/>
              <a:t>当服务器超过</a:t>
            </a:r>
            <a:r>
              <a:rPr lang="en-US" altLang="zh-CN"/>
              <a:t>5</a:t>
            </a:r>
            <a:r>
              <a:rPr lang="zh-CN" altLang="en-US"/>
              <a:t>秒没有写操作时，就提示写空闲</a:t>
            </a:r>
            <a:endParaRPr lang="en-US" altLang="zh-CN"/>
          </a:p>
          <a:p>
            <a:pPr marL="342900" indent="-342900">
              <a:buFontTx/>
              <a:buAutoNum type="arabicParenR"/>
            </a:pPr>
            <a:r>
              <a:rPr lang="zh-CN" altLang="en-US"/>
              <a:t>实现当服务器超过</a:t>
            </a:r>
            <a:r>
              <a:rPr lang="en-US" altLang="zh-CN"/>
              <a:t>7</a:t>
            </a:r>
            <a:r>
              <a:rPr lang="zh-CN" altLang="en-US"/>
              <a:t>秒没有读或者写操作时，就提示读写空闲</a:t>
            </a:r>
            <a:endParaRPr lang="en-US" altLang="zh-CN"/>
          </a:p>
          <a:p>
            <a:br>
              <a:rPr lang="en-US" altLang="zh-CN"/>
            </a:b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569760244"/>
              </p:ext>
            </p:extLst>
          </p:nvPr>
        </p:nvGraphicFramePr>
        <p:xfrm>
          <a:off x="774155" y="3672383"/>
          <a:ext cx="1550987" cy="711200"/>
        </p:xfrm>
        <a:graphic>
          <a:graphicData uri="http://schemas.openxmlformats.org/presentationml/2006/ole">
            <mc:AlternateContent xmlns:mc="http://schemas.openxmlformats.org/markup-compatibility/2006">
              <mc:Choice xmlns:v="urn:schemas-microsoft-com:vml" Requires="v">
                <p:oleObj spid="_x0000_s211073" name="包装程序外壳对象" showAsIcon="1" r:id="rId4" imgW="1550880" imgH="711360" progId="Package">
                  <p:embed/>
                </p:oleObj>
              </mc:Choice>
              <mc:Fallback>
                <p:oleObj name="包装程序外壳对象" showAsIcon="1" r:id="rId4" imgW="1550880" imgH="711360" progId="Package">
                  <p:embed/>
                  <p:pic>
                    <p:nvPicPr>
                      <p:cNvPr id="0" name=""/>
                      <p:cNvPicPr/>
                      <p:nvPr/>
                    </p:nvPicPr>
                    <p:blipFill>
                      <a:blip r:embed="rId5"/>
                      <a:stretch>
                        <a:fillRect/>
                      </a:stretch>
                    </p:blipFill>
                    <p:spPr>
                      <a:xfrm>
                        <a:off x="774155" y="3672383"/>
                        <a:ext cx="1550987" cy="711200"/>
                      </a:xfrm>
                      <a:prstGeom prst="rect">
                        <a:avLst/>
                      </a:prstGeom>
                    </p:spPr>
                  </p:pic>
                </p:oleObj>
              </mc:Fallback>
            </mc:AlternateContent>
          </a:graphicData>
        </a:graphic>
      </p:graphicFrame>
    </p:spTree>
    <p:extLst>
      <p:ext uri="{BB962C8B-B14F-4D97-AF65-F5344CB8AC3E}">
        <p14:creationId xmlns:p14="http://schemas.microsoft.com/office/powerpoint/2010/main" val="202747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0" y="0"/>
            <a:ext cx="8695035" cy="64633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marL="0" indent="0" eaLnBrk="1" hangingPunct="1">
              <a:lnSpc>
                <a:spcPct val="90000"/>
              </a:lnSpc>
              <a:spcBef>
                <a:spcPct val="20000"/>
              </a:spcBef>
              <a:buClr>
                <a:schemeClr val="tx1"/>
              </a:buClr>
              <a:buSzPct val="70000"/>
            </a:pPr>
            <a:r>
              <a:rPr lang="en-US" altLang="zh-CN" sz="4000" b="1" dirty="0">
                <a:solidFill>
                  <a:schemeClr val="accent1"/>
                </a:solidFill>
                <a:latin typeface="楷体" panose="02010609060101010101" pitchFamily="49" charset="-122"/>
                <a:ea typeface="楷体" panose="02010609060101010101" pitchFamily="49" charset="-122"/>
              </a:rPr>
              <a:t>NIO </a:t>
            </a:r>
            <a:r>
              <a:rPr lang="zh-CN" altLang="en-US" sz="4000" b="1" dirty="0">
                <a:solidFill>
                  <a:schemeClr val="accent1"/>
                </a:solidFill>
                <a:latin typeface="楷体" panose="02010609060101010101" pitchFamily="49" charset="-122"/>
                <a:ea typeface="楷体" panose="02010609060101010101" pitchFamily="49" charset="-122"/>
              </a:rPr>
              <a:t>三大核心原理示意图</a:t>
            </a:r>
          </a:p>
        </p:txBody>
      </p:sp>
      <p:sp>
        <p:nvSpPr>
          <p:cNvPr id="4" name="矩形 3"/>
          <p:cNvSpPr/>
          <p:nvPr/>
        </p:nvSpPr>
        <p:spPr>
          <a:xfrm>
            <a:off x="584235" y="1244431"/>
            <a:ext cx="9122626"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TextBox 1">
            <a:extLst>
              <a:ext uri="{FF2B5EF4-FFF2-40B4-BE49-F238E27FC236}">
                <a16:creationId xmlns:a16="http://schemas.microsoft.com/office/drawing/2014/main" id="{AFC29C78-B0BB-44F5-84FB-F3D148C69000}"/>
              </a:ext>
            </a:extLst>
          </p:cNvPr>
          <p:cNvSpPr txBox="1"/>
          <p:nvPr/>
        </p:nvSpPr>
        <p:spPr>
          <a:xfrm>
            <a:off x="6247" y="792063"/>
            <a:ext cx="5567001" cy="4708981"/>
          </a:xfrm>
          <a:prstGeom prst="rect">
            <a:avLst/>
          </a:prstGeom>
          <a:noFill/>
        </p:spPr>
        <p:txBody>
          <a:bodyPr wrap="square" rtlCol="0">
            <a:spAutoFit/>
          </a:bodyPr>
          <a:lstStyle/>
          <a:p>
            <a:endParaRPr lang="en-US" altLang="zh-CN" sz="2000" b="1" dirty="0">
              <a:solidFill>
                <a:srgbClr val="FF0000"/>
              </a:solidFill>
              <a:latin typeface="Arial" pitchFamily="34" charset="0"/>
              <a:cs typeface="Arial" pitchFamily="34" charset="0"/>
            </a:endParaRPr>
          </a:p>
          <a:p>
            <a:r>
              <a:rPr lang="en-US" altLang="zh-CN" sz="2000" b="1" dirty="0">
                <a:solidFill>
                  <a:srgbClr val="FF0000"/>
                </a:solidFill>
                <a:latin typeface="Arial" pitchFamily="34" charset="0"/>
                <a:cs typeface="Arial" pitchFamily="34" charset="0"/>
              </a:rPr>
              <a:t>Selector </a:t>
            </a:r>
            <a:r>
              <a:rPr lang="zh-CN" altLang="en-US" sz="2000" b="1" dirty="0">
                <a:solidFill>
                  <a:srgbClr val="FF0000"/>
                </a:solidFill>
                <a:latin typeface="Arial" pitchFamily="34" charset="0"/>
                <a:cs typeface="Arial" pitchFamily="34" charset="0"/>
              </a:rPr>
              <a:t>、 </a:t>
            </a:r>
            <a:r>
              <a:rPr lang="en-US" altLang="zh-CN" sz="2000" b="1" dirty="0">
                <a:solidFill>
                  <a:srgbClr val="FF0000"/>
                </a:solidFill>
                <a:latin typeface="Arial" pitchFamily="34" charset="0"/>
                <a:cs typeface="Arial" pitchFamily="34" charset="0"/>
              </a:rPr>
              <a:t>Channel </a:t>
            </a:r>
            <a:r>
              <a:rPr lang="zh-CN" altLang="en-US" sz="2000" b="1" dirty="0">
                <a:solidFill>
                  <a:srgbClr val="FF0000"/>
                </a:solidFill>
                <a:latin typeface="Arial" pitchFamily="34" charset="0"/>
                <a:cs typeface="Arial" pitchFamily="34" charset="0"/>
              </a:rPr>
              <a:t>和 </a:t>
            </a:r>
            <a:r>
              <a:rPr lang="en-US" altLang="zh-CN" sz="2000" b="1" dirty="0">
                <a:solidFill>
                  <a:srgbClr val="FF0000"/>
                </a:solidFill>
                <a:latin typeface="Arial" pitchFamily="34" charset="0"/>
                <a:cs typeface="Arial" pitchFamily="34" charset="0"/>
              </a:rPr>
              <a:t>Buffer </a:t>
            </a:r>
            <a:r>
              <a:rPr lang="zh-CN" altLang="en-US" sz="2000" b="1" dirty="0">
                <a:solidFill>
                  <a:srgbClr val="FF0000"/>
                </a:solidFill>
                <a:latin typeface="Arial" pitchFamily="34" charset="0"/>
                <a:cs typeface="Arial" pitchFamily="34" charset="0"/>
              </a:rPr>
              <a:t>的关系图</a:t>
            </a:r>
            <a:r>
              <a:rPr lang="en-US" altLang="zh-CN" sz="2000" b="1" dirty="0">
                <a:solidFill>
                  <a:srgbClr val="FF0000"/>
                </a:solidFill>
                <a:latin typeface="Arial" pitchFamily="34" charset="0"/>
                <a:cs typeface="Arial" pitchFamily="34" charset="0"/>
              </a:rPr>
              <a:t>(</a:t>
            </a:r>
            <a:r>
              <a:rPr lang="zh-CN" altLang="en-US" sz="2000" b="1" dirty="0">
                <a:solidFill>
                  <a:srgbClr val="FF0000"/>
                </a:solidFill>
                <a:latin typeface="Arial" pitchFamily="34" charset="0"/>
                <a:cs typeface="Arial" pitchFamily="34" charset="0"/>
              </a:rPr>
              <a:t>简单版</a:t>
            </a:r>
            <a:r>
              <a:rPr lang="en-US" altLang="zh-CN" sz="2000" b="1" dirty="0">
                <a:solidFill>
                  <a:srgbClr val="FF0000"/>
                </a:solidFill>
                <a:latin typeface="Arial" pitchFamily="34" charset="0"/>
                <a:cs typeface="Arial" pitchFamily="34" charset="0"/>
              </a:rPr>
              <a:t>)</a:t>
            </a:r>
            <a:endParaRPr lang="en-US" altLang="zh-CN" dirty="0">
              <a:solidFill>
                <a:srgbClr val="FF0000"/>
              </a:solidFill>
              <a:latin typeface="Arial" pitchFamily="34" charset="0"/>
              <a:cs typeface="Arial" pitchFamily="34" charset="0"/>
            </a:endParaRPr>
          </a:p>
          <a:p>
            <a:pPr marL="457200" indent="-457200">
              <a:buAutoNum type="arabicParenR"/>
            </a:pPr>
            <a:r>
              <a:rPr lang="zh-CN" altLang="en-US" sz="1600" dirty="0">
                <a:latin typeface="Arial" pitchFamily="34" charset="0"/>
                <a:cs typeface="Arial" pitchFamily="34" charset="0"/>
              </a:rPr>
              <a:t>每个</a:t>
            </a:r>
            <a:r>
              <a:rPr lang="en-US" altLang="zh-CN" sz="1600" dirty="0">
                <a:latin typeface="Arial" pitchFamily="34" charset="0"/>
                <a:cs typeface="Arial" pitchFamily="34" charset="0"/>
              </a:rPr>
              <a:t>channel </a:t>
            </a:r>
            <a:r>
              <a:rPr lang="zh-CN" altLang="en-US" sz="1600" dirty="0">
                <a:latin typeface="Arial" pitchFamily="34" charset="0"/>
                <a:cs typeface="Arial" pitchFamily="34" charset="0"/>
              </a:rPr>
              <a:t>都会对应一个</a:t>
            </a:r>
            <a:r>
              <a:rPr lang="en-US" altLang="zh-CN" sz="1600" dirty="0">
                <a:latin typeface="Arial" pitchFamily="34" charset="0"/>
                <a:cs typeface="Arial" pitchFamily="34" charset="0"/>
              </a:rPr>
              <a:t>Buffer</a:t>
            </a:r>
          </a:p>
          <a:p>
            <a:pPr marL="457200" indent="-457200">
              <a:buAutoNum type="arabicParenR"/>
            </a:pPr>
            <a:r>
              <a:rPr lang="en-US" altLang="zh-CN" sz="1600" dirty="0">
                <a:latin typeface="Arial" pitchFamily="34" charset="0"/>
                <a:cs typeface="Arial" pitchFamily="34" charset="0"/>
              </a:rPr>
              <a:t>Selector </a:t>
            </a:r>
            <a:r>
              <a:rPr lang="zh-CN" altLang="en-US" sz="1600" dirty="0">
                <a:latin typeface="Arial" pitchFamily="34" charset="0"/>
                <a:cs typeface="Arial" pitchFamily="34" charset="0"/>
              </a:rPr>
              <a:t>对应一个线程， 一个线程对应多个</a:t>
            </a:r>
            <a:r>
              <a:rPr lang="en-US" altLang="zh-CN" sz="1600" dirty="0">
                <a:latin typeface="Arial" pitchFamily="34" charset="0"/>
                <a:cs typeface="Arial" pitchFamily="34" charset="0"/>
              </a:rPr>
              <a:t>channel(</a:t>
            </a:r>
            <a:r>
              <a:rPr lang="zh-CN" altLang="en-US" sz="1600" dirty="0">
                <a:latin typeface="Arial" pitchFamily="34" charset="0"/>
                <a:cs typeface="Arial" pitchFamily="34" charset="0"/>
              </a:rPr>
              <a:t>连接</a:t>
            </a:r>
            <a:r>
              <a:rPr lang="en-US" altLang="zh-CN" sz="1600" dirty="0">
                <a:latin typeface="Arial" pitchFamily="34" charset="0"/>
                <a:cs typeface="Arial" pitchFamily="34" charset="0"/>
              </a:rPr>
              <a:t>)</a:t>
            </a:r>
          </a:p>
          <a:p>
            <a:pPr marL="457200" indent="-457200">
              <a:buAutoNum type="arabicParenR"/>
            </a:pPr>
            <a:r>
              <a:rPr lang="zh-CN" altLang="en-US" sz="1600" dirty="0">
                <a:latin typeface="Arial" pitchFamily="34" charset="0"/>
                <a:cs typeface="Arial" pitchFamily="34" charset="0"/>
              </a:rPr>
              <a:t>该图反应了有三个</a:t>
            </a:r>
            <a:r>
              <a:rPr lang="en-US" altLang="zh-CN" sz="1600" dirty="0">
                <a:latin typeface="Arial" pitchFamily="34" charset="0"/>
                <a:cs typeface="Arial" pitchFamily="34" charset="0"/>
              </a:rPr>
              <a:t>channel </a:t>
            </a:r>
            <a:r>
              <a:rPr lang="zh-CN" altLang="en-US" sz="1600" dirty="0">
                <a:latin typeface="Arial" pitchFamily="34" charset="0"/>
                <a:cs typeface="Arial" pitchFamily="34" charset="0"/>
              </a:rPr>
              <a:t>注册到 该</a:t>
            </a:r>
            <a:r>
              <a:rPr lang="en-US" altLang="zh-CN" sz="1600" dirty="0">
                <a:latin typeface="Arial" pitchFamily="34" charset="0"/>
                <a:cs typeface="Arial" pitchFamily="34" charset="0"/>
              </a:rPr>
              <a:t>selector //</a:t>
            </a:r>
            <a:r>
              <a:rPr lang="zh-CN" altLang="en-US" sz="1600" dirty="0">
                <a:latin typeface="Arial" pitchFamily="34" charset="0"/>
                <a:cs typeface="Arial" pitchFamily="34" charset="0"/>
              </a:rPr>
              <a:t>程序</a:t>
            </a:r>
            <a:endParaRPr lang="en-US" altLang="zh-CN" sz="1600" dirty="0">
              <a:latin typeface="Arial" pitchFamily="34" charset="0"/>
              <a:cs typeface="Arial" pitchFamily="34" charset="0"/>
            </a:endParaRPr>
          </a:p>
          <a:p>
            <a:pPr marL="457200" indent="-457200">
              <a:buAutoNum type="arabicParenR"/>
            </a:pPr>
            <a:r>
              <a:rPr lang="zh-CN" altLang="en-US" sz="1600" dirty="0">
                <a:latin typeface="Arial" pitchFamily="34" charset="0"/>
                <a:cs typeface="Arial" pitchFamily="34" charset="0"/>
              </a:rPr>
              <a:t>程序切换到哪个</a:t>
            </a:r>
            <a:r>
              <a:rPr lang="en-US" altLang="zh-CN" sz="1600" dirty="0">
                <a:latin typeface="Arial" pitchFamily="34" charset="0"/>
                <a:cs typeface="Arial" pitchFamily="34" charset="0"/>
              </a:rPr>
              <a:t>channel </a:t>
            </a:r>
            <a:r>
              <a:rPr lang="zh-CN" altLang="en-US" sz="1600" dirty="0">
                <a:latin typeface="Arial" pitchFamily="34" charset="0"/>
                <a:cs typeface="Arial" pitchFamily="34" charset="0"/>
              </a:rPr>
              <a:t>是有事件决定的</a:t>
            </a:r>
            <a:r>
              <a:rPr lang="en-US" altLang="zh-CN" sz="1600" dirty="0">
                <a:latin typeface="Arial" pitchFamily="34" charset="0"/>
                <a:cs typeface="Arial" pitchFamily="34" charset="0"/>
              </a:rPr>
              <a:t>, Event </a:t>
            </a:r>
            <a:r>
              <a:rPr lang="zh-CN" altLang="en-US" sz="1600" dirty="0">
                <a:latin typeface="Arial" pitchFamily="34" charset="0"/>
                <a:cs typeface="Arial" pitchFamily="34" charset="0"/>
              </a:rPr>
              <a:t>就是一个重要的概念</a:t>
            </a:r>
            <a:endParaRPr lang="en-US" altLang="zh-CN" sz="1600" dirty="0">
              <a:latin typeface="Arial" pitchFamily="34" charset="0"/>
              <a:cs typeface="Arial" pitchFamily="34" charset="0"/>
            </a:endParaRPr>
          </a:p>
          <a:p>
            <a:pPr marL="457200" indent="-457200">
              <a:buAutoNum type="arabicParenR"/>
            </a:pPr>
            <a:r>
              <a:rPr lang="en-US" altLang="zh-CN" sz="1600" dirty="0">
                <a:latin typeface="Arial" pitchFamily="34" charset="0"/>
                <a:cs typeface="Arial" pitchFamily="34" charset="0"/>
              </a:rPr>
              <a:t>Selector </a:t>
            </a:r>
            <a:r>
              <a:rPr lang="zh-CN" altLang="en-US" sz="1600" dirty="0">
                <a:latin typeface="Arial" pitchFamily="34" charset="0"/>
                <a:cs typeface="Arial" pitchFamily="34" charset="0"/>
              </a:rPr>
              <a:t>会根据不同的事件，在各个通道上切换</a:t>
            </a:r>
            <a:endParaRPr lang="en-US" altLang="zh-CN" sz="1600" dirty="0">
              <a:latin typeface="Arial" pitchFamily="34" charset="0"/>
              <a:cs typeface="Arial" pitchFamily="34" charset="0"/>
            </a:endParaRPr>
          </a:p>
          <a:p>
            <a:pPr marL="457200" indent="-457200">
              <a:buAutoNum type="arabicParenR"/>
            </a:pPr>
            <a:r>
              <a:rPr lang="en-US" altLang="zh-CN" sz="1600" dirty="0">
                <a:latin typeface="Arial" pitchFamily="34" charset="0"/>
                <a:cs typeface="Arial" pitchFamily="34" charset="0"/>
              </a:rPr>
              <a:t>Buffer </a:t>
            </a:r>
            <a:r>
              <a:rPr lang="zh-CN" altLang="en-US" sz="1600" dirty="0">
                <a:latin typeface="Arial" pitchFamily="34" charset="0"/>
                <a:cs typeface="Arial" pitchFamily="34" charset="0"/>
              </a:rPr>
              <a:t>就是一个</a:t>
            </a:r>
            <a:r>
              <a:rPr lang="zh-CN" altLang="en-US" sz="1600" b="1" dirty="0">
                <a:solidFill>
                  <a:srgbClr val="FF0000"/>
                </a:solidFill>
                <a:latin typeface="Arial" pitchFamily="34" charset="0"/>
                <a:cs typeface="Arial" pitchFamily="34" charset="0"/>
              </a:rPr>
              <a:t>内存块 ， 底层是有一个数组</a:t>
            </a:r>
            <a:endParaRPr lang="en-US" altLang="zh-CN" sz="1600" b="1" dirty="0">
              <a:solidFill>
                <a:srgbClr val="FF0000"/>
              </a:solidFill>
              <a:latin typeface="Arial" pitchFamily="34" charset="0"/>
              <a:cs typeface="Arial" pitchFamily="34" charset="0"/>
            </a:endParaRPr>
          </a:p>
          <a:p>
            <a:pPr marL="457200" indent="-457200">
              <a:buAutoNum type="arabicParenR"/>
            </a:pPr>
            <a:r>
              <a:rPr lang="zh-CN" altLang="en-US" sz="1600" dirty="0">
                <a:latin typeface="Arial" pitchFamily="34" charset="0"/>
                <a:cs typeface="Arial" pitchFamily="34" charset="0"/>
              </a:rPr>
              <a:t>数据的读取写入是通过</a:t>
            </a:r>
            <a:r>
              <a:rPr lang="en-US" altLang="zh-CN" sz="1600" dirty="0">
                <a:latin typeface="Arial" pitchFamily="34" charset="0"/>
                <a:cs typeface="Arial" pitchFamily="34" charset="0"/>
              </a:rPr>
              <a:t>Buffer, </a:t>
            </a:r>
            <a:r>
              <a:rPr lang="zh-CN" altLang="en-US" sz="1600" dirty="0">
                <a:latin typeface="Arial" pitchFamily="34" charset="0"/>
                <a:cs typeface="Arial" pitchFamily="34" charset="0"/>
              </a:rPr>
              <a:t>这个和</a:t>
            </a:r>
            <a:r>
              <a:rPr lang="en-US" altLang="zh-CN" sz="1600" dirty="0">
                <a:latin typeface="Arial" pitchFamily="34" charset="0"/>
                <a:cs typeface="Arial" pitchFamily="34" charset="0"/>
              </a:rPr>
              <a:t>BIO , BIO </a:t>
            </a:r>
            <a:r>
              <a:rPr lang="zh-CN" altLang="en-US" sz="1600" dirty="0">
                <a:latin typeface="Arial" pitchFamily="34" charset="0"/>
                <a:cs typeface="Arial" pitchFamily="34" charset="0"/>
              </a:rPr>
              <a:t>中要么是输入流，或者是</a:t>
            </a:r>
            <a:br>
              <a:rPr lang="en-US" altLang="zh-CN" sz="1600" dirty="0">
                <a:latin typeface="Arial" pitchFamily="34" charset="0"/>
                <a:cs typeface="Arial" pitchFamily="34" charset="0"/>
              </a:rPr>
            </a:br>
            <a:r>
              <a:rPr lang="zh-CN" altLang="en-US" sz="1600" dirty="0">
                <a:latin typeface="Arial" pitchFamily="34" charset="0"/>
                <a:cs typeface="Arial" pitchFamily="34" charset="0"/>
              </a:rPr>
              <a:t>输出流</a:t>
            </a:r>
            <a:r>
              <a:rPr lang="en-US" altLang="zh-CN" sz="1600" dirty="0">
                <a:latin typeface="Arial" pitchFamily="34" charset="0"/>
                <a:cs typeface="Arial" pitchFamily="34" charset="0"/>
              </a:rPr>
              <a:t>, </a:t>
            </a:r>
            <a:r>
              <a:rPr lang="zh-CN" altLang="en-US" sz="1600" dirty="0">
                <a:latin typeface="Arial" pitchFamily="34" charset="0"/>
                <a:cs typeface="Arial" pitchFamily="34" charset="0"/>
              </a:rPr>
              <a:t>不能双向，但是</a:t>
            </a:r>
            <a:r>
              <a:rPr lang="en-US" altLang="zh-CN" sz="1600" dirty="0">
                <a:latin typeface="Arial" pitchFamily="34" charset="0"/>
                <a:cs typeface="Arial" pitchFamily="34" charset="0"/>
              </a:rPr>
              <a:t>NIO</a:t>
            </a:r>
            <a:r>
              <a:rPr lang="zh-CN" altLang="en-US" sz="1600" dirty="0">
                <a:latin typeface="Arial" pitchFamily="34" charset="0"/>
                <a:cs typeface="Arial" pitchFamily="34" charset="0"/>
              </a:rPr>
              <a:t>的</a:t>
            </a:r>
            <a:r>
              <a:rPr lang="en-US" altLang="zh-CN" sz="1600" dirty="0">
                <a:latin typeface="Arial" pitchFamily="34" charset="0"/>
                <a:cs typeface="Arial" pitchFamily="34" charset="0"/>
              </a:rPr>
              <a:t>Buffer </a:t>
            </a:r>
            <a:r>
              <a:rPr lang="zh-CN" altLang="en-US" sz="1600" dirty="0">
                <a:latin typeface="Arial" pitchFamily="34" charset="0"/>
                <a:cs typeface="Arial" pitchFamily="34" charset="0"/>
              </a:rPr>
              <a:t>是可以读也可以写</a:t>
            </a:r>
            <a:r>
              <a:rPr lang="en-US" altLang="zh-CN" sz="1600" dirty="0">
                <a:latin typeface="Arial" pitchFamily="34" charset="0"/>
                <a:cs typeface="Arial" pitchFamily="34" charset="0"/>
              </a:rPr>
              <a:t>, </a:t>
            </a:r>
            <a:r>
              <a:rPr lang="zh-CN" altLang="en-US" sz="1600" dirty="0">
                <a:latin typeface="Arial" pitchFamily="34" charset="0"/>
                <a:cs typeface="Arial" pitchFamily="34" charset="0"/>
              </a:rPr>
              <a:t>需要 </a:t>
            </a:r>
            <a:r>
              <a:rPr lang="en-US" altLang="zh-CN" sz="1600" dirty="0">
                <a:latin typeface="Arial" pitchFamily="34" charset="0"/>
                <a:cs typeface="Arial" pitchFamily="34" charset="0"/>
              </a:rPr>
              <a:t>flip </a:t>
            </a:r>
            <a:r>
              <a:rPr lang="zh-CN" altLang="en-US" sz="1600" dirty="0">
                <a:latin typeface="Arial" pitchFamily="34" charset="0"/>
                <a:cs typeface="Arial" pitchFamily="34" charset="0"/>
              </a:rPr>
              <a:t>方法切换</a:t>
            </a:r>
            <a:endParaRPr lang="en-US" altLang="zh-CN" sz="1600" dirty="0">
              <a:latin typeface="Arial" pitchFamily="34" charset="0"/>
              <a:cs typeface="Arial" pitchFamily="34" charset="0"/>
            </a:endParaRPr>
          </a:p>
          <a:p>
            <a:pPr marL="457200" indent="-457200">
              <a:buAutoNum type="arabicParenR"/>
            </a:pPr>
            <a:r>
              <a:rPr lang="en-US" altLang="zh-CN" sz="1600" dirty="0">
                <a:latin typeface="Arial" pitchFamily="34" charset="0"/>
                <a:cs typeface="Arial" pitchFamily="34" charset="0"/>
              </a:rPr>
              <a:t>channel </a:t>
            </a:r>
            <a:r>
              <a:rPr lang="zh-CN" altLang="en-US" sz="1600" dirty="0">
                <a:latin typeface="Arial" pitchFamily="34" charset="0"/>
                <a:cs typeface="Arial" pitchFamily="34" charset="0"/>
              </a:rPr>
              <a:t>是双向的</a:t>
            </a:r>
            <a:r>
              <a:rPr lang="en-US" altLang="zh-CN" sz="1600" dirty="0">
                <a:latin typeface="Arial" pitchFamily="34" charset="0"/>
                <a:cs typeface="Arial" pitchFamily="34" charset="0"/>
              </a:rPr>
              <a:t>, </a:t>
            </a:r>
            <a:r>
              <a:rPr lang="zh-CN" altLang="en-US" sz="1600" dirty="0">
                <a:latin typeface="Arial" pitchFamily="34" charset="0"/>
                <a:cs typeface="Arial" pitchFamily="34" charset="0"/>
              </a:rPr>
              <a:t>可以返回底层操作系统的情况</a:t>
            </a:r>
            <a:r>
              <a:rPr lang="en-US" altLang="zh-CN" sz="1600" dirty="0">
                <a:latin typeface="Arial" pitchFamily="34" charset="0"/>
                <a:cs typeface="Arial" pitchFamily="34" charset="0"/>
              </a:rPr>
              <a:t>, </a:t>
            </a:r>
            <a:r>
              <a:rPr lang="zh-CN" altLang="en-US" sz="1600" dirty="0">
                <a:latin typeface="Arial" pitchFamily="34" charset="0"/>
                <a:cs typeface="Arial" pitchFamily="34" charset="0"/>
              </a:rPr>
              <a:t>比如</a:t>
            </a:r>
            <a:r>
              <a:rPr lang="en-US" altLang="zh-CN" sz="1600" dirty="0">
                <a:latin typeface="Arial" pitchFamily="34" charset="0"/>
                <a:cs typeface="Arial" pitchFamily="34" charset="0"/>
              </a:rPr>
              <a:t>Linux </a:t>
            </a:r>
            <a:r>
              <a:rPr lang="zh-CN" altLang="en-US" sz="1600" dirty="0">
                <a:latin typeface="Arial" pitchFamily="34" charset="0"/>
                <a:cs typeface="Arial" pitchFamily="34" charset="0"/>
              </a:rPr>
              <a:t>， 底层的操作系统</a:t>
            </a:r>
            <a:br>
              <a:rPr lang="en-US" altLang="zh-CN" sz="1600" dirty="0">
                <a:latin typeface="Arial" pitchFamily="34" charset="0"/>
                <a:cs typeface="Arial" pitchFamily="34" charset="0"/>
              </a:rPr>
            </a:br>
            <a:r>
              <a:rPr lang="zh-CN" altLang="en-US" sz="1600" dirty="0">
                <a:latin typeface="Arial" pitchFamily="34" charset="0"/>
                <a:cs typeface="Arial" pitchFamily="34" charset="0"/>
              </a:rPr>
              <a:t>通道就是双向的</a:t>
            </a:r>
            <a:endParaRPr lang="en-US" altLang="zh-CN" sz="1400" dirty="0">
              <a:latin typeface="Arial" pitchFamily="34" charset="0"/>
              <a:cs typeface="Arial" pitchFamily="34" charset="0"/>
            </a:endParaRPr>
          </a:p>
        </p:txBody>
      </p:sp>
      <p:pic>
        <p:nvPicPr>
          <p:cNvPr id="8" name="Picture 57">
            <a:extLst>
              <a:ext uri="{FF2B5EF4-FFF2-40B4-BE49-F238E27FC236}">
                <a16:creationId xmlns:a16="http://schemas.microsoft.com/office/drawing/2014/main" id="{E9B6987B-7FC1-44AE-BD3C-FBC75008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473" y="0"/>
            <a:ext cx="4225765" cy="518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7645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通过</a:t>
            </a:r>
            <a:r>
              <a:rPr lang="en-US" altLang="zh-CN" sz="2200" b="1"/>
              <a:t>WebSocket</a:t>
            </a:r>
            <a:r>
              <a:rPr lang="zh-CN" altLang="en-US" sz="2200" b="1"/>
              <a:t>编程实现服务器和客户端长连接</a:t>
            </a:r>
            <a:endParaRPr lang="en-US" altLang="zh-CN" sz="2200" b="1"/>
          </a:p>
        </p:txBody>
      </p:sp>
      <p:sp>
        <p:nvSpPr>
          <p:cNvPr id="2" name="TextBox 1"/>
          <p:cNvSpPr txBox="1"/>
          <p:nvPr/>
        </p:nvSpPr>
        <p:spPr>
          <a:xfrm>
            <a:off x="691136" y="1368127"/>
            <a:ext cx="4115467" cy="4524315"/>
          </a:xfrm>
          <a:prstGeom prst="rect">
            <a:avLst/>
          </a:prstGeom>
          <a:noFill/>
        </p:spPr>
        <p:txBody>
          <a:bodyPr wrap="square" rtlCol="0">
            <a:spAutoFit/>
          </a:bodyPr>
          <a:lstStyle/>
          <a:p>
            <a:r>
              <a:rPr lang="zh-CN" altLang="en-US" b="1"/>
              <a:t>实例要求</a:t>
            </a:r>
            <a:r>
              <a:rPr lang="en-US" altLang="zh-CN"/>
              <a:t>:  </a:t>
            </a:r>
          </a:p>
          <a:p>
            <a:pPr marL="342900" indent="-342900">
              <a:buAutoNum type="arabicParenR"/>
            </a:pPr>
            <a:r>
              <a:rPr lang="en-US" altLang="zh-CN"/>
              <a:t>Http</a:t>
            </a:r>
            <a:r>
              <a:rPr lang="zh-CN" altLang="en-US"/>
              <a:t>协议是无状态的</a:t>
            </a:r>
            <a:r>
              <a:rPr lang="en-US" altLang="zh-CN"/>
              <a:t>, </a:t>
            </a:r>
            <a:r>
              <a:rPr lang="zh-CN" altLang="en-US"/>
              <a:t>浏览器和服务器间的请求响应一次，下一次会重新创建连接</a:t>
            </a:r>
            <a:r>
              <a:rPr lang="en-US" altLang="zh-CN"/>
              <a:t>.</a:t>
            </a:r>
          </a:p>
          <a:p>
            <a:pPr marL="342900" indent="-342900">
              <a:buAutoNum type="arabicParenR"/>
            </a:pPr>
            <a:endParaRPr lang="en-US" altLang="zh-CN"/>
          </a:p>
          <a:p>
            <a:pPr marL="342900" indent="-342900">
              <a:buAutoNum type="arabicParenR"/>
            </a:pPr>
            <a:r>
              <a:rPr lang="zh-CN" altLang="en-US"/>
              <a:t>要求：实现基于</a:t>
            </a:r>
            <a:r>
              <a:rPr lang="en-US" altLang="zh-CN"/>
              <a:t>webSocket</a:t>
            </a:r>
            <a:r>
              <a:rPr lang="zh-CN" altLang="en-US"/>
              <a:t>的长连接的全双工的交互</a:t>
            </a:r>
            <a:endParaRPr lang="en-US" altLang="zh-CN"/>
          </a:p>
          <a:p>
            <a:pPr marL="342900" indent="-342900">
              <a:buAutoNum type="arabicParenR"/>
            </a:pPr>
            <a:r>
              <a:rPr lang="zh-CN" altLang="en-US"/>
              <a:t>改变</a:t>
            </a:r>
            <a:r>
              <a:rPr lang="en-US" altLang="zh-CN"/>
              <a:t>Http</a:t>
            </a:r>
            <a:r>
              <a:rPr lang="zh-CN" altLang="en-US"/>
              <a:t>协议多次请求的约束，实现长连接了， 服务器可以发送消息给浏览器</a:t>
            </a:r>
            <a:endParaRPr lang="en-US" altLang="zh-CN"/>
          </a:p>
          <a:p>
            <a:pPr marL="342900" indent="-342900">
              <a:buAutoNum type="arabicParenR"/>
            </a:pPr>
            <a:r>
              <a:rPr lang="zh-CN" altLang="en-US"/>
              <a:t>客户端浏览器和服务器端会相互感知，比如服务器关闭了，浏览器会感知，同样浏览器关闭了，服务器会感知</a:t>
            </a:r>
            <a:endParaRPr lang="en-US" altLang="zh-CN"/>
          </a:p>
          <a:p>
            <a:br>
              <a:rPr lang="en-US" altLang="zh-CN"/>
            </a:br>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3019280649"/>
              </p:ext>
            </p:extLst>
          </p:nvPr>
        </p:nvGraphicFramePr>
        <p:xfrm>
          <a:off x="3695701" y="5181242"/>
          <a:ext cx="1309687" cy="711200"/>
        </p:xfrm>
        <a:graphic>
          <a:graphicData uri="http://schemas.openxmlformats.org/presentationml/2006/ole">
            <mc:AlternateContent xmlns:mc="http://schemas.openxmlformats.org/markup-compatibility/2006">
              <mc:Choice xmlns:v="urn:schemas-microsoft-com:vml" Requires="v">
                <p:oleObj spid="_x0000_s212232" name="包装程序外壳对象" showAsIcon="1" r:id="rId4" imgW="1309320" imgH="711360" progId="Package">
                  <p:embed/>
                </p:oleObj>
              </mc:Choice>
              <mc:Fallback>
                <p:oleObj name="包装程序外壳对象" showAsIcon="1" r:id="rId4" imgW="1309320" imgH="711360" progId="Package">
                  <p:embed/>
                  <p:pic>
                    <p:nvPicPr>
                      <p:cNvPr id="0" name=""/>
                      <p:cNvPicPr/>
                      <p:nvPr/>
                    </p:nvPicPr>
                    <p:blipFill>
                      <a:blip r:embed="rId5"/>
                      <a:stretch>
                        <a:fillRect/>
                      </a:stretch>
                    </p:blipFill>
                    <p:spPr>
                      <a:xfrm>
                        <a:off x="3695701" y="5181242"/>
                        <a:ext cx="1309687"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6711055"/>
              </p:ext>
            </p:extLst>
          </p:nvPr>
        </p:nvGraphicFramePr>
        <p:xfrm>
          <a:off x="2358331" y="5217753"/>
          <a:ext cx="1008235" cy="648048"/>
        </p:xfrm>
        <a:graphic>
          <a:graphicData uri="http://schemas.openxmlformats.org/presentationml/2006/ole">
            <mc:AlternateContent xmlns:mc="http://schemas.openxmlformats.org/markup-compatibility/2006">
              <mc:Choice xmlns:v="urn:schemas-microsoft-com:vml" Requires="v">
                <p:oleObj spid="_x0000_s212233" name="包装程序外壳对象" showAsIcon="1" r:id="rId6" imgW="1105920" imgH="711360" progId="Package">
                  <p:embed/>
                </p:oleObj>
              </mc:Choice>
              <mc:Fallback>
                <p:oleObj name="包装程序外壳对象" showAsIcon="1" r:id="rId6" imgW="1105920" imgH="711360" progId="Package">
                  <p:embed/>
                  <p:pic>
                    <p:nvPicPr>
                      <p:cNvPr id="0" name=""/>
                      <p:cNvPicPr/>
                      <p:nvPr/>
                    </p:nvPicPr>
                    <p:blipFill>
                      <a:blip r:embed="rId7"/>
                      <a:stretch>
                        <a:fillRect/>
                      </a:stretch>
                    </p:blipFill>
                    <p:spPr>
                      <a:xfrm>
                        <a:off x="2358331" y="5217753"/>
                        <a:ext cx="1008235" cy="648048"/>
                      </a:xfrm>
                      <a:prstGeom prst="rect">
                        <a:avLst/>
                      </a:prstGeom>
                    </p:spPr>
                  </p:pic>
                </p:oleObj>
              </mc:Fallback>
            </mc:AlternateContent>
          </a:graphicData>
        </a:graphic>
      </p:graphicFrame>
      <p:pic>
        <p:nvPicPr>
          <p:cNvPr id="212112" name="Picture 1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0619" y="1152103"/>
            <a:ext cx="46577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113" name="Picture 1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5388" y="3300371"/>
            <a:ext cx="48958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166643" y="-72033"/>
            <a:ext cx="381642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Tree>
    <p:extLst>
      <p:ext uri="{BB962C8B-B14F-4D97-AF65-F5344CB8AC3E}">
        <p14:creationId xmlns:p14="http://schemas.microsoft.com/office/powerpoint/2010/main" val="241417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--Google Protobuf </a:t>
            </a:r>
          </a:p>
          <a:p>
            <a:endParaRPr lang="zh-CN" altLang="en-US"/>
          </a:p>
        </p:txBody>
      </p:sp>
    </p:spTree>
    <p:extLst>
      <p:ext uri="{BB962C8B-B14F-4D97-AF65-F5344CB8AC3E}">
        <p14:creationId xmlns:p14="http://schemas.microsoft.com/office/powerpoint/2010/main" val="683156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编码和解码的基本介绍</a:t>
            </a:r>
            <a:endParaRPr lang="en-US" altLang="zh-CN" sz="2200" b="1"/>
          </a:p>
        </p:txBody>
      </p:sp>
      <p:sp>
        <p:nvSpPr>
          <p:cNvPr id="2" name="TextBox 1"/>
          <p:cNvSpPr txBox="1"/>
          <p:nvPr/>
        </p:nvSpPr>
        <p:spPr>
          <a:xfrm>
            <a:off x="541681" y="1368702"/>
            <a:ext cx="8585402" cy="2554545"/>
          </a:xfrm>
          <a:prstGeom prst="rect">
            <a:avLst/>
          </a:prstGeom>
          <a:noFill/>
        </p:spPr>
        <p:txBody>
          <a:bodyPr wrap="square" rtlCol="0">
            <a:spAutoFit/>
          </a:bodyPr>
          <a:lstStyle/>
          <a:p>
            <a:pPr marL="342900" indent="-342900">
              <a:buAutoNum type="arabicParenR"/>
            </a:pPr>
            <a:r>
              <a:rPr lang="zh-CN" altLang="en-US">
                <a:latin typeface="Arial" pitchFamily="34" charset="0"/>
                <a:cs typeface="Arial" pitchFamily="34" charset="0"/>
              </a:rPr>
              <a:t>编写网络应用程序时，因为数据在网络中传输的都是二进制字节码数据，在发送数据时就需要编码，接收数据时就需要解码</a:t>
            </a:r>
            <a:r>
              <a:rPr lang="en-US" altLang="zh-CN">
                <a:latin typeface="Arial" pitchFamily="34" charset="0"/>
                <a:cs typeface="Arial" pitchFamily="34" charset="0"/>
              </a:rPr>
              <a:t> [</a:t>
            </a:r>
            <a:r>
              <a:rPr lang="zh-CN" altLang="en-US" sz="1400">
                <a:latin typeface="Arial" pitchFamily="34" charset="0"/>
                <a:cs typeface="Arial" pitchFamily="34" charset="0"/>
              </a:rPr>
              <a:t>示意图</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codec(</a:t>
            </a:r>
            <a:r>
              <a:rPr lang="zh-CN" altLang="en-US">
                <a:latin typeface="Arial" pitchFamily="34" charset="0"/>
                <a:cs typeface="Arial" pitchFamily="34" charset="0"/>
              </a:rPr>
              <a:t>编解码器</a:t>
            </a:r>
            <a:r>
              <a:rPr lang="en-US" altLang="zh-CN">
                <a:latin typeface="Arial" pitchFamily="34" charset="0"/>
                <a:cs typeface="Arial" pitchFamily="34" charset="0"/>
              </a:rPr>
              <a:t>) </a:t>
            </a:r>
            <a:r>
              <a:rPr lang="zh-CN" altLang="en-US">
                <a:latin typeface="Arial" pitchFamily="34" charset="0"/>
                <a:cs typeface="Arial" pitchFamily="34" charset="0"/>
              </a:rPr>
              <a:t>的组成部分有两个：</a:t>
            </a:r>
            <a:r>
              <a:rPr lang="en-US" altLang="zh-CN">
                <a:latin typeface="Arial" pitchFamily="34" charset="0"/>
                <a:cs typeface="Arial" pitchFamily="34" charset="0"/>
              </a:rPr>
              <a:t>decoder(</a:t>
            </a:r>
            <a:r>
              <a:rPr lang="zh-CN" altLang="en-US">
                <a:latin typeface="Arial" pitchFamily="34" charset="0"/>
                <a:cs typeface="Arial" pitchFamily="34" charset="0"/>
              </a:rPr>
              <a:t>解码器</a:t>
            </a:r>
            <a:r>
              <a:rPr lang="en-US" altLang="zh-CN">
                <a:latin typeface="Arial" pitchFamily="34" charset="0"/>
                <a:cs typeface="Arial" pitchFamily="34" charset="0"/>
              </a:rPr>
              <a:t>)</a:t>
            </a:r>
            <a:r>
              <a:rPr lang="zh-CN" altLang="en-US">
                <a:latin typeface="Arial" pitchFamily="34" charset="0"/>
                <a:cs typeface="Arial" pitchFamily="34" charset="0"/>
              </a:rPr>
              <a:t>和 </a:t>
            </a:r>
            <a:r>
              <a:rPr lang="en-US" altLang="zh-CN">
                <a:latin typeface="Arial" pitchFamily="34" charset="0"/>
                <a:cs typeface="Arial" pitchFamily="34" charset="0"/>
              </a:rPr>
              <a:t>encoder(</a:t>
            </a:r>
            <a:r>
              <a:rPr lang="zh-CN" altLang="en-US">
                <a:latin typeface="Arial" pitchFamily="34" charset="0"/>
                <a:cs typeface="Arial" pitchFamily="34" charset="0"/>
              </a:rPr>
              <a:t>编码器</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encoder </a:t>
            </a:r>
            <a:r>
              <a:rPr lang="zh-CN" altLang="en-US">
                <a:latin typeface="Arial" pitchFamily="34" charset="0"/>
                <a:cs typeface="Arial" pitchFamily="34" charset="0"/>
              </a:rPr>
              <a:t>负责把业务数据转换成字节码数据，</a:t>
            </a:r>
            <a:r>
              <a:rPr lang="en-US" altLang="zh-CN">
                <a:latin typeface="Arial" pitchFamily="34" charset="0"/>
                <a:cs typeface="Arial" pitchFamily="34" charset="0"/>
              </a:rPr>
              <a:t>decoder </a:t>
            </a:r>
            <a:r>
              <a:rPr lang="zh-CN" altLang="en-US">
                <a:latin typeface="Arial" pitchFamily="34" charset="0"/>
                <a:cs typeface="Arial" pitchFamily="34" charset="0"/>
              </a:rPr>
              <a:t>负责把字节码数据转换成业务数据</a:t>
            </a:r>
            <a:endParaRPr lang="zh-CN" altLang="en-US"/>
          </a:p>
          <a:p>
            <a:endParaRPr lang="zh-CN" altLang="en-US"/>
          </a:p>
          <a:p>
            <a:pPr marL="342900" indent="-342900">
              <a:buAutoNum type="arabicParenR" startAt="3"/>
            </a:pPr>
            <a:endParaRPr lang="en-US" altLang="zh-CN" sz="1700"/>
          </a:p>
          <a:p>
            <a:endParaRPr lang="en-US" altLang="zh-CN" sz="1700"/>
          </a:p>
        </p:txBody>
      </p:sp>
      <p:graphicFrame>
        <p:nvGraphicFramePr>
          <p:cNvPr id="3" name="对象 2"/>
          <p:cNvGraphicFramePr>
            <a:graphicFrameLocks noChangeAspect="1"/>
          </p:cNvGraphicFramePr>
          <p:nvPr>
            <p:extLst>
              <p:ext uri="{D42A27DB-BD31-4B8C-83A1-F6EECF244321}">
                <p14:modId xmlns:p14="http://schemas.microsoft.com/office/powerpoint/2010/main" val="3432971581"/>
              </p:ext>
            </p:extLst>
          </p:nvPr>
        </p:nvGraphicFramePr>
        <p:xfrm>
          <a:off x="8983067" y="4536479"/>
          <a:ext cx="508000" cy="711200"/>
        </p:xfrm>
        <a:graphic>
          <a:graphicData uri="http://schemas.openxmlformats.org/presentationml/2006/ole">
            <mc:AlternateContent xmlns:mc="http://schemas.openxmlformats.org/markup-compatibility/2006">
              <mc:Choice xmlns:v="urn:schemas-microsoft-com:vml" Requires="v">
                <p:oleObj spid="_x0000_s254013"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8983067" y="4536479"/>
                        <a:ext cx="508000" cy="711200"/>
                      </a:xfrm>
                      <a:prstGeom prst="rect">
                        <a:avLst/>
                      </a:prstGeom>
                    </p:spPr>
                  </p:pic>
                </p:oleObj>
              </mc:Fallback>
            </mc:AlternateContent>
          </a:graphicData>
        </a:graphic>
      </p:graphicFrame>
      <p:sp>
        <p:nvSpPr>
          <p:cNvPr id="4" name="圆角矩形 3"/>
          <p:cNvSpPr/>
          <p:nvPr/>
        </p:nvSpPr>
        <p:spPr>
          <a:xfrm>
            <a:off x="1134195" y="3672383"/>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客户端 </a:t>
            </a:r>
            <a:r>
              <a:rPr lang="en-US" altLang="zh-CN"/>
              <a:t>java </a:t>
            </a:r>
            <a:r>
              <a:rPr lang="zh-CN" altLang="en-US"/>
              <a:t> </a:t>
            </a:r>
          </a:p>
        </p:txBody>
      </p:sp>
      <p:sp>
        <p:nvSpPr>
          <p:cNvPr id="5" name="矩形 4"/>
          <p:cNvSpPr/>
          <p:nvPr/>
        </p:nvSpPr>
        <p:spPr>
          <a:xfrm>
            <a:off x="1169754" y="417643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p>
        </p:txBody>
      </p:sp>
      <p:sp>
        <p:nvSpPr>
          <p:cNvPr id="8" name="矩形 7"/>
          <p:cNvSpPr/>
          <p:nvPr/>
        </p:nvSpPr>
        <p:spPr>
          <a:xfrm>
            <a:off x="2463316" y="4195993"/>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编码</a:t>
            </a:r>
            <a:endParaRPr lang="en-US" altLang="zh-CN" sz="1200"/>
          </a:p>
          <a:p>
            <a:pPr algn="ctr"/>
            <a:r>
              <a:rPr lang="en-US" altLang="zh-CN" sz="1200"/>
              <a:t>encoder</a:t>
            </a:r>
            <a:endParaRPr lang="zh-CN" altLang="en-US" sz="1200"/>
          </a:p>
        </p:txBody>
      </p:sp>
      <p:sp>
        <p:nvSpPr>
          <p:cNvPr id="9" name="圆角矩形 8"/>
          <p:cNvSpPr/>
          <p:nvPr/>
        </p:nvSpPr>
        <p:spPr>
          <a:xfrm>
            <a:off x="6292471" y="3640685"/>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服务端 </a:t>
            </a:r>
            <a:r>
              <a:rPr lang="en-US" altLang="zh-CN"/>
              <a:t>python</a:t>
            </a:r>
            <a:r>
              <a:rPr lang="zh-CN" altLang="en-US"/>
              <a:t> </a:t>
            </a:r>
          </a:p>
        </p:txBody>
      </p:sp>
      <p:cxnSp>
        <p:nvCxnSpPr>
          <p:cNvPr id="10" name="肘形连接符 9"/>
          <p:cNvCxnSpPr/>
          <p:nvPr/>
        </p:nvCxnSpPr>
        <p:spPr>
          <a:xfrm flipV="1">
            <a:off x="3654475" y="4176439"/>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43552" y="3923247"/>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传输</a:t>
            </a:r>
            <a:endParaRPr lang="en-US" altLang="zh-CN" sz="1200"/>
          </a:p>
          <a:p>
            <a:pPr algn="ctr"/>
            <a:r>
              <a:rPr lang="zh-CN" altLang="en-US" sz="1200"/>
              <a:t>二进制字节码</a:t>
            </a:r>
          </a:p>
        </p:txBody>
      </p:sp>
      <p:sp>
        <p:nvSpPr>
          <p:cNvPr id="12" name="矩形 11"/>
          <p:cNvSpPr/>
          <p:nvPr/>
        </p:nvSpPr>
        <p:spPr>
          <a:xfrm>
            <a:off x="6462787" y="4032423"/>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解码</a:t>
            </a:r>
            <a:endParaRPr lang="en-US" altLang="zh-CN" sz="1200"/>
          </a:p>
          <a:p>
            <a:pPr algn="ctr"/>
            <a:r>
              <a:rPr lang="en-US" altLang="zh-CN" sz="1200"/>
              <a:t>decoder</a:t>
            </a:r>
            <a:endParaRPr lang="zh-CN" altLang="en-US" sz="1200"/>
          </a:p>
        </p:txBody>
      </p:sp>
      <p:sp>
        <p:nvSpPr>
          <p:cNvPr id="13" name="矩形 12"/>
          <p:cNvSpPr/>
          <p:nvPr/>
        </p:nvSpPr>
        <p:spPr>
          <a:xfrm>
            <a:off x="7776790" y="4033389"/>
            <a:ext cx="1044116"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p>
        </p:txBody>
      </p:sp>
      <p:cxnSp>
        <p:nvCxnSpPr>
          <p:cNvPr id="15" name="曲线连接符 14"/>
          <p:cNvCxnSpPr>
            <a:stCxn id="5" idx="3"/>
            <a:endCxn id="8" idx="1"/>
          </p:cNvCxnSpPr>
          <p:nvPr/>
        </p:nvCxnSpPr>
        <p:spPr>
          <a:xfrm>
            <a:off x="2213870" y="4392463"/>
            <a:ext cx="249446" cy="19554"/>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曲线连接符 16"/>
          <p:cNvCxnSpPr>
            <a:endCxn id="13" idx="1"/>
          </p:cNvCxnSpPr>
          <p:nvPr/>
        </p:nvCxnSpPr>
        <p:spPr>
          <a:xfrm flipV="1">
            <a:off x="7506903" y="4249413"/>
            <a:ext cx="269887" cy="215058"/>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83711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Netty </a:t>
            </a:r>
            <a:r>
              <a:rPr lang="zh-CN" altLang="en-US" sz="2200" b="1"/>
              <a:t>本身的编码解码的机制和问题分析</a:t>
            </a:r>
            <a:endParaRPr lang="en-US" altLang="zh-CN" sz="2200" b="1"/>
          </a:p>
        </p:txBody>
      </p:sp>
      <p:sp>
        <p:nvSpPr>
          <p:cNvPr id="2" name="TextBox 1"/>
          <p:cNvSpPr txBox="1"/>
          <p:nvPr/>
        </p:nvSpPr>
        <p:spPr>
          <a:xfrm>
            <a:off x="541681" y="1296119"/>
            <a:ext cx="9017450" cy="4739759"/>
          </a:xfrm>
          <a:prstGeom prst="rect">
            <a:avLst/>
          </a:prstGeom>
          <a:solidFill>
            <a:schemeClr val="bg1">
              <a:lumMod val="95000"/>
            </a:schemeClr>
          </a:solidFill>
        </p:spPr>
        <p:txBody>
          <a:bodyPr wrap="square" rtlCol="0">
            <a:spAutoFit/>
          </a:bodyPr>
          <a:lstStyle/>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自身提供了一些 </a:t>
            </a:r>
            <a:r>
              <a:rPr lang="en-US" altLang="zh-CN">
                <a:latin typeface="Arial" pitchFamily="34" charset="0"/>
                <a:cs typeface="Arial" pitchFamily="34" charset="0"/>
              </a:rPr>
              <a:t>codec(</a:t>
            </a:r>
            <a:r>
              <a:rPr lang="zh-CN" altLang="en-US">
                <a:latin typeface="Arial" pitchFamily="34" charset="0"/>
                <a:cs typeface="Arial" pitchFamily="34" charset="0"/>
              </a:rPr>
              <a:t>编解码器</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Netty </a:t>
            </a:r>
            <a:r>
              <a:rPr lang="zh-CN" altLang="en-US">
                <a:latin typeface="Arial" pitchFamily="34" charset="0"/>
                <a:cs typeface="Arial" pitchFamily="34" charset="0"/>
              </a:rPr>
              <a:t>提供的编码器</a:t>
            </a:r>
            <a:endParaRPr lang="en-US" altLang="zh-CN">
              <a:latin typeface="Arial" pitchFamily="34" charset="0"/>
              <a:cs typeface="Arial" pitchFamily="34" charset="0"/>
            </a:endParaRPr>
          </a:p>
          <a:p>
            <a:pPr marL="285750" indent="-285750">
              <a:buFont typeface="Arial" pitchFamily="34" charset="0"/>
              <a:buChar char="•"/>
            </a:pPr>
            <a:r>
              <a:rPr lang="en-US" altLang="zh-CN">
                <a:latin typeface="Arial" pitchFamily="34" charset="0"/>
                <a:cs typeface="Arial" pitchFamily="34" charset="0"/>
              </a:rPr>
              <a:t>StringEncoder</a:t>
            </a:r>
            <a:r>
              <a:rPr lang="zh-CN" altLang="en-US">
                <a:latin typeface="Arial" pitchFamily="34" charset="0"/>
                <a:cs typeface="Arial" pitchFamily="34" charset="0"/>
              </a:rPr>
              <a:t>，对字符串数据进行编码</a:t>
            </a:r>
          </a:p>
          <a:p>
            <a:pPr marL="285750" indent="-285750">
              <a:buFont typeface="Arial" pitchFamily="34" charset="0"/>
              <a:buChar char="•"/>
            </a:pPr>
            <a:r>
              <a:rPr lang="en-US" altLang="zh-CN">
                <a:latin typeface="Arial" pitchFamily="34" charset="0"/>
                <a:cs typeface="Arial" pitchFamily="34" charset="0"/>
              </a:rPr>
              <a:t>ObjectEncoder</a:t>
            </a:r>
            <a:r>
              <a:rPr lang="zh-CN" altLang="en-US">
                <a:latin typeface="Arial" pitchFamily="34" charset="0"/>
                <a:cs typeface="Arial" pitchFamily="34" charset="0"/>
              </a:rPr>
              <a:t>，对 </a:t>
            </a:r>
            <a:r>
              <a:rPr lang="en-US" altLang="zh-CN">
                <a:latin typeface="Arial" pitchFamily="34" charset="0"/>
                <a:cs typeface="Arial" pitchFamily="34" charset="0"/>
              </a:rPr>
              <a:t>Java </a:t>
            </a:r>
            <a:r>
              <a:rPr lang="zh-CN" altLang="en-US">
                <a:latin typeface="Arial" pitchFamily="34" charset="0"/>
                <a:cs typeface="Arial" pitchFamily="34" charset="0"/>
              </a:rPr>
              <a:t>对象进行编码</a:t>
            </a:r>
            <a:endParaRPr lang="en-US" altLang="zh-CN">
              <a:latin typeface="Arial" pitchFamily="34" charset="0"/>
              <a:cs typeface="Arial" pitchFamily="34" charset="0"/>
            </a:endParaRPr>
          </a:p>
          <a:p>
            <a:pPr marL="285750" indent="-285750">
              <a:buFont typeface="Arial" pitchFamily="34" charset="0"/>
              <a:buChar char="•"/>
            </a:pPr>
            <a:r>
              <a:rPr lang="en-US" altLang="zh-CN">
                <a:latin typeface="Arial" pitchFamily="34" charset="0"/>
                <a:cs typeface="Arial" pitchFamily="34" charset="0"/>
              </a:rPr>
              <a:t> ...</a:t>
            </a:r>
          </a:p>
          <a:p>
            <a:pPr marL="342900" indent="-342900">
              <a:buAutoNum type="arabicParenR" startAt="3"/>
            </a:pPr>
            <a:r>
              <a:rPr lang="en-US" altLang="zh-CN">
                <a:latin typeface="Arial" pitchFamily="34" charset="0"/>
                <a:cs typeface="Arial" pitchFamily="34" charset="0"/>
              </a:rPr>
              <a:t>Netty </a:t>
            </a:r>
            <a:r>
              <a:rPr lang="zh-CN" altLang="en-US">
                <a:latin typeface="Arial" pitchFamily="34" charset="0"/>
                <a:cs typeface="Arial" pitchFamily="34" charset="0"/>
              </a:rPr>
              <a:t>提供的解码器</a:t>
            </a:r>
            <a:endParaRPr lang="zh-CN" altLang="en-US"/>
          </a:p>
          <a:p>
            <a:pPr marL="285750" indent="-285750">
              <a:buFont typeface="Arial" pitchFamily="34" charset="0"/>
              <a:buChar char="•"/>
            </a:pPr>
            <a:r>
              <a:rPr lang="en-US" altLang="zh-CN"/>
              <a:t>StringDecoder, </a:t>
            </a:r>
            <a:r>
              <a:rPr lang="zh-CN" altLang="en-US"/>
              <a:t>对字符串数据进行解码</a:t>
            </a:r>
          </a:p>
          <a:p>
            <a:pPr marL="285750" indent="-285750">
              <a:buFont typeface="Arial" pitchFamily="34" charset="0"/>
              <a:buChar char="•"/>
            </a:pPr>
            <a:r>
              <a:rPr lang="en-US" altLang="zh-CN"/>
              <a:t>ObjectDecoder</a:t>
            </a:r>
            <a:r>
              <a:rPr lang="zh-CN" altLang="en-US"/>
              <a:t>，对 </a:t>
            </a:r>
            <a:r>
              <a:rPr lang="en-US" altLang="zh-CN"/>
              <a:t>Java </a:t>
            </a:r>
            <a:r>
              <a:rPr lang="zh-CN" altLang="en-US"/>
              <a:t>对象进行解码</a:t>
            </a:r>
            <a:endParaRPr lang="en-US" altLang="zh-CN"/>
          </a:p>
          <a:p>
            <a:pPr marL="285750" indent="-285750">
              <a:buFont typeface="Arial" pitchFamily="34" charset="0"/>
              <a:buChar char="•"/>
            </a:pPr>
            <a:r>
              <a:rPr lang="en-US" altLang="zh-CN"/>
              <a:t>...</a:t>
            </a:r>
          </a:p>
          <a:p>
            <a:pPr marL="342900" indent="-342900">
              <a:buAutoNum type="arabicParenR" startAt="4"/>
            </a:pPr>
            <a:r>
              <a:rPr lang="en-US" altLang="zh-CN" sz="1700"/>
              <a:t>Netty </a:t>
            </a:r>
            <a:r>
              <a:rPr lang="zh-CN" altLang="en-US" sz="1700"/>
              <a:t>本身自带的 </a:t>
            </a:r>
            <a:r>
              <a:rPr lang="en-US" altLang="zh-CN" sz="1700"/>
              <a:t>ObjectDecoder </a:t>
            </a:r>
            <a:r>
              <a:rPr lang="zh-CN" altLang="en-US" sz="1700"/>
              <a:t>和 </a:t>
            </a:r>
            <a:r>
              <a:rPr lang="en-US" altLang="zh-CN" sz="1700"/>
              <a:t>ObjectEncoder </a:t>
            </a:r>
            <a:r>
              <a:rPr lang="zh-CN" altLang="en-US" sz="1700"/>
              <a:t>可以用来实现 </a:t>
            </a:r>
            <a:r>
              <a:rPr lang="en-US" altLang="zh-CN" sz="1700"/>
              <a:t>POJO </a:t>
            </a:r>
            <a:r>
              <a:rPr lang="zh-CN" altLang="en-US" sz="1700"/>
              <a:t>对象或各种业务对象的编码和解码，底层使用的仍是 </a:t>
            </a:r>
            <a:r>
              <a:rPr lang="en-US" altLang="zh-CN" sz="1700"/>
              <a:t>Java </a:t>
            </a:r>
            <a:r>
              <a:rPr lang="zh-CN" altLang="en-US" sz="1700"/>
              <a:t>序列化技术</a:t>
            </a:r>
            <a:r>
              <a:rPr lang="en-US" altLang="zh-CN" sz="1700"/>
              <a:t> , </a:t>
            </a:r>
            <a:r>
              <a:rPr lang="zh-CN" altLang="en-US" sz="1700"/>
              <a:t>而</a:t>
            </a:r>
            <a:r>
              <a:rPr lang="en-US" altLang="zh-CN" sz="1700"/>
              <a:t>Java </a:t>
            </a:r>
            <a:r>
              <a:rPr lang="zh-CN" altLang="en-US" sz="1700"/>
              <a:t>序列化技术本身效率就不高，存在如下问题</a:t>
            </a:r>
          </a:p>
          <a:p>
            <a:pPr marL="285750" indent="-285750">
              <a:buFont typeface="Arial" pitchFamily="34" charset="0"/>
              <a:buChar char="•"/>
            </a:pPr>
            <a:r>
              <a:rPr lang="zh-CN" altLang="en-US" sz="1700"/>
              <a:t>无法跨语言</a:t>
            </a:r>
          </a:p>
          <a:p>
            <a:pPr marL="285750" indent="-285750">
              <a:buFont typeface="Arial" pitchFamily="34" charset="0"/>
              <a:buChar char="•"/>
            </a:pPr>
            <a:r>
              <a:rPr lang="zh-CN" altLang="en-US" sz="1700"/>
              <a:t>序列化后的体积太大，是二进制编码的 </a:t>
            </a:r>
            <a:r>
              <a:rPr lang="en-US" altLang="zh-CN" sz="1700"/>
              <a:t>5 </a:t>
            </a:r>
            <a:r>
              <a:rPr lang="zh-CN" altLang="en-US" sz="1700"/>
              <a:t>倍多。</a:t>
            </a:r>
          </a:p>
          <a:p>
            <a:pPr marL="285750" indent="-285750">
              <a:buFont typeface="Arial" pitchFamily="34" charset="0"/>
              <a:buChar char="•"/>
            </a:pPr>
            <a:r>
              <a:rPr lang="zh-CN" altLang="en-US" sz="1700"/>
              <a:t>序列化性能太低</a:t>
            </a:r>
            <a:endParaRPr lang="en-US" altLang="zh-CN" sz="1700"/>
          </a:p>
          <a:p>
            <a:r>
              <a:rPr lang="en-US" altLang="zh-CN" sz="1700"/>
              <a:t>=&gt; </a:t>
            </a:r>
            <a:r>
              <a:rPr lang="zh-CN" altLang="en-US" sz="1700"/>
              <a:t>引出 新的解决方案 </a:t>
            </a:r>
            <a:r>
              <a:rPr lang="en-US" altLang="zh-CN" sz="1700"/>
              <a:t>[Google </a:t>
            </a:r>
            <a:r>
              <a:rPr lang="zh-CN" altLang="en-US" sz="1700"/>
              <a:t>的 </a:t>
            </a:r>
            <a:r>
              <a:rPr lang="en-US" altLang="zh-CN" sz="1700"/>
              <a:t>Protobuf]</a:t>
            </a:r>
          </a:p>
        </p:txBody>
      </p:sp>
    </p:spTree>
    <p:extLst>
      <p:ext uri="{BB962C8B-B14F-4D97-AF65-F5344CB8AC3E}">
        <p14:creationId xmlns:p14="http://schemas.microsoft.com/office/powerpoint/2010/main" val="137654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9017450" cy="3447098"/>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基本介绍和使用示意图</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Protobuf </a:t>
            </a:r>
            <a:r>
              <a:rPr lang="zh-CN" altLang="en-US">
                <a:latin typeface="Arial" pitchFamily="34" charset="0"/>
                <a:cs typeface="Arial" pitchFamily="34" charset="0"/>
              </a:rPr>
              <a:t>是 </a:t>
            </a:r>
            <a:r>
              <a:rPr lang="en-US" altLang="zh-CN">
                <a:latin typeface="Arial" pitchFamily="34" charset="0"/>
                <a:cs typeface="Arial" pitchFamily="34" charset="0"/>
              </a:rPr>
              <a:t>Google </a:t>
            </a:r>
            <a:r>
              <a:rPr lang="zh-CN" altLang="en-US">
                <a:latin typeface="Arial" pitchFamily="34" charset="0"/>
                <a:cs typeface="Arial" pitchFamily="34" charset="0"/>
              </a:rPr>
              <a:t>发布的开源项目，全称 </a:t>
            </a:r>
            <a:r>
              <a:rPr lang="en-US" altLang="zh-CN">
                <a:latin typeface="Arial" pitchFamily="34" charset="0"/>
                <a:cs typeface="Arial" pitchFamily="34" charset="0"/>
              </a:rPr>
              <a:t>Google Protocol Buffers</a:t>
            </a:r>
            <a:r>
              <a:rPr lang="zh-CN" altLang="en-US">
                <a:latin typeface="Arial" pitchFamily="34" charset="0"/>
                <a:cs typeface="Arial" pitchFamily="34" charset="0"/>
              </a:rPr>
              <a:t>，是一种轻便高效的结构化数据存储格式，可以用于结构化数据串行化，或者说序列化。它很适合做数据存储或 </a:t>
            </a:r>
            <a:r>
              <a:rPr lang="en-US" altLang="zh-CN" b="1">
                <a:solidFill>
                  <a:srgbClr val="DA0000"/>
                </a:solidFill>
                <a:latin typeface="Arial" pitchFamily="34" charset="0"/>
                <a:cs typeface="Arial" pitchFamily="34" charset="0"/>
              </a:rPr>
              <a:t>RPC[</a:t>
            </a:r>
            <a:r>
              <a:rPr lang="zh-CN" altLang="en-US" b="1">
                <a:solidFill>
                  <a:srgbClr val="DA0000"/>
                </a:solidFill>
                <a:latin typeface="Arial" pitchFamily="34" charset="0"/>
                <a:cs typeface="Arial" pitchFamily="34" charset="0"/>
              </a:rPr>
              <a:t>远程过程调用  </a:t>
            </a:r>
            <a:r>
              <a:rPr lang="en-US" altLang="zh-CN" b="1">
                <a:solidFill>
                  <a:srgbClr val="DA0000"/>
                </a:solidFill>
                <a:latin typeface="Arial" pitchFamily="34" charset="0"/>
                <a:cs typeface="Arial" pitchFamily="34" charset="0"/>
              </a:rPr>
              <a:t>remote procedure call ] </a:t>
            </a:r>
            <a:r>
              <a:rPr lang="zh-CN" altLang="en-US" b="1">
                <a:solidFill>
                  <a:srgbClr val="DA0000"/>
                </a:solidFill>
                <a:latin typeface="Arial" pitchFamily="34" charset="0"/>
                <a:cs typeface="Arial" pitchFamily="34" charset="0"/>
              </a:rPr>
              <a:t>数据交换格式</a:t>
            </a:r>
            <a:r>
              <a:rPr lang="zh-CN" altLang="en-US">
                <a:latin typeface="Arial" pitchFamily="34" charset="0"/>
                <a:cs typeface="Arial" pitchFamily="34" charset="0"/>
              </a:rPr>
              <a:t> 。</a:t>
            </a:r>
            <a:br>
              <a:rPr lang="en-US" altLang="zh-CN">
                <a:latin typeface="Arial" pitchFamily="34" charset="0"/>
                <a:cs typeface="Arial" pitchFamily="34" charset="0"/>
              </a:rPr>
            </a:br>
            <a:r>
              <a:rPr lang="zh-CN" altLang="en-US">
                <a:latin typeface="Arial" pitchFamily="34" charset="0"/>
                <a:cs typeface="Arial" pitchFamily="34" charset="0"/>
              </a:rPr>
              <a:t>目前很多公司 </a:t>
            </a:r>
            <a:r>
              <a:rPr lang="en-US" altLang="zh-CN">
                <a:latin typeface="Arial" pitchFamily="34" charset="0"/>
                <a:cs typeface="Arial" pitchFamily="34" charset="0"/>
              </a:rPr>
              <a:t>http+json </a:t>
            </a:r>
            <a:r>
              <a:rPr lang="en-US" altLang="zh-CN">
                <a:latin typeface="Arial" pitchFamily="34" charset="0"/>
                <a:cs typeface="Arial" pitchFamily="34" charset="0"/>
                <a:sym typeface="Wingdings" pitchFamily="2" charset="2"/>
              </a:rPr>
              <a:t> tcp+protobuf</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参考文档 </a:t>
            </a:r>
            <a:r>
              <a:rPr lang="en-US" altLang="zh-CN">
                <a:latin typeface="Arial" pitchFamily="34" charset="0"/>
                <a:cs typeface="Arial" pitchFamily="34" charset="0"/>
              </a:rPr>
              <a:t>: </a:t>
            </a:r>
            <a:r>
              <a:rPr lang="en-US" altLang="zh-CN">
                <a:latin typeface="Arial" pitchFamily="34" charset="0"/>
                <a:cs typeface="Arial" pitchFamily="34" charset="0"/>
                <a:hlinkClick r:id="rId3"/>
              </a:rPr>
              <a:t>https://developers.google.com/protocol-buffers/docs/proto</a:t>
            </a:r>
            <a:r>
              <a:rPr lang="en-US" altLang="zh-CN">
                <a:latin typeface="Arial" pitchFamily="34" charset="0"/>
                <a:cs typeface="Arial" pitchFamily="34" charset="0"/>
              </a:rPr>
              <a:t>   </a:t>
            </a:r>
            <a:r>
              <a:rPr lang="zh-CN" altLang="en-US">
                <a:latin typeface="Arial" pitchFamily="34" charset="0"/>
                <a:cs typeface="Arial" pitchFamily="34" charset="0"/>
              </a:rPr>
              <a:t>语言指南</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Protobuf </a:t>
            </a:r>
            <a:r>
              <a:rPr lang="zh-CN" altLang="en-US">
                <a:latin typeface="Arial" pitchFamily="34" charset="0"/>
                <a:cs typeface="Arial" pitchFamily="34" charset="0"/>
              </a:rPr>
              <a:t>是以 </a:t>
            </a:r>
            <a:r>
              <a:rPr lang="en-US" altLang="zh-CN">
                <a:latin typeface="Arial" pitchFamily="34" charset="0"/>
                <a:cs typeface="Arial" pitchFamily="34" charset="0"/>
              </a:rPr>
              <a:t>message </a:t>
            </a:r>
            <a:r>
              <a:rPr lang="zh-CN" altLang="en-US">
                <a:latin typeface="Arial" pitchFamily="34" charset="0"/>
                <a:cs typeface="Arial" pitchFamily="34" charset="0"/>
              </a:rPr>
              <a:t>的方式来管理数据的</a:t>
            </a:r>
            <a:r>
              <a:rPr lang="en-US" altLang="zh-CN">
                <a:latin typeface="Arial" pitchFamily="34" charset="0"/>
                <a:cs typeface="Arial" pitchFamily="34" charset="0"/>
              </a:rPr>
              <a:t>.</a:t>
            </a:r>
          </a:p>
          <a:p>
            <a:pPr marL="342900" indent="-342900">
              <a:buAutoNum type="arabicParenR"/>
            </a:pPr>
            <a:endParaRPr lang="en-US" altLang="zh-CN"/>
          </a:p>
          <a:p>
            <a:pPr marL="342900" indent="-342900">
              <a:buAutoNum type="arabicParenR"/>
            </a:pPr>
            <a:r>
              <a:rPr lang="zh-CN" altLang="en-US">
                <a:latin typeface="Arial" pitchFamily="34" charset="0"/>
                <a:cs typeface="Arial" pitchFamily="34" charset="0"/>
              </a:rPr>
              <a:t>支持跨平台、</a:t>
            </a:r>
            <a:r>
              <a:rPr lang="zh-CN" altLang="en-US" b="1">
                <a:solidFill>
                  <a:srgbClr val="DA0000"/>
                </a:solidFill>
                <a:latin typeface="Arial" pitchFamily="34" charset="0"/>
                <a:cs typeface="Arial" pitchFamily="34" charset="0"/>
              </a:rPr>
              <a:t>跨语言</a:t>
            </a:r>
            <a:r>
              <a:rPr lang="zh-CN" altLang="en-US">
                <a:latin typeface="Arial" pitchFamily="34" charset="0"/>
                <a:cs typeface="Arial" pitchFamily="34" charset="0"/>
              </a:rPr>
              <a:t>，即</a:t>
            </a:r>
            <a:r>
              <a:rPr lang="en-US" altLang="zh-CN">
                <a:latin typeface="Arial" pitchFamily="34" charset="0"/>
                <a:cs typeface="Arial" pitchFamily="34" charset="0"/>
              </a:rPr>
              <a:t>[</a:t>
            </a:r>
            <a:r>
              <a:rPr lang="zh-CN" altLang="en-US">
                <a:latin typeface="Arial" pitchFamily="34" charset="0"/>
                <a:cs typeface="Arial" pitchFamily="34" charset="0"/>
              </a:rPr>
              <a:t>客户端和服务器端可以是不同的语言编写的</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b="1">
                <a:solidFill>
                  <a:srgbClr val="DA0000"/>
                </a:solidFill>
                <a:latin typeface="Arial" pitchFamily="34" charset="0"/>
                <a:cs typeface="Arial" pitchFamily="34" charset="0"/>
              </a:rPr>
              <a:t>支持目前绝大多数语言</a:t>
            </a:r>
            <a:r>
              <a:rPr lang="zh-CN" altLang="en-US">
                <a:latin typeface="Arial" pitchFamily="34" charset="0"/>
                <a:cs typeface="Arial" pitchFamily="34" charset="0"/>
              </a:rPr>
              <a:t>，例如 </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C#</a:t>
            </a:r>
            <a:r>
              <a:rPr lang="zh-CN" altLang="en-US">
                <a:latin typeface="Arial" pitchFamily="34" charset="0"/>
                <a:cs typeface="Arial" pitchFamily="34" charset="0"/>
              </a:rPr>
              <a:t>、</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python </a:t>
            </a:r>
            <a:r>
              <a:rPr lang="zh-CN" altLang="en-US">
                <a:latin typeface="Arial" pitchFamily="34" charset="0"/>
                <a:cs typeface="Arial" pitchFamily="34" charset="0"/>
              </a:rPr>
              <a:t>等）</a:t>
            </a:r>
            <a:br>
              <a:rPr lang="en-US" altLang="zh-CN">
                <a:latin typeface="Arial" pitchFamily="34" charset="0"/>
                <a:cs typeface="Arial" pitchFamily="34" charset="0"/>
              </a:rPr>
            </a:br>
            <a:endParaRPr lang="en-US" altLang="zh-CN">
              <a:latin typeface="Arial" pitchFamily="34" charset="0"/>
              <a:cs typeface="Arial" pitchFamily="34" charset="0"/>
            </a:endParaRPr>
          </a:p>
        </p:txBody>
      </p:sp>
    </p:spTree>
    <p:extLst>
      <p:ext uri="{BB962C8B-B14F-4D97-AF65-F5344CB8AC3E}">
        <p14:creationId xmlns:p14="http://schemas.microsoft.com/office/powerpoint/2010/main" val="2882897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9017450" cy="2339102"/>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基本介绍和使用示意图</a:t>
            </a: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高性能，高可靠性</a:t>
            </a: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使用 </a:t>
            </a:r>
            <a:r>
              <a:rPr lang="en-US" altLang="zh-CN">
                <a:latin typeface="Arial" pitchFamily="34" charset="0"/>
                <a:cs typeface="Arial" pitchFamily="34" charset="0"/>
              </a:rPr>
              <a:t>protobuf </a:t>
            </a:r>
            <a:r>
              <a:rPr lang="zh-CN" altLang="en-US">
                <a:latin typeface="Arial" pitchFamily="34" charset="0"/>
                <a:cs typeface="Arial" pitchFamily="34" charset="0"/>
              </a:rPr>
              <a:t>编译器能自动生成代码，</a:t>
            </a:r>
            <a:r>
              <a:rPr lang="en-US" altLang="zh-CN">
                <a:latin typeface="Arial" pitchFamily="34" charset="0"/>
                <a:cs typeface="Arial" pitchFamily="34" charset="0"/>
              </a:rPr>
              <a:t>Protobuf </a:t>
            </a:r>
            <a:r>
              <a:rPr lang="zh-CN" altLang="en-US">
                <a:latin typeface="Arial" pitchFamily="34" charset="0"/>
                <a:cs typeface="Arial" pitchFamily="34" charset="0"/>
              </a:rPr>
              <a:t>是将类的定义使用</a:t>
            </a:r>
            <a:r>
              <a:rPr lang="en-US" altLang="zh-CN">
                <a:latin typeface="Arial" pitchFamily="34" charset="0"/>
                <a:cs typeface="Arial" pitchFamily="34" charset="0"/>
              </a:rPr>
              <a:t>.proto </a:t>
            </a:r>
            <a:r>
              <a:rPr lang="zh-CN" altLang="en-US">
                <a:latin typeface="Arial" pitchFamily="34" charset="0"/>
                <a:cs typeface="Arial" pitchFamily="34" charset="0"/>
              </a:rPr>
              <a:t>文件进行描述。说明，在</a:t>
            </a:r>
            <a:r>
              <a:rPr lang="en-US" altLang="zh-CN">
                <a:latin typeface="Arial" pitchFamily="34" charset="0"/>
                <a:cs typeface="Arial" pitchFamily="34" charset="0"/>
              </a:rPr>
              <a:t>idea </a:t>
            </a:r>
            <a:r>
              <a:rPr lang="zh-CN" altLang="en-US">
                <a:latin typeface="Arial" pitchFamily="34" charset="0"/>
                <a:cs typeface="Arial" pitchFamily="34" charset="0"/>
              </a:rPr>
              <a:t>中编写 </a:t>
            </a:r>
            <a:r>
              <a:rPr lang="en-US" altLang="zh-CN">
                <a:latin typeface="Arial" pitchFamily="34" charset="0"/>
                <a:cs typeface="Arial" pitchFamily="34" charset="0"/>
              </a:rPr>
              <a:t>.proto </a:t>
            </a:r>
            <a:r>
              <a:rPr lang="zh-CN" altLang="en-US">
                <a:latin typeface="Arial" pitchFamily="34" charset="0"/>
                <a:cs typeface="Arial" pitchFamily="34" charset="0"/>
              </a:rPr>
              <a:t>文件时，会自动提示是否</a:t>
            </a:r>
            <a:r>
              <a:rPr lang="zh-CN" altLang="en-US" b="1">
                <a:solidFill>
                  <a:srgbClr val="DA0000"/>
                </a:solidFill>
                <a:latin typeface="Arial" pitchFamily="34" charset="0"/>
                <a:cs typeface="Arial" pitchFamily="34" charset="0"/>
              </a:rPr>
              <a:t>下载 </a:t>
            </a:r>
            <a:r>
              <a:rPr lang="en-US" altLang="zh-CN" b="1">
                <a:solidFill>
                  <a:srgbClr val="DA0000"/>
                </a:solidFill>
                <a:latin typeface="Arial" pitchFamily="34" charset="0"/>
                <a:cs typeface="Arial" pitchFamily="34" charset="0"/>
              </a:rPr>
              <a:t>.ptotot </a:t>
            </a:r>
            <a:r>
              <a:rPr lang="zh-CN" altLang="en-US" b="1">
                <a:solidFill>
                  <a:srgbClr val="DA0000"/>
                </a:solidFill>
                <a:latin typeface="Arial" pitchFamily="34" charset="0"/>
                <a:cs typeface="Arial" pitchFamily="34" charset="0"/>
              </a:rPr>
              <a:t>编写插件</a:t>
            </a:r>
            <a:r>
              <a:rPr lang="en-US" altLang="zh-CN">
                <a:latin typeface="Arial" pitchFamily="34" charset="0"/>
                <a:cs typeface="Arial" pitchFamily="34" charset="0"/>
              </a:rPr>
              <a:t>. </a:t>
            </a:r>
            <a:r>
              <a:rPr lang="zh-CN" altLang="en-US">
                <a:latin typeface="Arial" pitchFamily="34" charset="0"/>
                <a:cs typeface="Arial" pitchFamily="34" charset="0"/>
              </a:rPr>
              <a:t>可以让</a:t>
            </a:r>
            <a:r>
              <a:rPr lang="zh-CN" altLang="en-US" b="1">
                <a:latin typeface="Arial" pitchFamily="34" charset="0"/>
                <a:cs typeface="Arial" pitchFamily="34" charset="0"/>
              </a:rPr>
              <a:t>语法高亮</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startAt="5"/>
            </a:pP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然后通过 </a:t>
            </a:r>
            <a:r>
              <a:rPr lang="en-US" altLang="zh-CN">
                <a:latin typeface="Arial" pitchFamily="34" charset="0"/>
                <a:cs typeface="Arial" pitchFamily="34" charset="0"/>
              </a:rPr>
              <a:t>protoc.exe </a:t>
            </a:r>
            <a:r>
              <a:rPr lang="zh-CN" altLang="en-US">
                <a:latin typeface="Arial" pitchFamily="34" charset="0"/>
                <a:cs typeface="Arial" pitchFamily="34" charset="0"/>
              </a:rPr>
              <a:t>编译器根据</a:t>
            </a:r>
            <a:r>
              <a:rPr lang="en-US" altLang="zh-CN">
                <a:latin typeface="Arial" pitchFamily="34" charset="0"/>
                <a:cs typeface="Arial" pitchFamily="34" charset="0"/>
              </a:rPr>
              <a:t>.proto </a:t>
            </a:r>
            <a:r>
              <a:rPr lang="zh-CN" altLang="en-US">
                <a:latin typeface="Arial" pitchFamily="34" charset="0"/>
                <a:cs typeface="Arial" pitchFamily="34" charset="0"/>
              </a:rPr>
              <a:t>自动生成</a:t>
            </a:r>
            <a:r>
              <a:rPr lang="en-US" altLang="zh-CN">
                <a:latin typeface="Arial" pitchFamily="34" charset="0"/>
                <a:cs typeface="Arial" pitchFamily="34" charset="0"/>
              </a:rPr>
              <a:t>.java </a:t>
            </a:r>
            <a:r>
              <a:rPr lang="zh-CN" altLang="en-US">
                <a:latin typeface="Arial" pitchFamily="34" charset="0"/>
                <a:cs typeface="Arial" pitchFamily="34" charset="0"/>
              </a:rPr>
              <a:t>文件</a:t>
            </a:r>
            <a:endParaRPr lang="en-US" altLang="zh-CN">
              <a:latin typeface="Arial" pitchFamily="34" charset="0"/>
              <a:cs typeface="Arial" pitchFamily="34" charset="0"/>
            </a:endParaRPr>
          </a:p>
          <a:p>
            <a:pPr marL="342900" indent="-342900">
              <a:buAutoNum type="arabicParenR" startAt="5"/>
            </a:pPr>
            <a:r>
              <a:rPr lang="en-US" altLang="zh-CN">
                <a:latin typeface="Arial" pitchFamily="34" charset="0"/>
                <a:cs typeface="Arial" pitchFamily="34" charset="0"/>
              </a:rPr>
              <a:t>protobuf </a:t>
            </a:r>
            <a:r>
              <a:rPr lang="zh-CN" altLang="en-US">
                <a:latin typeface="Arial" pitchFamily="34" charset="0"/>
                <a:cs typeface="Arial" pitchFamily="34" charset="0"/>
              </a:rPr>
              <a:t>使用示意图</a:t>
            </a:r>
            <a:endParaRPr lang="en-US" altLang="zh-CN">
              <a:latin typeface="Arial" pitchFamily="34" charset="0"/>
              <a:cs typeface="Arial" pitchFamily="34" charset="0"/>
            </a:endParaRPr>
          </a:p>
        </p:txBody>
      </p:sp>
      <p:sp>
        <p:nvSpPr>
          <p:cNvPr id="4" name="圆角矩形 3"/>
          <p:cNvSpPr/>
          <p:nvPr/>
        </p:nvSpPr>
        <p:spPr>
          <a:xfrm>
            <a:off x="431672" y="4051977"/>
            <a:ext cx="252028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客户端 </a:t>
            </a:r>
            <a:r>
              <a:rPr lang="en-US" altLang="zh-CN"/>
              <a:t>java </a:t>
            </a:r>
            <a:r>
              <a:rPr lang="zh-CN" altLang="en-US"/>
              <a:t> </a:t>
            </a:r>
          </a:p>
        </p:txBody>
      </p:sp>
      <p:sp>
        <p:nvSpPr>
          <p:cNvPr id="5" name="矩形 4"/>
          <p:cNvSpPr/>
          <p:nvPr/>
        </p:nvSpPr>
        <p:spPr>
          <a:xfrm>
            <a:off x="270099" y="4556033"/>
            <a:ext cx="1241248" cy="10605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endParaRPr lang="en-US" altLang="zh-CN" sz="1200"/>
          </a:p>
          <a:p>
            <a:pPr algn="ctr"/>
            <a:r>
              <a:rPr lang="en-US" altLang="zh-CN" sz="1200"/>
              <a:t>Yy.proto</a:t>
            </a:r>
          </a:p>
          <a:p>
            <a:pPr algn="ctr"/>
            <a:r>
              <a:rPr lang="en-US" altLang="zh-CN" sz="1200"/>
              <a:t>-&gt; protoc.exe</a:t>
            </a:r>
          </a:p>
          <a:p>
            <a:pPr algn="ctr"/>
            <a:r>
              <a:rPr lang="en-US" altLang="zh-CN" sz="1200"/>
              <a:t>-&gt;Xx.java</a:t>
            </a:r>
            <a:endParaRPr lang="zh-CN" altLang="en-US" sz="1200"/>
          </a:p>
        </p:txBody>
      </p:sp>
      <p:sp>
        <p:nvSpPr>
          <p:cNvPr id="6" name="矩形 5"/>
          <p:cNvSpPr/>
          <p:nvPr/>
        </p:nvSpPr>
        <p:spPr>
          <a:xfrm>
            <a:off x="1760793" y="4575587"/>
            <a:ext cx="1044116" cy="8249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编码</a:t>
            </a:r>
            <a:endParaRPr lang="en-US" altLang="zh-CN" sz="1200"/>
          </a:p>
          <a:p>
            <a:pPr algn="ctr"/>
            <a:r>
              <a:rPr lang="en-US" altLang="zh-CN" sz="1200"/>
              <a:t>ProtobufEncoder</a:t>
            </a:r>
            <a:endParaRPr lang="zh-CN" altLang="en-US" sz="1200"/>
          </a:p>
        </p:txBody>
      </p:sp>
      <p:sp>
        <p:nvSpPr>
          <p:cNvPr id="8" name="圆角矩形 7"/>
          <p:cNvSpPr/>
          <p:nvPr/>
        </p:nvSpPr>
        <p:spPr>
          <a:xfrm>
            <a:off x="5589948" y="4020279"/>
            <a:ext cx="2520280" cy="1452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a:t>服务端 </a:t>
            </a:r>
            <a:r>
              <a:rPr lang="en-US" altLang="zh-CN"/>
              <a:t>java</a:t>
            </a:r>
            <a:r>
              <a:rPr lang="zh-CN" altLang="en-US"/>
              <a:t> </a:t>
            </a:r>
          </a:p>
        </p:txBody>
      </p:sp>
      <p:cxnSp>
        <p:nvCxnSpPr>
          <p:cNvPr id="9" name="肘形连接符 8"/>
          <p:cNvCxnSpPr/>
          <p:nvPr/>
        </p:nvCxnSpPr>
        <p:spPr>
          <a:xfrm flipV="1">
            <a:off x="2951952" y="4556033"/>
            <a:ext cx="2592288" cy="2355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41029" y="4302841"/>
            <a:ext cx="1044116" cy="5870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传输</a:t>
            </a:r>
            <a:endParaRPr lang="en-US" altLang="zh-CN" sz="1200"/>
          </a:p>
          <a:p>
            <a:pPr algn="ctr"/>
            <a:r>
              <a:rPr lang="zh-CN" altLang="en-US" sz="1200"/>
              <a:t>二进制字节码</a:t>
            </a:r>
          </a:p>
        </p:txBody>
      </p:sp>
      <p:sp>
        <p:nvSpPr>
          <p:cNvPr id="11" name="矩形 10"/>
          <p:cNvSpPr/>
          <p:nvPr/>
        </p:nvSpPr>
        <p:spPr>
          <a:xfrm>
            <a:off x="5760264" y="4412017"/>
            <a:ext cx="1044116" cy="5956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解码</a:t>
            </a:r>
            <a:endParaRPr lang="en-US" altLang="zh-CN" sz="1200"/>
          </a:p>
          <a:p>
            <a:pPr algn="ctr"/>
            <a:r>
              <a:rPr lang="en-US" altLang="zh-CN" sz="1200"/>
              <a:t>ProtobufDecoder</a:t>
            </a:r>
            <a:endParaRPr lang="zh-CN" altLang="en-US" sz="1200"/>
          </a:p>
        </p:txBody>
      </p:sp>
      <p:sp>
        <p:nvSpPr>
          <p:cNvPr id="12" name="矩形 11"/>
          <p:cNvSpPr/>
          <p:nvPr/>
        </p:nvSpPr>
        <p:spPr>
          <a:xfrm>
            <a:off x="7074267" y="4412983"/>
            <a:ext cx="1044116" cy="79112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a:t>业务数据</a:t>
            </a:r>
            <a:endParaRPr lang="en-US" altLang="zh-CN" sz="1200"/>
          </a:p>
          <a:p>
            <a:pPr algn="ctr"/>
            <a:r>
              <a:rPr lang="zh-CN" altLang="en-US" sz="1200"/>
              <a:t>对象</a:t>
            </a:r>
            <a:endParaRPr lang="en-US" altLang="zh-CN" sz="1200"/>
          </a:p>
          <a:p>
            <a:pPr algn="ctr"/>
            <a:r>
              <a:rPr lang="en-US" altLang="zh-CN" sz="1200"/>
              <a:t>-&gt;</a:t>
            </a:r>
            <a:r>
              <a:rPr lang="zh-CN" altLang="en-US" sz="1200"/>
              <a:t>使用</a:t>
            </a:r>
          </a:p>
        </p:txBody>
      </p:sp>
      <p:cxnSp>
        <p:nvCxnSpPr>
          <p:cNvPr id="13" name="曲线连接符 12"/>
          <p:cNvCxnSpPr>
            <a:stCxn id="5" idx="3"/>
            <a:endCxn id="6" idx="1"/>
          </p:cNvCxnSpPr>
          <p:nvPr/>
        </p:nvCxnSpPr>
        <p:spPr>
          <a:xfrm flipV="1">
            <a:off x="1511347" y="4988081"/>
            <a:ext cx="249446" cy="98223"/>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曲线连接符 13"/>
          <p:cNvCxnSpPr>
            <a:endCxn id="12" idx="1"/>
          </p:cNvCxnSpPr>
          <p:nvPr/>
        </p:nvCxnSpPr>
        <p:spPr>
          <a:xfrm flipV="1">
            <a:off x="6804380" y="4808544"/>
            <a:ext cx="269887" cy="355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93757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5057010" cy="2893100"/>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快速入门实例</a:t>
            </a: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b="1">
                <a:latin typeface="Arial" pitchFamily="34" charset="0"/>
                <a:cs typeface="Arial" pitchFamily="34" charset="0"/>
              </a:rPr>
              <a:t>编写程序，使用</a:t>
            </a:r>
            <a:r>
              <a:rPr lang="en-US" altLang="zh-CN" b="1">
                <a:latin typeface="Arial" pitchFamily="34" charset="0"/>
                <a:cs typeface="Arial" pitchFamily="34" charset="0"/>
              </a:rPr>
              <a:t>Protobuf</a:t>
            </a:r>
            <a:r>
              <a:rPr lang="zh-CN" altLang="en-US" b="1">
                <a:latin typeface="Arial" pitchFamily="34" charset="0"/>
                <a:cs typeface="Arial" pitchFamily="34" charset="0"/>
              </a:rPr>
              <a:t>完成如下功能</a:t>
            </a:r>
            <a:endParaRPr lang="en-US" altLang="zh-CN" b="1">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客户端可以发送一个</a:t>
            </a:r>
            <a:r>
              <a:rPr lang="en-US" altLang="zh-CN">
                <a:latin typeface="Arial" pitchFamily="34" charset="0"/>
                <a:cs typeface="Arial" pitchFamily="34" charset="0"/>
              </a:rPr>
              <a:t>Student  PoJo </a:t>
            </a:r>
            <a:r>
              <a:rPr lang="zh-CN" altLang="en-US">
                <a:latin typeface="Arial" pitchFamily="34" charset="0"/>
                <a:cs typeface="Arial" pitchFamily="34" charset="0"/>
              </a:rPr>
              <a:t>对象到服务器 </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编码</a:t>
            </a:r>
            <a:r>
              <a:rPr lang="en-US" altLang="zh-CN">
                <a:latin typeface="Arial" pitchFamily="34" charset="0"/>
                <a:cs typeface="Arial" pitchFamily="34" charset="0"/>
              </a:rPr>
              <a:t>) </a:t>
            </a:r>
          </a:p>
          <a:p>
            <a:pPr marL="342900" indent="-342900">
              <a:buAutoNum type="arabicParenR"/>
            </a:pPr>
            <a:r>
              <a:rPr lang="zh-CN" altLang="en-US">
                <a:latin typeface="Arial" pitchFamily="34" charset="0"/>
                <a:cs typeface="Arial" pitchFamily="34" charset="0"/>
              </a:rPr>
              <a:t>服务端能接收</a:t>
            </a:r>
            <a:r>
              <a:rPr lang="en-US" altLang="zh-CN">
                <a:latin typeface="Arial" pitchFamily="34" charset="0"/>
                <a:cs typeface="Arial" pitchFamily="34" charset="0"/>
              </a:rPr>
              <a:t>Student PoJo </a:t>
            </a:r>
            <a:r>
              <a:rPr lang="zh-CN" altLang="en-US">
                <a:latin typeface="Arial" pitchFamily="34" charset="0"/>
                <a:cs typeface="Arial" pitchFamily="34" charset="0"/>
              </a:rPr>
              <a:t>对象，并显示信息</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解码</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具体 看老师演示步骤</a:t>
            </a:r>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57227366"/>
              </p:ext>
            </p:extLst>
          </p:nvPr>
        </p:nvGraphicFramePr>
        <p:xfrm>
          <a:off x="702147" y="4392463"/>
          <a:ext cx="915987" cy="711200"/>
        </p:xfrm>
        <a:graphic>
          <a:graphicData uri="http://schemas.openxmlformats.org/presentationml/2006/ole">
            <mc:AlternateContent xmlns:mc="http://schemas.openxmlformats.org/markup-compatibility/2006">
              <mc:Choice xmlns:v="urn:schemas-microsoft-com:vml" Requires="v">
                <p:oleObj spid="_x0000_s192839" name="包装程序外壳对象" showAsIcon="1" r:id="rId4" imgW="915480" imgH="711360" progId="Package">
                  <p:embed/>
                </p:oleObj>
              </mc:Choice>
              <mc:Fallback>
                <p:oleObj name="包装程序外壳对象" showAsIcon="1" r:id="rId4" imgW="915480" imgH="711360" progId="Package">
                  <p:embed/>
                  <p:pic>
                    <p:nvPicPr>
                      <p:cNvPr id="0" name=""/>
                      <p:cNvPicPr/>
                      <p:nvPr/>
                    </p:nvPicPr>
                    <p:blipFill>
                      <a:blip r:embed="rId5"/>
                      <a:stretch>
                        <a:fillRect/>
                      </a:stretch>
                    </p:blipFill>
                    <p:spPr>
                      <a:xfrm>
                        <a:off x="702147" y="4392463"/>
                        <a:ext cx="915987" cy="711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17912018"/>
              </p:ext>
            </p:extLst>
          </p:nvPr>
        </p:nvGraphicFramePr>
        <p:xfrm>
          <a:off x="2142307" y="4392463"/>
          <a:ext cx="2771775" cy="711200"/>
        </p:xfrm>
        <a:graphic>
          <a:graphicData uri="http://schemas.openxmlformats.org/presentationml/2006/ole">
            <mc:AlternateContent xmlns:mc="http://schemas.openxmlformats.org/markup-compatibility/2006">
              <mc:Choice xmlns:v="urn:schemas-microsoft-com:vml" Requires="v">
                <p:oleObj spid="_x0000_s192840" name="包装程序外壳对象" showAsIcon="1" r:id="rId6" imgW="2771280" imgH="711360" progId="Package">
                  <p:embed/>
                </p:oleObj>
              </mc:Choice>
              <mc:Fallback>
                <p:oleObj name="包装程序外壳对象" showAsIcon="1" r:id="rId6" imgW="2771280" imgH="711360" progId="Package">
                  <p:embed/>
                  <p:pic>
                    <p:nvPicPr>
                      <p:cNvPr id="0" name=""/>
                      <p:cNvPicPr/>
                      <p:nvPr/>
                    </p:nvPicPr>
                    <p:blipFill>
                      <a:blip r:embed="rId7"/>
                      <a:stretch>
                        <a:fillRect/>
                      </a:stretch>
                    </p:blipFill>
                    <p:spPr>
                      <a:xfrm>
                        <a:off x="2142307" y="4392463"/>
                        <a:ext cx="2771775" cy="711200"/>
                      </a:xfrm>
                      <a:prstGeom prst="rect">
                        <a:avLst/>
                      </a:prstGeom>
                    </p:spPr>
                  </p:pic>
                </p:oleObj>
              </mc:Fallback>
            </mc:AlternateContent>
          </a:graphicData>
        </a:graphic>
      </p:graphicFrame>
      <p:pic>
        <p:nvPicPr>
          <p:cNvPr id="192575" name="Picture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691" y="20610"/>
            <a:ext cx="6203826" cy="324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76"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8691" y="3317115"/>
            <a:ext cx="5901506" cy="251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173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2" y="755071"/>
            <a:ext cx="7874580"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Protobuf</a:t>
            </a:r>
          </a:p>
        </p:txBody>
      </p:sp>
      <p:sp>
        <p:nvSpPr>
          <p:cNvPr id="2" name="TextBox 1"/>
          <p:cNvSpPr txBox="1"/>
          <p:nvPr/>
        </p:nvSpPr>
        <p:spPr>
          <a:xfrm>
            <a:off x="541681" y="1296119"/>
            <a:ext cx="5777090" cy="2893100"/>
          </a:xfrm>
          <a:prstGeom prst="rect">
            <a:avLst/>
          </a:prstGeom>
          <a:noFill/>
        </p:spPr>
        <p:txBody>
          <a:bodyPr wrap="square" rtlCol="0">
            <a:spAutoFit/>
          </a:bodyPr>
          <a:lstStyle/>
          <a:p>
            <a:r>
              <a:rPr lang="en-US" altLang="zh-CN" sz="2000" b="1">
                <a:solidFill>
                  <a:srgbClr val="0070C0"/>
                </a:solidFill>
                <a:latin typeface="Arial" pitchFamily="34" charset="0"/>
                <a:cs typeface="Arial" pitchFamily="34" charset="0"/>
              </a:rPr>
              <a:t>Protobuf</a:t>
            </a:r>
            <a:r>
              <a:rPr lang="zh-CN" altLang="en-US" sz="2000" b="1">
                <a:solidFill>
                  <a:srgbClr val="0070C0"/>
                </a:solidFill>
                <a:latin typeface="Arial" pitchFamily="34" charset="0"/>
                <a:cs typeface="Arial" pitchFamily="34" charset="0"/>
              </a:rPr>
              <a:t>快速入门实例</a:t>
            </a:r>
            <a:r>
              <a:rPr lang="en-US" altLang="zh-CN" sz="2000" b="1">
                <a:solidFill>
                  <a:srgbClr val="0070C0"/>
                </a:solidFill>
                <a:latin typeface="Arial" pitchFamily="34" charset="0"/>
                <a:cs typeface="Arial" pitchFamily="34" charset="0"/>
              </a:rPr>
              <a:t>2</a:t>
            </a:r>
          </a:p>
          <a:p>
            <a:pPr marL="342900" indent="-342900">
              <a:buAutoNum type="arabicParenR"/>
            </a:pPr>
            <a:endParaRPr lang="en-US" altLang="zh-CN">
              <a:latin typeface="Arial" pitchFamily="34" charset="0"/>
              <a:cs typeface="Arial" pitchFamily="34" charset="0"/>
            </a:endParaRPr>
          </a:p>
          <a:p>
            <a:r>
              <a:rPr lang="zh-CN" altLang="en-US" b="1">
                <a:latin typeface="Arial" pitchFamily="34" charset="0"/>
                <a:cs typeface="Arial" pitchFamily="34" charset="0"/>
              </a:rPr>
              <a:t>编写程序，使用</a:t>
            </a:r>
            <a:r>
              <a:rPr lang="en-US" altLang="zh-CN" b="1">
                <a:latin typeface="Arial" pitchFamily="34" charset="0"/>
                <a:cs typeface="Arial" pitchFamily="34" charset="0"/>
              </a:rPr>
              <a:t>Protobuf</a:t>
            </a:r>
            <a:r>
              <a:rPr lang="zh-CN" altLang="en-US" b="1">
                <a:latin typeface="Arial" pitchFamily="34" charset="0"/>
                <a:cs typeface="Arial" pitchFamily="34" charset="0"/>
              </a:rPr>
              <a:t>完成如下功能</a:t>
            </a:r>
            <a:endParaRPr lang="en-US" altLang="zh-CN" b="1">
              <a:latin typeface="Arial" pitchFamily="34" charset="0"/>
              <a:cs typeface="Arial" pitchFamily="34" charset="0"/>
            </a:endParaRPr>
          </a:p>
          <a:p>
            <a:endParaRPr lang="en-US" altLang="zh-CN" b="1">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客户端可以随机发送</a:t>
            </a:r>
            <a:r>
              <a:rPr lang="en-US" altLang="zh-CN">
                <a:latin typeface="Arial" pitchFamily="34" charset="0"/>
                <a:cs typeface="Arial" pitchFamily="34" charset="0"/>
              </a:rPr>
              <a:t>Student  PoJo/ Worker PoJo </a:t>
            </a:r>
            <a:r>
              <a:rPr lang="zh-CN" altLang="en-US">
                <a:latin typeface="Arial" pitchFamily="34" charset="0"/>
                <a:cs typeface="Arial" pitchFamily="34" charset="0"/>
              </a:rPr>
              <a:t>对象到服务器 </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编码</a:t>
            </a:r>
            <a:r>
              <a:rPr lang="en-US" altLang="zh-CN">
                <a:latin typeface="Arial" pitchFamily="34" charset="0"/>
                <a:cs typeface="Arial" pitchFamily="34" charset="0"/>
              </a:rPr>
              <a:t>) </a:t>
            </a:r>
          </a:p>
          <a:p>
            <a:pPr marL="342900" indent="-342900">
              <a:buAutoNum type="arabicParenR"/>
            </a:pPr>
            <a:r>
              <a:rPr lang="zh-CN" altLang="en-US">
                <a:latin typeface="Arial" pitchFamily="34" charset="0"/>
                <a:cs typeface="Arial" pitchFamily="34" charset="0"/>
              </a:rPr>
              <a:t>服务端能接收</a:t>
            </a:r>
            <a:r>
              <a:rPr lang="en-US" altLang="zh-CN">
                <a:latin typeface="Arial" pitchFamily="34" charset="0"/>
                <a:cs typeface="Arial" pitchFamily="34" charset="0"/>
              </a:rPr>
              <a:t>Student PoJo/ Worker PoJo </a:t>
            </a:r>
            <a:r>
              <a:rPr lang="zh-CN" altLang="en-US">
                <a:latin typeface="Arial" pitchFamily="34" charset="0"/>
                <a:cs typeface="Arial" pitchFamily="34" charset="0"/>
              </a:rPr>
              <a:t>对象</a:t>
            </a:r>
            <a:r>
              <a:rPr lang="en-US" altLang="zh-CN">
                <a:latin typeface="Arial" pitchFamily="34" charset="0"/>
                <a:cs typeface="Arial" pitchFamily="34" charset="0"/>
              </a:rPr>
              <a:t>(</a:t>
            </a:r>
            <a:r>
              <a:rPr lang="zh-CN" altLang="en-US">
                <a:latin typeface="Arial" pitchFamily="34" charset="0"/>
                <a:cs typeface="Arial" pitchFamily="34" charset="0"/>
              </a:rPr>
              <a:t>需要判断是哪种类型</a:t>
            </a:r>
            <a:r>
              <a:rPr lang="en-US" altLang="zh-CN">
                <a:latin typeface="Arial" pitchFamily="34" charset="0"/>
                <a:cs typeface="Arial" pitchFamily="34" charset="0"/>
              </a:rPr>
              <a:t>)</a:t>
            </a:r>
            <a:r>
              <a:rPr lang="zh-CN" altLang="en-US">
                <a:latin typeface="Arial" pitchFamily="34" charset="0"/>
                <a:cs typeface="Arial" pitchFamily="34" charset="0"/>
              </a:rPr>
              <a:t>，并显示信息</a:t>
            </a:r>
            <a:r>
              <a:rPr lang="en-US" altLang="zh-CN">
                <a:latin typeface="Arial" pitchFamily="34" charset="0"/>
                <a:cs typeface="Arial" pitchFamily="34" charset="0"/>
              </a:rPr>
              <a:t>(</a:t>
            </a:r>
            <a:r>
              <a:rPr lang="zh-CN" altLang="en-US">
                <a:latin typeface="Arial" pitchFamily="34" charset="0"/>
                <a:cs typeface="Arial" pitchFamily="34" charset="0"/>
              </a:rPr>
              <a:t>通过 </a:t>
            </a:r>
            <a:r>
              <a:rPr lang="en-US" altLang="zh-CN">
                <a:latin typeface="Arial" pitchFamily="34" charset="0"/>
                <a:cs typeface="Arial" pitchFamily="34" charset="0"/>
              </a:rPr>
              <a:t>Protobuf </a:t>
            </a:r>
            <a:r>
              <a:rPr lang="zh-CN" altLang="en-US">
                <a:latin typeface="Arial" pitchFamily="34" charset="0"/>
                <a:cs typeface="Arial" pitchFamily="34" charset="0"/>
              </a:rPr>
              <a:t>解码</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具体 看老师演示步骤</a:t>
            </a:r>
            <a:endParaRPr lang="en-US" altLang="zh-CN">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306434637"/>
              </p:ext>
            </p:extLst>
          </p:nvPr>
        </p:nvGraphicFramePr>
        <p:xfrm>
          <a:off x="918171" y="4536479"/>
          <a:ext cx="992187" cy="711200"/>
        </p:xfrm>
        <a:graphic>
          <a:graphicData uri="http://schemas.openxmlformats.org/presentationml/2006/ole">
            <mc:AlternateContent xmlns:mc="http://schemas.openxmlformats.org/markup-compatibility/2006">
              <mc:Choice xmlns:v="urn:schemas-microsoft-com:vml" Requires="v">
                <p:oleObj spid="_x0000_s213120" name="包装程序外壳对象" showAsIcon="1" r:id="rId4" imgW="991440" imgH="711360" progId="Package">
                  <p:embed/>
                </p:oleObj>
              </mc:Choice>
              <mc:Fallback>
                <p:oleObj name="包装程序外壳对象" showAsIcon="1" r:id="rId4" imgW="991440" imgH="711360" progId="Package">
                  <p:embed/>
                  <p:pic>
                    <p:nvPicPr>
                      <p:cNvPr id="0" name=""/>
                      <p:cNvPicPr/>
                      <p:nvPr/>
                    </p:nvPicPr>
                    <p:blipFill>
                      <a:blip r:embed="rId5"/>
                      <a:stretch>
                        <a:fillRect/>
                      </a:stretch>
                    </p:blipFill>
                    <p:spPr>
                      <a:xfrm>
                        <a:off x="918171" y="4536479"/>
                        <a:ext cx="992187" cy="711200"/>
                      </a:xfrm>
                      <a:prstGeom prst="rect">
                        <a:avLst/>
                      </a:prstGeom>
                    </p:spPr>
                  </p:pic>
                </p:oleObj>
              </mc:Fallback>
            </mc:AlternateContent>
          </a:graphicData>
        </a:graphic>
      </p:graphicFrame>
      <p:pic>
        <p:nvPicPr>
          <p:cNvPr id="2129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827" y="2520255"/>
            <a:ext cx="2590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9401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679" y="1152103"/>
            <a:ext cx="8817878" cy="4308872"/>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sz="2800" b="1"/>
          </a:p>
          <a:p>
            <a:r>
              <a:rPr lang="en-US" altLang="zh-CN" sz="2400" b="1">
                <a:solidFill>
                  <a:schemeClr val="bg1">
                    <a:lumMod val="65000"/>
                  </a:schemeClr>
                </a:solidFill>
              </a:rPr>
              <a:t>--Netty</a:t>
            </a:r>
            <a:r>
              <a:rPr lang="zh-CN" altLang="en-US" sz="2400" b="1">
                <a:solidFill>
                  <a:schemeClr val="bg1">
                    <a:lumMod val="65000"/>
                  </a:schemeClr>
                </a:solidFill>
              </a:rPr>
              <a:t>编解码器和</a:t>
            </a:r>
            <a:r>
              <a:rPr lang="en-US" altLang="zh-CN" sz="2400" b="1">
                <a:solidFill>
                  <a:schemeClr val="bg1">
                    <a:lumMod val="65000"/>
                  </a:schemeClr>
                </a:solidFill>
              </a:rPr>
              <a:t>handler</a:t>
            </a:r>
            <a:r>
              <a:rPr lang="zh-CN" altLang="en-US" sz="2400" b="1">
                <a:solidFill>
                  <a:schemeClr val="bg1">
                    <a:lumMod val="65000"/>
                  </a:schemeClr>
                </a:solidFill>
              </a:rPr>
              <a:t>的调用机制</a:t>
            </a:r>
          </a:p>
          <a:p>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235124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06261" y="755071"/>
            <a:ext cx="8548813"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基本说明</a:t>
            </a:r>
            <a:endParaRPr lang="en-US" altLang="zh-CN" sz="2200" b="1"/>
          </a:p>
        </p:txBody>
      </p:sp>
      <p:sp>
        <p:nvSpPr>
          <p:cNvPr id="2" name="TextBox 1"/>
          <p:cNvSpPr txBox="1"/>
          <p:nvPr/>
        </p:nvSpPr>
        <p:spPr>
          <a:xfrm>
            <a:off x="691136" y="1368127"/>
            <a:ext cx="8435947" cy="2585323"/>
          </a:xfrm>
          <a:prstGeom prst="rect">
            <a:avLst/>
          </a:prstGeom>
          <a:noFill/>
        </p:spPr>
        <p:txBody>
          <a:bodyPr wrap="square" rtlCol="0">
            <a:spAutoFit/>
          </a:bodyPr>
          <a:lstStyle/>
          <a:p>
            <a:pPr marL="342900" indent="-342900">
              <a:buAutoNum type="arabicParenR"/>
            </a:pPr>
            <a:r>
              <a:rPr lang="en-US" altLang="zh-CN">
                <a:latin typeface="Arial" pitchFamily="34" charset="0"/>
                <a:cs typeface="Arial" pitchFamily="34" charset="0"/>
              </a:rPr>
              <a:t>netty</a:t>
            </a:r>
            <a:r>
              <a:rPr lang="zh-CN" altLang="en-US">
                <a:latin typeface="Arial" pitchFamily="34" charset="0"/>
                <a:cs typeface="Arial" pitchFamily="34" charset="0"/>
              </a:rPr>
              <a:t>的组件设计：</a:t>
            </a:r>
            <a:r>
              <a:rPr lang="en-US" altLang="zh-CN">
                <a:latin typeface="Arial" pitchFamily="34" charset="0"/>
                <a:cs typeface="Arial" pitchFamily="34" charset="0"/>
              </a:rPr>
              <a:t>Netty</a:t>
            </a:r>
            <a:r>
              <a:rPr lang="zh-CN" altLang="en-US">
                <a:latin typeface="Arial" pitchFamily="34" charset="0"/>
                <a:cs typeface="Arial" pitchFamily="34" charset="0"/>
              </a:rPr>
              <a:t>的主要组件有</a:t>
            </a:r>
            <a:r>
              <a:rPr lang="en-US" altLang="zh-CN">
                <a:latin typeface="Arial" pitchFamily="34" charset="0"/>
                <a:cs typeface="Arial" pitchFamily="34" charset="0"/>
              </a:rPr>
              <a:t>Channel</a:t>
            </a:r>
            <a:r>
              <a:rPr lang="zh-CN" altLang="en-US">
                <a:latin typeface="Arial" pitchFamily="34" charset="0"/>
                <a:cs typeface="Arial" pitchFamily="34" charset="0"/>
              </a:rPr>
              <a:t>、</a:t>
            </a:r>
            <a:r>
              <a:rPr lang="en-US" altLang="zh-CN">
                <a:latin typeface="Arial" pitchFamily="34" charset="0"/>
                <a:cs typeface="Arial" pitchFamily="34" charset="0"/>
              </a:rPr>
              <a:t>EventLoop</a:t>
            </a:r>
            <a:r>
              <a:rPr lang="zh-CN" altLang="en-US">
                <a:latin typeface="Arial" pitchFamily="34" charset="0"/>
                <a:cs typeface="Arial" pitchFamily="34" charset="0"/>
              </a:rPr>
              <a:t>、</a:t>
            </a:r>
            <a:r>
              <a:rPr lang="en-US" altLang="zh-CN">
                <a:latin typeface="Arial" pitchFamily="34" charset="0"/>
                <a:cs typeface="Arial" pitchFamily="34" charset="0"/>
              </a:rPr>
              <a:t>ChannelFuture</a:t>
            </a:r>
            <a:r>
              <a:rPr lang="zh-CN" altLang="en-US">
                <a:latin typeface="Arial" pitchFamily="34" charset="0"/>
                <a:cs typeface="Arial" pitchFamily="34" charset="0"/>
              </a:rPr>
              <a:t>、</a:t>
            </a:r>
            <a:r>
              <a:rPr lang="en-US" altLang="zh-CN">
                <a:latin typeface="Arial" pitchFamily="34" charset="0"/>
                <a:cs typeface="Arial" pitchFamily="34" charset="0"/>
              </a:rPr>
              <a:t>ChannelHandler</a:t>
            </a:r>
            <a:r>
              <a:rPr lang="zh-CN" altLang="en-US">
                <a:latin typeface="Arial" pitchFamily="34" charset="0"/>
                <a:cs typeface="Arial" pitchFamily="34" charset="0"/>
              </a:rPr>
              <a:t>、</a:t>
            </a:r>
            <a:r>
              <a:rPr lang="en-US" altLang="zh-CN">
                <a:latin typeface="Arial" pitchFamily="34" charset="0"/>
                <a:cs typeface="Arial" pitchFamily="34" charset="0"/>
              </a:rPr>
              <a:t>ChannelPipe</a:t>
            </a:r>
            <a:r>
              <a:rPr lang="zh-CN" altLang="en-US">
                <a:latin typeface="Arial" pitchFamily="34" charset="0"/>
                <a:cs typeface="Arial" pitchFamily="34" charset="0"/>
              </a:rPr>
              <a:t>等</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ChannelHandler</a:t>
            </a:r>
            <a:r>
              <a:rPr lang="zh-CN" altLang="en-US">
                <a:latin typeface="Arial" pitchFamily="34" charset="0"/>
                <a:cs typeface="Arial" pitchFamily="34" charset="0"/>
              </a:rPr>
              <a:t>充当了处理入站和出站数据的应用程序逻辑的容器。例如，实现</a:t>
            </a:r>
            <a:r>
              <a:rPr lang="en-US" altLang="zh-CN">
                <a:latin typeface="Arial" pitchFamily="34" charset="0"/>
                <a:cs typeface="Arial" pitchFamily="34" charset="0"/>
              </a:rPr>
              <a:t>ChannelInboundHandler</a:t>
            </a:r>
            <a:r>
              <a:rPr lang="zh-CN" altLang="en-US">
                <a:latin typeface="Arial" pitchFamily="34" charset="0"/>
                <a:cs typeface="Arial" pitchFamily="34" charset="0"/>
              </a:rPr>
              <a:t>接口（或</a:t>
            </a:r>
            <a:r>
              <a:rPr lang="en-US" altLang="zh-CN">
                <a:latin typeface="Arial" pitchFamily="34" charset="0"/>
                <a:cs typeface="Arial" pitchFamily="34" charset="0"/>
              </a:rPr>
              <a:t>ChannelInboundHandlerAdapter</a:t>
            </a:r>
            <a:r>
              <a:rPr lang="zh-CN" altLang="en-US">
                <a:latin typeface="Arial" pitchFamily="34" charset="0"/>
                <a:cs typeface="Arial" pitchFamily="34" charset="0"/>
              </a:rPr>
              <a:t>），你就可以接收入站事件和数据，这些数据会被业务逻辑处理。当要给客户端发送响应时，也可以从</a:t>
            </a:r>
            <a:r>
              <a:rPr lang="en-US" altLang="zh-CN">
                <a:latin typeface="Arial" pitchFamily="34" charset="0"/>
                <a:cs typeface="Arial" pitchFamily="34" charset="0"/>
              </a:rPr>
              <a:t>ChannelInboundHandler</a:t>
            </a:r>
            <a:r>
              <a:rPr lang="zh-CN" altLang="en-US">
                <a:latin typeface="Arial" pitchFamily="34" charset="0"/>
                <a:cs typeface="Arial" pitchFamily="34" charset="0"/>
              </a:rPr>
              <a:t>冲刷数据。业务逻辑通常写在一个或者多个</a:t>
            </a:r>
            <a:r>
              <a:rPr lang="en-US" altLang="zh-CN">
                <a:latin typeface="Arial" pitchFamily="34" charset="0"/>
                <a:cs typeface="Arial" pitchFamily="34" charset="0"/>
              </a:rPr>
              <a:t>ChannelInboundHandler</a:t>
            </a:r>
            <a:r>
              <a:rPr lang="zh-CN" altLang="en-US">
                <a:latin typeface="Arial" pitchFamily="34" charset="0"/>
                <a:cs typeface="Arial" pitchFamily="34" charset="0"/>
              </a:rPr>
              <a:t>中。</a:t>
            </a:r>
            <a:r>
              <a:rPr lang="en-US" altLang="zh-CN">
                <a:latin typeface="Arial" pitchFamily="34" charset="0"/>
                <a:cs typeface="Arial" pitchFamily="34" charset="0"/>
              </a:rPr>
              <a:t>ChannelOutboundHandler</a:t>
            </a:r>
            <a:r>
              <a:rPr lang="zh-CN" altLang="en-US">
                <a:latin typeface="Arial" pitchFamily="34" charset="0"/>
                <a:cs typeface="Arial" pitchFamily="34" charset="0"/>
              </a:rPr>
              <a:t>原理一样，只不过它是用来处理出站数据的</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5760677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59451</TotalTime>
  <Words>18983</Words>
  <Application>Microsoft Office PowerPoint</Application>
  <PresentationFormat>自定义</PresentationFormat>
  <Paragraphs>2116</Paragraphs>
  <Slides>142</Slides>
  <Notes>141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142</vt:i4>
      </vt:variant>
    </vt:vector>
  </HeadingPairs>
  <TitlesOfParts>
    <vt:vector size="150" baseType="lpstr">
      <vt:lpstr>等线</vt:lpstr>
      <vt:lpstr>等线 Light</vt:lpstr>
      <vt:lpstr>楷体</vt:lpstr>
      <vt:lpstr>Arial</vt:lpstr>
      <vt:lpstr>Calibri</vt:lpstr>
      <vt:lpstr>Wingdings</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Netty</dc:title>
  <dc:creator>Think Pad</dc:creator>
  <cp:lastModifiedBy>王 艺</cp:lastModifiedBy>
  <cp:revision>3175</cp:revision>
  <dcterms:created xsi:type="dcterms:W3CDTF">2013-03-04T07:19:04Z</dcterms:created>
  <dcterms:modified xsi:type="dcterms:W3CDTF">2020-11-27T06:51:40Z</dcterms:modified>
</cp:coreProperties>
</file>